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331" r:id="rId4"/>
    <p:sldId id="333" r:id="rId5"/>
    <p:sldId id="332" r:id="rId6"/>
    <p:sldId id="334" r:id="rId7"/>
    <p:sldId id="335" r:id="rId8"/>
    <p:sldId id="258" r:id="rId9"/>
    <p:sldId id="260" r:id="rId10"/>
    <p:sldId id="308" r:id="rId11"/>
    <p:sldId id="259" r:id="rId12"/>
    <p:sldId id="266" r:id="rId13"/>
    <p:sldId id="268" r:id="rId14"/>
    <p:sldId id="309" r:id="rId15"/>
    <p:sldId id="273" r:id="rId16"/>
    <p:sldId id="274" r:id="rId17"/>
    <p:sldId id="336" r:id="rId18"/>
    <p:sldId id="285" r:id="rId19"/>
    <p:sldId id="306" r:id="rId20"/>
    <p:sldId id="275" r:id="rId21"/>
    <p:sldId id="311" r:id="rId22"/>
    <p:sldId id="304" r:id="rId23"/>
    <p:sldId id="272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61" autoAdjust="0"/>
    <p:restoredTop sz="91398" autoAdjust="0"/>
  </p:normalViewPr>
  <p:slideViewPr>
    <p:cSldViewPr>
      <p:cViewPr>
        <p:scale>
          <a:sx n="44" d="100"/>
          <a:sy n="44" d="100"/>
        </p:scale>
        <p:origin x="-180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4E24-91F7-4641-84CD-9B9F8045C1A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F549-5ED7-4C47-84A9-CEA873855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24A59-6FCF-4870-8B32-34C7239C11E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24A59-6FCF-4870-8B32-34C7239C11E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file:///D:\1_CIE\IGCSE\CONTENT\Chapter_17_VARIATION%20AND%20SELECTION\ANIMATION\YouTube%20-%20Sickle%20Cell%20Disease%20-%20What%20Causes%20Sickle%20Cell%20Disease%20Video.flv" TargetMode="Externa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9144000" cy="8381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5thGrader" pitchFamily="2" charset="0"/>
              </a:rPr>
              <a:t>Variation and selection</a:t>
            </a:r>
            <a:endParaRPr lang="en-US" dirty="0">
              <a:solidFill>
                <a:srgbClr val="FFFF00"/>
              </a:solidFill>
              <a:latin typeface="5thGrader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5thGrader" pitchFamily="2" charset="0"/>
              </a:rPr>
              <a:t>Discontinuous variation</a:t>
            </a:r>
            <a:endParaRPr lang="en-US" sz="3600" dirty="0">
              <a:solidFill>
                <a:srgbClr val="FFFF00"/>
              </a:solidFill>
              <a:latin typeface="5thGrader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2" y="3657601"/>
            <a:ext cx="3730679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85802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This is where individuals fall into a number of distinct classes or categories, and is based on features that cannot be measured across a complete range.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There are no intermediates between categories.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You either have the characteristic or you don't. 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	Examples: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>
                <a:latin typeface="Georgia" pitchFamily="18" charset="0"/>
              </a:rPr>
              <a:t>Blood groups are a good example: you are either one blood group or another - you can't be in between. Such data is called discrete (or categorical) data.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70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  <a:latin typeface="Georgia" pitchFamily="18" charset="0"/>
              </a:rPr>
              <a:t>Discontinuous variation is controlled by alleles of a single gene or a small number of genes.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rgbClr val="C00000"/>
                </a:solidFill>
                <a:latin typeface="Georgia" pitchFamily="18" charset="0"/>
              </a:rPr>
              <a:t>The environment has little effect on this type of variation.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9144000" cy="5334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5thGrader" pitchFamily="2" charset="0"/>
                <a:ea typeface="+mj-ea"/>
                <a:cs typeface="+mj-cs"/>
              </a:rPr>
              <a:t>17.2 </a:t>
            </a:r>
            <a:r>
              <a:rPr lang="en-US" sz="3600" b="1" dirty="0" smtClean="0">
                <a:solidFill>
                  <a:srgbClr val="FFFF00"/>
                </a:solidFill>
                <a:latin typeface="5thGrader" pitchFamily="2" charset="0"/>
                <a:ea typeface="+mj-ea"/>
                <a:cs typeface="+mj-cs"/>
              </a:rPr>
              <a:t>MUTATION</a:t>
            </a:r>
            <a:endParaRPr lang="en-US" sz="3600" b="1" dirty="0">
              <a:solidFill>
                <a:srgbClr val="FFFF00"/>
              </a:solidFill>
              <a:latin typeface="5thGrader" pitchFamily="2" charset="0"/>
              <a:ea typeface="+mj-ea"/>
              <a:cs typeface="+mj-cs"/>
            </a:endParaRPr>
          </a:p>
        </p:txBody>
      </p:sp>
      <p:pic>
        <p:nvPicPr>
          <p:cNvPr id="50180" name="Picture 4" descr="http://scienceroll.files.wordpress.com/2007/10/babydna4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7509" t="-160" r="18293"/>
          <a:stretch>
            <a:fillRect/>
          </a:stretch>
        </p:blipFill>
        <p:spPr bwMode="auto">
          <a:xfrm>
            <a:off x="0" y="0"/>
            <a:ext cx="226314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5thGrader" pitchFamily="2" charset="0"/>
              </a:rPr>
              <a:t>Protein synthesis</a:t>
            </a:r>
            <a:endParaRPr lang="en-US" sz="3600" b="1" dirty="0">
              <a:solidFill>
                <a:srgbClr val="FFFF00"/>
              </a:solidFill>
              <a:latin typeface="5thGrader" pitchFamily="2" charset="0"/>
            </a:endParaRPr>
          </a:p>
        </p:txBody>
      </p:sp>
      <p:pic>
        <p:nvPicPr>
          <p:cNvPr id="48132" name="Picture 4" descr="http://faculty.irsc.edu/FACULTY/TFischer/bio%201%20files/protein%20synthesis%20over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2" y="750799"/>
            <a:ext cx="5686761" cy="6112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295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eorgia" pitchFamily="18" charset="0"/>
              </a:rPr>
              <a:t>A mutation is a spontaneous change in a gene or a chromosomes.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5thGrader" pitchFamily="2" charset="0"/>
                <a:ea typeface="+mj-ea"/>
                <a:cs typeface="+mj-cs"/>
              </a:rPr>
              <a:t>What Are Mutations?</a:t>
            </a:r>
            <a:endParaRPr kumimoji="0" lang="en-GB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5thGrader" pitchFamily="2" charset="0"/>
              <a:ea typeface="+mj-ea"/>
              <a:cs typeface="+mj-cs"/>
            </a:endParaRPr>
          </a:p>
        </p:txBody>
      </p:sp>
      <p:pic>
        <p:nvPicPr>
          <p:cNvPr id="136194" name="Picture 2" descr="http://biol4241.com/sitebuildercontent/sitebuilderpictures/MGA2_Chap12/.pond/MGA2-12-20.JPG.w560h420.jpg"/>
          <p:cNvPicPr>
            <a:picLocks noChangeAspect="1" noChangeArrowheads="1"/>
          </p:cNvPicPr>
          <p:nvPr/>
        </p:nvPicPr>
        <p:blipFill>
          <a:blip r:embed="rId2"/>
          <a:srcRect b="12157"/>
          <a:stretch>
            <a:fillRect/>
          </a:stretch>
        </p:blipFill>
        <p:spPr bwMode="auto">
          <a:xfrm>
            <a:off x="1066800" y="1905000"/>
            <a:ext cx="7517946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5thGrader" pitchFamily="2" charset="0"/>
              </a:rPr>
              <a:t>Types of mutation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9067800" cy="167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000" dirty="0" smtClean="0">
                <a:latin typeface="Georgia" pitchFamily="18" charset="0"/>
              </a:rPr>
              <a:t>1. Gene Mutation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Change in the </a:t>
            </a:r>
            <a:r>
              <a:rPr lang="en-US" sz="2000" b="1" dirty="0" smtClean="0">
                <a:solidFill>
                  <a:srgbClr val="CC3300"/>
                </a:solidFill>
                <a:latin typeface="Georgia" pitchFamily="18" charset="0"/>
              </a:rPr>
              <a:t>nucleotide sequence </a:t>
            </a:r>
            <a:r>
              <a:rPr lang="en-US" sz="2000" dirty="0" smtClean="0">
                <a:latin typeface="Georgia" pitchFamily="18" charset="0"/>
              </a:rPr>
              <a:t>of a </a:t>
            </a:r>
            <a:r>
              <a:rPr lang="en-US" sz="2000" dirty="0" smtClean="0">
                <a:solidFill>
                  <a:srgbClr val="CC3300"/>
                </a:solidFill>
                <a:latin typeface="Georgia" pitchFamily="18" charset="0"/>
              </a:rPr>
              <a:t>gene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May only involve a </a:t>
            </a:r>
            <a:r>
              <a:rPr lang="en-US" sz="2000" dirty="0" smtClean="0">
                <a:solidFill>
                  <a:srgbClr val="CC3300"/>
                </a:solidFill>
                <a:latin typeface="Georgia" pitchFamily="18" charset="0"/>
              </a:rPr>
              <a:t>single nucleotide.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862072"/>
            <a:ext cx="7315200" cy="39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5thGrader" pitchFamily="2" charset="0"/>
              </a:rPr>
              <a:t>Gene Mutation Examples</a:t>
            </a:r>
          </a:p>
        </p:txBody>
      </p:sp>
      <p:pic>
        <p:nvPicPr>
          <p:cNvPr id="60418" name="Picture 2" descr="http://diogenesii.files.wordpress.com/2010/07/lewis-16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3932903" cy="4876800"/>
          </a:xfrm>
          <a:prstGeom prst="rect">
            <a:avLst/>
          </a:prstGeom>
          <a:noFill/>
        </p:spPr>
      </p:pic>
      <p:pic>
        <p:nvPicPr>
          <p:cNvPr id="60420" name="Picture 4" descr="http://www.lescale.es/wp-content/uploads/2009/01/albi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743200"/>
            <a:ext cx="4876798" cy="3657600"/>
          </a:xfrm>
          <a:prstGeom prst="rect">
            <a:avLst/>
          </a:prstGeom>
          <a:noFill/>
        </p:spPr>
      </p:pic>
      <p:pic>
        <p:nvPicPr>
          <p:cNvPr id="60422" name="Picture 6" descr="http://www.biologycorner.com/anatomy/blood/sickle_cell_anemi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745130"/>
            <a:ext cx="4953000" cy="41128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914400"/>
            <a:ext cx="83820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Georgia" pitchFamily="18" charset="0"/>
              </a:rPr>
              <a:t>Gene mutation in drosophila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Georgia" pitchFamily="18" charset="0"/>
              </a:rPr>
              <a:t>Albino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Georgia" pitchFamily="18" charset="0"/>
              </a:rPr>
              <a:t>Sickle cell anemia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IN" b="1" dirty="0" smtClean="0">
                <a:solidFill>
                  <a:srgbClr val="FFFF00"/>
                </a:solidFill>
                <a:latin typeface="5thGrader" pitchFamily="2" charset="0"/>
              </a:rPr>
              <a:t>Describe the features of sickle cell anaemia.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fewer red blood cells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less elastic / less flexible / sickle-shaped, red blood cells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haemoglobin is abnormal shape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haemoglobin / blood, less efficient at transporting oxygen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less respiration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less energy / fatigues / exhaustion / less active /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feeling faint / breathlessness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death of tissues linked to oxygen supply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capillaries are blocked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‘sickle cell crisis’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slow / poor, growth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susceptible to infections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reduced life span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5thGrader" pitchFamily="2" charset="0"/>
              </a:rPr>
              <a:t>Example : Sickle cell anaemia </a:t>
            </a:r>
          </a:p>
        </p:txBody>
      </p:sp>
      <p:pic>
        <p:nvPicPr>
          <p:cNvPr id="67586" name="Picture 2" descr="http://www.biologycorner.com/anatomy/blood/sickle_cell_genetic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2" y="838200"/>
            <a:ext cx="7061703" cy="5943600"/>
          </a:xfrm>
          <a:prstGeom prst="rect">
            <a:avLst/>
          </a:prstGeom>
          <a:noFill/>
        </p:spPr>
      </p:pic>
      <p:sp>
        <p:nvSpPr>
          <p:cNvPr id="5" name="Action Button: Movie 4">
            <a:hlinkClick r:id="rId5" action="ppaction://program" highlightClick="1"/>
          </p:cNvPr>
          <p:cNvSpPr/>
          <p:nvPr/>
        </p:nvSpPr>
        <p:spPr>
          <a:xfrm>
            <a:off x="7620000" y="1447800"/>
            <a:ext cx="1219200" cy="762000"/>
          </a:xfrm>
          <a:prstGeom prst="actionButtonMov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Sickle cell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5thGrader" pitchFamily="2" charset="0"/>
                <a:ea typeface="+mj-ea"/>
                <a:cs typeface="+mj-cs"/>
              </a:rPr>
              <a:t>Sickle cell anaemia &amp; its incidence in relation to that of malaria 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24351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 descr="http://bio116.pbworks.com/f/1213724606/mala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4343400" cy="41986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2800" dirty="0" smtClean="0"/>
              <a:t>Explain why </a:t>
            </a:r>
            <a:r>
              <a:rPr lang="en-IN" sz="2800" dirty="0" err="1" smtClean="0"/>
              <a:t>Hb</a:t>
            </a:r>
            <a:r>
              <a:rPr lang="en-IN" sz="2800" baseline="30000" dirty="0" err="1" smtClean="0"/>
              <a:t>S</a:t>
            </a:r>
            <a:r>
              <a:rPr lang="en-IN" sz="2800" dirty="0" smtClean="0"/>
              <a:t> is more common in parts of tropical Africa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5thGrader" pitchFamily="2" charset="0"/>
              </a:rPr>
              <a:t>Chromosome Mutation : Structure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724400" cy="295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838201"/>
            <a:ext cx="8991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Georgia" pitchFamily="18" charset="0"/>
              </a:rPr>
              <a:t>2. Chromosome Mutation : 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Georgia" pitchFamily="18" charset="0"/>
              </a:rPr>
              <a:t>Structural and numerical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u="sng" dirty="0" smtClean="0">
                <a:latin typeface="Georgia" pitchFamily="18" charset="0"/>
              </a:rPr>
              <a:t>loss</a:t>
            </a:r>
            <a:r>
              <a:rPr lang="en-US" sz="2400" dirty="0" smtClean="0">
                <a:latin typeface="Georgia" pitchFamily="18" charset="0"/>
              </a:rPr>
              <a:t> or </a:t>
            </a:r>
            <a:r>
              <a:rPr lang="en-US" sz="2400" u="sng" dirty="0" smtClean="0">
                <a:latin typeface="Georgia" pitchFamily="18" charset="0"/>
              </a:rPr>
              <a:t>gain</a:t>
            </a:r>
            <a:r>
              <a:rPr lang="en-US" sz="2400" dirty="0" smtClean="0">
                <a:latin typeface="Georgia" pitchFamily="18" charset="0"/>
              </a:rPr>
              <a:t> of part of a chromosome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Changing the structure or number  of a chromosome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5thGrader" pitchFamily="2" charset="0"/>
                <a:ea typeface="+mj-ea"/>
                <a:cs typeface="+mj-cs"/>
              </a:rPr>
              <a:t>Types of mutation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5thGrader" pitchFamily="2" charset="0"/>
              <a:ea typeface="+mj-ea"/>
              <a:cs typeface="+mj-cs"/>
            </a:endParaRPr>
          </a:p>
        </p:txBody>
      </p:sp>
      <p:pic>
        <p:nvPicPr>
          <p:cNvPr id="6" name="Picture 2" descr="http://k-12.pisd.edu/currInst/science/Genetic/karyo-tri21-r-m-gra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4267200" cy="27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What do you mean by variation..?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3" descr="http://www.gafi4apes.org/wp-content/uploads/2009/04/great-apes1.jpg"/>
          <p:cNvPicPr>
            <a:picLocks noChangeAspect="1" noChangeArrowheads="1"/>
          </p:cNvPicPr>
          <p:nvPr/>
        </p:nvPicPr>
        <p:blipFill>
          <a:blip r:embed="rId2"/>
          <a:srcRect t="67485" r="3943"/>
          <a:stretch>
            <a:fillRect/>
          </a:stretch>
        </p:blipFill>
        <p:spPr bwMode="auto">
          <a:xfrm>
            <a:off x="0" y="1298975"/>
            <a:ext cx="9144000" cy="2130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81335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Differences between species</a:t>
            </a:r>
          </a:p>
        </p:txBody>
      </p:sp>
      <p:pic>
        <p:nvPicPr>
          <p:cNvPr id="7" name="Picture 4" descr="http://www.bio.georgiasouthern.edu/bio-home/harvey/lect/images/diversit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50946"/>
            <a:ext cx="3505200" cy="34070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4038600"/>
            <a:ext cx="29718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Differences within a species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Georgia" pitchFamily="18" charset="0"/>
              </a:rPr>
              <a:t>2. Chromosome Mutation :  Number</a:t>
            </a:r>
            <a:endParaRPr lang="en-US" sz="3200" dirty="0" smtClean="0">
              <a:latin typeface="Georgia" pitchFamily="18" charset="0"/>
            </a:endParaRPr>
          </a:p>
        </p:txBody>
      </p:sp>
      <p:pic>
        <p:nvPicPr>
          <p:cNvPr id="4" name="Picture 2" descr="http://k-12.pisd.edu/currInst/science/Genetic/karyo-tri21-r-m-gra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455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blogs.monografias.com/sistema-limbico-neurociencias/files/2010/03/down-syndr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8287" y="3581400"/>
            <a:ext cx="358571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9144000" cy="2895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Mutagens 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Naturally: DNA replication error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X-rays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UV rays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Chemicals (tobacco smoke)</a:t>
            </a:r>
          </a:p>
        </p:txBody>
      </p:sp>
      <p:pic>
        <p:nvPicPr>
          <p:cNvPr id="18437" name="Picture 5" descr="MCj01045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590800" cy="257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5thGrader" pitchFamily="2" charset="0"/>
                <a:ea typeface="+mj-ea"/>
                <a:cs typeface="+mj-cs"/>
              </a:rPr>
              <a:t>Causes of mutation</a:t>
            </a:r>
          </a:p>
        </p:txBody>
      </p:sp>
      <p:pic>
        <p:nvPicPr>
          <p:cNvPr id="121858" name="Picture 2" descr="http://www.mysafetysign.com/img/lg/S/pregnant-x-ray-caution-sign-s-5096.png"/>
          <p:cNvPicPr>
            <a:picLocks noChangeAspect="1" noChangeArrowheads="1"/>
          </p:cNvPicPr>
          <p:nvPr/>
        </p:nvPicPr>
        <p:blipFill>
          <a:blip r:embed="rId3"/>
          <a:srcRect r="3042" b="4487"/>
          <a:stretch>
            <a:fillRect/>
          </a:stretch>
        </p:blipFill>
        <p:spPr bwMode="auto">
          <a:xfrm>
            <a:off x="685800" y="3657600"/>
            <a:ext cx="4191000" cy="295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 smtClean="0">
                <a:solidFill>
                  <a:srgbClr val="FFFF00"/>
                </a:solidFill>
                <a:latin typeface="5thGrader" pitchFamily="2" charset="0"/>
              </a:rPr>
              <a:t>Are Mutations Helpful or Harmful?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3276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600" dirty="0" smtClean="0">
                <a:latin typeface="Georgia" pitchFamily="18" charset="0"/>
              </a:rPr>
              <a:t>Often mutation can be harmful.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dirty="0" smtClean="0">
                <a:latin typeface="Georgia" pitchFamily="18" charset="0"/>
              </a:rPr>
              <a:t>Some mutation are beneficial .</a:t>
            </a:r>
          </a:p>
          <a:p>
            <a:pPr eaLnBrk="1" hangingPunct="1">
              <a:lnSpc>
                <a:spcPct val="150000"/>
              </a:lnSpc>
            </a:pPr>
            <a:r>
              <a:rPr lang="en-US" sz="3600" dirty="0" smtClean="0">
                <a:latin typeface="Georgia" pitchFamily="18" charset="0"/>
              </a:rPr>
              <a:t>Some mutation have no effect at all.</a:t>
            </a:r>
          </a:p>
          <a:p>
            <a:pPr eaLnBrk="1" hangingPunct="1">
              <a:lnSpc>
                <a:spcPct val="150000"/>
              </a:lnSpc>
            </a:pPr>
            <a:endParaRPr lang="en-US" sz="36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2 adult monkeys with a baby monkey"/>
          <p:cNvPicPr>
            <a:picLocks noChangeAspect="1" noChangeArrowheads="1"/>
          </p:cNvPicPr>
          <p:nvPr/>
        </p:nvPicPr>
        <p:blipFill>
          <a:blip r:embed="rId2"/>
          <a:srcRect t="8130" r="4878"/>
          <a:stretch>
            <a:fillRect/>
          </a:stretch>
        </p:blipFill>
        <p:spPr bwMode="auto">
          <a:xfrm>
            <a:off x="457200" y="381000"/>
            <a:ext cx="2971800" cy="4305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95897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SPECIES : </a:t>
            </a:r>
            <a:r>
              <a:rPr lang="en-IN" sz="3200" dirty="0" smtClean="0"/>
              <a:t>A </a:t>
            </a:r>
            <a:r>
              <a:rPr lang="en-IN" sz="3200" b="1" dirty="0" smtClean="0"/>
              <a:t>species</a:t>
            </a:r>
            <a:r>
              <a:rPr lang="en-IN" sz="3200" dirty="0" smtClean="0"/>
              <a:t> is a group of organisms that are able to interbreed and produce </a:t>
            </a:r>
            <a:r>
              <a:rPr lang="en-IN" sz="3200" i="1" dirty="0" smtClean="0"/>
              <a:t>fertile</a:t>
            </a:r>
            <a:r>
              <a:rPr lang="en-IN" sz="3200" dirty="0" smtClean="0"/>
              <a:t> offspring.</a:t>
            </a:r>
            <a:r>
              <a:rPr lang="en-IN" sz="3200" dirty="0" smtClean="0">
                <a:solidFill>
                  <a:srgbClr val="C00000"/>
                </a:solidFill>
              </a:rPr>
              <a:t> </a:t>
            </a:r>
            <a:endParaRPr lang="en-IN" sz="3200" dirty="0">
              <a:solidFill>
                <a:srgbClr val="C00000"/>
              </a:solidFill>
            </a:endParaRPr>
          </a:p>
        </p:txBody>
      </p:sp>
      <p:pic>
        <p:nvPicPr>
          <p:cNvPr id="177156" name="Picture 4" descr="Grandfather with son and grandson, showing similarities in facial fea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57200"/>
            <a:ext cx="4800600" cy="3180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3886200"/>
            <a:ext cx="2308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VARIATIONS:</a:t>
            </a:r>
          </a:p>
          <a:p>
            <a:r>
              <a:rPr lang="en-IN" sz="3200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IN" sz="4000" dirty="0" smtClean="0">
                <a:solidFill>
                  <a:srgbClr val="FFFF00"/>
                </a:solidFill>
                <a:latin typeface="+mn-lt"/>
              </a:rPr>
              <a:t>Causes </a:t>
            </a:r>
            <a:r>
              <a:rPr lang="en-IN" sz="4000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IN" sz="4000" dirty="0" smtClean="0">
                <a:solidFill>
                  <a:srgbClr val="FFFF00"/>
                </a:solidFill>
                <a:latin typeface="+mn-lt"/>
              </a:rPr>
              <a:t>variation : </a:t>
            </a:r>
            <a:r>
              <a:rPr lang="en-IN" sz="4000" dirty="0" smtClean="0">
                <a:solidFill>
                  <a:srgbClr val="FFFF00"/>
                </a:solidFill>
              </a:rPr>
              <a:t>Genetic causes</a:t>
            </a:r>
            <a:endParaRPr lang="en-IN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78178" name="Picture 2" descr="http://a.files.bbci.co.uk/bam/live/content/zsp4q6f/large"/>
          <p:cNvPicPr>
            <a:picLocks noChangeAspect="1" noChangeArrowheads="1"/>
          </p:cNvPicPr>
          <p:nvPr/>
        </p:nvPicPr>
        <p:blipFill>
          <a:blip r:embed="rId2"/>
          <a:srcRect t="-2878" r="23077"/>
          <a:stretch>
            <a:fillRect/>
          </a:stretch>
        </p:blipFill>
        <p:spPr bwMode="auto">
          <a:xfrm>
            <a:off x="0" y="838200"/>
            <a:ext cx="4343400" cy="2587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8180" name="Picture 4" descr="http://images.sodahead.com/profiles/0/0/2/3/2/5/0/8/1/ear-414160239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4648200" cy="25319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8182" name="Picture 6" descr="http://newsimg.bbc.co.uk/media/images/42373000/jpg/_42373007_eyes_spl_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038600" cy="3023978"/>
          </a:xfrm>
          <a:prstGeom prst="rect">
            <a:avLst/>
          </a:prstGeom>
          <a:noFill/>
        </p:spPr>
      </p:pic>
      <p:pic>
        <p:nvPicPr>
          <p:cNvPr id="178184" name="Picture 8" descr="http://study.com/cimages/multimages/16/blood-types-blood-group-system.png"/>
          <p:cNvPicPr>
            <a:picLocks noChangeAspect="1" noChangeArrowheads="1"/>
          </p:cNvPicPr>
          <p:nvPr/>
        </p:nvPicPr>
        <p:blipFill>
          <a:blip r:embed="rId5"/>
          <a:srcRect t="11905"/>
          <a:stretch>
            <a:fillRect/>
          </a:stretch>
        </p:blipFill>
        <p:spPr bwMode="auto">
          <a:xfrm>
            <a:off x="4168591" y="3733800"/>
            <a:ext cx="497540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IN" sz="4000" dirty="0" smtClean="0">
                <a:solidFill>
                  <a:srgbClr val="FFFF00"/>
                </a:solidFill>
                <a:latin typeface="+mn-lt"/>
              </a:rPr>
              <a:t>Causes </a:t>
            </a:r>
            <a:r>
              <a:rPr lang="en-IN" sz="4000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IN" sz="4000" dirty="0" smtClean="0">
                <a:solidFill>
                  <a:srgbClr val="FFFF00"/>
                </a:solidFill>
                <a:latin typeface="+mn-lt"/>
              </a:rPr>
              <a:t>variation : </a:t>
            </a:r>
            <a:r>
              <a:rPr lang="en-IN" sz="4000" dirty="0" smtClean="0">
                <a:solidFill>
                  <a:srgbClr val="FFFF00"/>
                </a:solidFill>
              </a:rPr>
              <a:t>Environmental causes</a:t>
            </a:r>
            <a:endParaRPr lang="en-IN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3505200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4000" dirty="0" smtClean="0"/>
              <a:t>Climate,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4000" dirty="0" smtClean="0"/>
              <a:t>Diet,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4000" dirty="0" smtClean="0"/>
              <a:t>Accidents,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4000" dirty="0" smtClean="0"/>
              <a:t>Culture and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4000" dirty="0" smtClean="0"/>
              <a:t>Lifestyle.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IN" sz="3200" dirty="0" smtClean="0">
                <a:solidFill>
                  <a:srgbClr val="FFFF00"/>
                </a:solidFill>
                <a:latin typeface="+mn-lt"/>
              </a:rPr>
              <a:t>Causes </a:t>
            </a:r>
            <a:r>
              <a:rPr lang="en-IN" sz="3200" dirty="0">
                <a:solidFill>
                  <a:srgbClr val="FFFF00"/>
                </a:solidFill>
                <a:latin typeface="+mn-lt"/>
              </a:rPr>
              <a:t>of </a:t>
            </a:r>
            <a:r>
              <a:rPr lang="en-IN" sz="3200" dirty="0" smtClean="0">
                <a:solidFill>
                  <a:srgbClr val="FFFF00"/>
                </a:solidFill>
                <a:latin typeface="+mn-lt"/>
              </a:rPr>
              <a:t>variation :  </a:t>
            </a:r>
            <a:r>
              <a:rPr lang="en-IN" sz="3200" dirty="0" smtClean="0">
                <a:solidFill>
                  <a:srgbClr val="FFFF00"/>
                </a:solidFill>
              </a:rPr>
              <a:t>Both genetic and environmental</a:t>
            </a:r>
            <a:endParaRPr lang="en-IN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34013"/>
            <a:ext cx="4038600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/>
              <a:t>a person might inherit a tendency to be tall, but a poor diet during childhood will cause poor growth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3600826"/>
            <a:ext cx="5105400" cy="3257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/>
              <a:t>plants may have the potential for strong growth, but if they do not receive sufficient mineral resources from the soil, they may hardly grow at all</a:t>
            </a:r>
            <a:endParaRPr lang="en-IN" sz="2800" dirty="0"/>
          </a:p>
        </p:txBody>
      </p:sp>
      <p:pic>
        <p:nvPicPr>
          <p:cNvPr id="9" name="Picture 2" descr="http://www.texaschildrens.org/carecenters/fetalsurgery/images/Illustration3_Monozygotic_Monoamnio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734" t="-2123" r="470" b="14135"/>
          <a:stretch>
            <a:fillRect/>
          </a:stretch>
        </p:blipFill>
        <p:spPr bwMode="auto">
          <a:xfrm>
            <a:off x="533400" y="578404"/>
            <a:ext cx="3276600" cy="2889563"/>
          </a:xfrm>
          <a:prstGeom prst="rect">
            <a:avLst/>
          </a:prstGeom>
          <a:noFill/>
        </p:spPr>
      </p:pic>
      <p:pic>
        <p:nvPicPr>
          <p:cNvPr id="193538" name="Picture 2" descr="http://pics.davesgarden.com/pics/WUVIE_1189126100_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0"/>
            <a:ext cx="35306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5thGrader" pitchFamily="2" charset="0"/>
              </a:rPr>
              <a:t>CONTINUOUS VS DISCONTINUOUS VARIATION</a:t>
            </a:r>
            <a:endParaRPr lang="en-US" sz="3200" dirty="0">
              <a:solidFill>
                <a:srgbClr val="FFFF00"/>
              </a:solidFill>
              <a:latin typeface="5thGrader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Variation, the small differences that exist between individuals, can be described as being either </a:t>
            </a:r>
            <a:r>
              <a:rPr lang="en-US" sz="2400" b="1" dirty="0" smtClean="0">
                <a:latin typeface="Georgia" pitchFamily="18" charset="0"/>
              </a:rPr>
              <a:t>discontinuous or continuous. </a:t>
            </a:r>
          </a:p>
        </p:txBody>
      </p:sp>
      <p:pic>
        <p:nvPicPr>
          <p:cNvPr id="48130" name="Picture 2" descr="D:\TGES\IGCSE\10th\VARIATION AND SELECTION\r498628_262352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0"/>
            <a:ext cx="2451532" cy="4724400"/>
          </a:xfrm>
          <a:prstGeom prst="rect">
            <a:avLst/>
          </a:prstGeom>
          <a:noFill/>
        </p:spPr>
      </p:pic>
      <p:pic>
        <p:nvPicPr>
          <p:cNvPr id="48132" name="Picture 4" descr="http://usspost.com/wp-content/uploads/2010/11/Body-Mass-Index.gif"/>
          <p:cNvPicPr>
            <a:picLocks noChangeAspect="1" noChangeArrowheads="1"/>
          </p:cNvPicPr>
          <p:nvPr/>
        </p:nvPicPr>
        <p:blipFill>
          <a:blip r:embed="rId4"/>
          <a:srcRect t="9780" r="4000"/>
          <a:stretch>
            <a:fillRect/>
          </a:stretch>
        </p:blipFill>
        <p:spPr bwMode="auto">
          <a:xfrm>
            <a:off x="3429002" y="990600"/>
            <a:ext cx="2299629" cy="2209800"/>
          </a:xfrm>
          <a:prstGeom prst="rect">
            <a:avLst/>
          </a:prstGeom>
          <a:noFill/>
        </p:spPr>
      </p:pic>
      <p:pic>
        <p:nvPicPr>
          <p:cNvPr id="48134" name="Picture 6" descr="http://www.medindia.net/patients/patientinfo/Images/blood_group.gif"/>
          <p:cNvPicPr>
            <a:picLocks noChangeAspect="1" noChangeArrowheads="1"/>
          </p:cNvPicPr>
          <p:nvPr/>
        </p:nvPicPr>
        <p:blipFill>
          <a:blip r:embed="rId5"/>
          <a:srcRect l="4092" t="26105" r="3836"/>
          <a:stretch>
            <a:fillRect/>
          </a:stretch>
        </p:blipFill>
        <p:spPr bwMode="auto">
          <a:xfrm>
            <a:off x="0" y="5105400"/>
            <a:ext cx="3429000" cy="1752600"/>
          </a:xfrm>
          <a:prstGeom prst="rect">
            <a:avLst/>
          </a:prstGeom>
          <a:noFill/>
        </p:spPr>
      </p:pic>
      <p:pic>
        <p:nvPicPr>
          <p:cNvPr id="48136" name="Picture 8" descr="http://www.topendsports.com/testing/images/hand-sp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2" y="3352801"/>
            <a:ext cx="1957277" cy="1683258"/>
          </a:xfrm>
          <a:prstGeom prst="rect">
            <a:avLst/>
          </a:prstGeom>
          <a:noFill/>
        </p:spPr>
      </p:pic>
      <p:pic>
        <p:nvPicPr>
          <p:cNvPr id="48138" name="Picture 10" descr="http://www.reachoutmichigan.org/funexperiments/agesubject/lessons/images/tongu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2" y="5105400"/>
            <a:ext cx="2788809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5thGrader" pitchFamily="2" charset="0"/>
              </a:rPr>
              <a:t>Continuous variation</a:t>
            </a:r>
            <a:endParaRPr lang="en-US" sz="4000" dirty="0">
              <a:solidFill>
                <a:srgbClr val="FFFF00"/>
              </a:solidFill>
              <a:latin typeface="5thGrader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04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Georgia" pitchFamily="18" charset="0"/>
              </a:rPr>
              <a:t>Continuous variation shows a complete range of the characteristics within a population.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Georgia" pitchFamily="18" charset="0"/>
              </a:rPr>
              <a:t>	Example: </a:t>
            </a:r>
          </a:p>
          <a:p>
            <a:pPr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>
                <a:latin typeface="Georgia" pitchFamily="18" charset="0"/>
              </a:rPr>
              <a:t>Height is an of continuous variation - individuals can have a complete range of heights, for example, 1.6, 1.61, 1.62, 1.625 etc meters high. </a:t>
            </a:r>
          </a:p>
          <a:p>
            <a:pPr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>
                <a:latin typeface="Georgia" pitchFamily="18" charset="0"/>
              </a:rPr>
              <a:t>Weight; </a:t>
            </a:r>
          </a:p>
          <a:p>
            <a:pPr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>
                <a:latin typeface="Georgia" pitchFamily="18" charset="0"/>
              </a:rPr>
              <a:t>Hand span </a:t>
            </a:r>
          </a:p>
          <a:p>
            <a:pPr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>
                <a:latin typeface="Georgia" pitchFamily="18" charset="0"/>
              </a:rPr>
              <a:t>Shoe size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Georgia" pitchFamily="18" charset="0"/>
              </a:rPr>
              <a:t>	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t="5882" r="2504"/>
          <a:stretch>
            <a:fillRect/>
          </a:stretch>
        </p:blipFill>
        <p:spPr bwMode="auto">
          <a:xfrm>
            <a:off x="5410200" y="33528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t="9888" r="2778"/>
          <a:stretch>
            <a:fillRect/>
          </a:stretch>
        </p:blipFill>
        <p:spPr bwMode="auto">
          <a:xfrm>
            <a:off x="2438400" y="3276601"/>
            <a:ext cx="2667000" cy="277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211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18" charset="0"/>
              </a:rPr>
              <a:t>Continuous variation is the combined effect of many genes (known as polygenic inheritance) and is often significantly affected by environmental influences.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t="21875" r="33236" b="10417"/>
          <a:stretch>
            <a:fillRect/>
          </a:stretch>
        </p:blipFill>
        <p:spPr bwMode="auto">
          <a:xfrm>
            <a:off x="0" y="838200"/>
            <a:ext cx="9144000" cy="52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miley Face 4"/>
          <p:cNvSpPr/>
          <p:nvPr/>
        </p:nvSpPr>
        <p:spPr>
          <a:xfrm>
            <a:off x="7010400" y="1447800"/>
            <a:ext cx="1524000" cy="1371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5thGrader" pitchFamily="2" charset="0"/>
              </a:rPr>
              <a:t>Discontinuous variation</a:t>
            </a:r>
            <a:endParaRPr lang="en-US" sz="3600" dirty="0">
              <a:solidFill>
                <a:srgbClr val="FFFF00"/>
              </a:solidFill>
              <a:latin typeface="5thGrad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f24b518e997238205a53ce3bd325a8a8495"/>
  <p:tag name="ISPRING_RESOURCE_PATHS_HASH_PRESENTER" val="a8a52e1284a72a4d9064ab5ec733fc3bba37b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5114</TotalTime>
  <Words>487</Words>
  <Application>Microsoft Office PowerPoint</Application>
  <PresentationFormat>On-screen Show (4:3)</PresentationFormat>
  <Paragraphs>86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Variation and selection</vt:lpstr>
      <vt:lpstr>Slide 2</vt:lpstr>
      <vt:lpstr>Slide 3</vt:lpstr>
      <vt:lpstr>Causes of variation : Genetic causes</vt:lpstr>
      <vt:lpstr>Causes of variation : Environmental causes</vt:lpstr>
      <vt:lpstr>Causes of variation :  Both genetic and environmental</vt:lpstr>
      <vt:lpstr>CONTINUOUS VS DISCONTINUOUS VARIATION</vt:lpstr>
      <vt:lpstr>Continuous variation</vt:lpstr>
      <vt:lpstr>Discontinuous variation</vt:lpstr>
      <vt:lpstr>Discontinuous variation</vt:lpstr>
      <vt:lpstr>17.2 MUTATION</vt:lpstr>
      <vt:lpstr>Protein synthesis</vt:lpstr>
      <vt:lpstr>Slide 13</vt:lpstr>
      <vt:lpstr>Types of mutation</vt:lpstr>
      <vt:lpstr>Gene Mutation Examples</vt:lpstr>
      <vt:lpstr>Describe the features of sickle cell anaemia.</vt:lpstr>
      <vt:lpstr>Example : Sickle cell anaemia </vt:lpstr>
      <vt:lpstr>Slide 18</vt:lpstr>
      <vt:lpstr>Chromosome Mutation : Structure</vt:lpstr>
      <vt:lpstr>2. Chromosome Mutation :  Number</vt:lpstr>
      <vt:lpstr>Slide 21</vt:lpstr>
      <vt:lpstr>Are Mutations Helpful or Harmful?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 and selection</dc:title>
  <dc:creator>JASRAJ KHANDELWAL</dc:creator>
  <cp:lastModifiedBy>GAJENDRA KHANDELWAL</cp:lastModifiedBy>
  <cp:revision>330</cp:revision>
  <dcterms:created xsi:type="dcterms:W3CDTF">2006-08-16T00:00:00Z</dcterms:created>
  <dcterms:modified xsi:type="dcterms:W3CDTF">2015-08-10T07:13:05Z</dcterms:modified>
</cp:coreProperties>
</file>