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5" r:id="rId4"/>
    <p:sldId id="287" r:id="rId5"/>
    <p:sldId id="318" r:id="rId6"/>
    <p:sldId id="316" r:id="rId7"/>
    <p:sldId id="314" r:id="rId8"/>
    <p:sldId id="319" r:id="rId9"/>
    <p:sldId id="315" r:id="rId10"/>
    <p:sldId id="317" r:id="rId11"/>
    <p:sldId id="296" r:id="rId12"/>
    <p:sldId id="297" r:id="rId13"/>
    <p:sldId id="298" r:id="rId14"/>
    <p:sldId id="30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210" autoAdjust="0"/>
    <p:restoredTop sz="91398" autoAdjust="0"/>
  </p:normalViewPr>
  <p:slideViewPr>
    <p:cSldViewPr>
      <p:cViewPr>
        <p:scale>
          <a:sx n="44" d="100"/>
          <a:sy n="44" d="100"/>
        </p:scale>
        <p:origin x="-127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4E24-91F7-4641-84CD-9B9F8045C1A4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F549-5ED7-4C47-84A9-CEA873855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D:\1_CIE\IGCSE\CONTENT\Chapter_17_VARIATION%20AND%20SELECTION\ANIMATION\Evolution%20&amp;%20Natural%20Selection%20%5b3D%20Animation%5d.mp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file:///D:\1_CIE\IGCSE\CONTENT\Chapter_17_VARIATION%20AND%20SELECTION\ANIMATION\Evolution%20of%20the%20Peppered%20Moth2.fl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1_CIE\IGCSE\CONTENT\Chapter_17_VARIATION%20AND%20SELECTION\ANIMATION\Mutations%20-%20selection%20%20the%20bacteria%20resis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8381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5thGrader" pitchFamily="2" charset="0"/>
              </a:rPr>
              <a:t>Variation and selection</a:t>
            </a:r>
            <a:endParaRPr lang="en-US" dirty="0">
              <a:solidFill>
                <a:srgbClr val="FFFF00"/>
              </a:solidFill>
              <a:latin typeface="5thGrader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Artificial selection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Artificial selection is the process of changing the characteristics of animals or crops  by artificial means</a:t>
            </a:r>
            <a:endParaRPr lang="en-US" sz="2800" dirty="0"/>
          </a:p>
        </p:txBody>
      </p:sp>
      <p:pic>
        <p:nvPicPr>
          <p:cNvPr id="5122" name="Picture 2" descr="http://image.slidesharecdn.com/08evidenceofevolution-artificialselection-140105190504-phpapp02/95/08-evidence-of-evolution-artificial-selection-4-638.jpg?cb=1388948793"/>
          <p:cNvPicPr>
            <a:picLocks noChangeAspect="1" noChangeArrowheads="1"/>
          </p:cNvPicPr>
          <p:nvPr/>
        </p:nvPicPr>
        <p:blipFill>
          <a:blip r:embed="rId2"/>
          <a:srcRect t="20042" r="940"/>
          <a:stretch>
            <a:fillRect/>
          </a:stretch>
        </p:blipFill>
        <p:spPr bwMode="auto">
          <a:xfrm>
            <a:off x="685800" y="2163622"/>
            <a:ext cx="7746334" cy="469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  <a:latin typeface="Georgia" pitchFamily="18" charset="0"/>
              </a:rPr>
              <a:t>Suppose you want a variety of cow that produced a lot of milk. This is what you could do: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2004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000" dirty="0" smtClean="0">
                <a:latin typeface="Georgia" pitchFamily="18" charset="0"/>
              </a:rPr>
              <a:t>choose or select the cows in your herd that produce the most milk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000" dirty="0" smtClean="0">
                <a:latin typeface="Georgia" pitchFamily="18" charset="0"/>
              </a:rPr>
              <a:t>only let these cows reproduce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000" dirty="0" smtClean="0">
                <a:latin typeface="Georgia" pitchFamily="18" charset="0"/>
              </a:rPr>
              <a:t>select the offspring that produce the most milk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000" dirty="0" smtClean="0">
                <a:latin typeface="Georgia" pitchFamily="18" charset="0"/>
              </a:rPr>
              <a:t>only let these offspring reproduce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000" dirty="0" smtClean="0">
                <a:latin typeface="Georgia" pitchFamily="18" charset="0"/>
              </a:rPr>
              <a:t>keep repeating the process of selection and breeding until you achieve your goal</a:t>
            </a:r>
            <a:endParaRPr lang="en-GB" sz="2000" dirty="0">
              <a:latin typeface="Georgia" pitchFamily="18" charset="0"/>
            </a:endParaRPr>
          </a:p>
        </p:txBody>
      </p:sp>
      <p:pic>
        <p:nvPicPr>
          <p:cNvPr id="1026" name="Picture 2" descr="http://agritech.tnau.ac.in/animal_husbandry/images/Good%20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7" y="5257800"/>
            <a:ext cx="2411753" cy="1600200"/>
          </a:xfrm>
          <a:prstGeom prst="rect">
            <a:avLst/>
          </a:prstGeom>
          <a:noFill/>
        </p:spPr>
      </p:pic>
      <p:pic>
        <p:nvPicPr>
          <p:cNvPr id="1028" name="Picture 4" descr="http://image.shutterstock.com/display_pic_with_logo/305215/305215,1233510681,1/stock-photo-herd-ow-cows-grazing-on-field-24228883.jpg"/>
          <p:cNvPicPr>
            <a:picLocks noChangeAspect="1" noChangeArrowheads="1"/>
          </p:cNvPicPr>
          <p:nvPr/>
        </p:nvPicPr>
        <p:blipFill>
          <a:blip r:embed="rId3"/>
          <a:srcRect l="2222" b="7500"/>
          <a:stretch>
            <a:fillRect/>
          </a:stretch>
        </p:blipFill>
        <p:spPr bwMode="auto">
          <a:xfrm>
            <a:off x="3429000" y="4876800"/>
            <a:ext cx="2945027" cy="1981200"/>
          </a:xfrm>
          <a:prstGeom prst="rect">
            <a:avLst/>
          </a:prstGeom>
          <a:noFill/>
        </p:spPr>
      </p:pic>
      <p:pic>
        <p:nvPicPr>
          <p:cNvPr id="1030" name="Picture 6" descr="http://kuhllifestyle.files.wordpress.com/2009/11/herd-of-co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744" y="4648200"/>
            <a:ext cx="315685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Georgia" pitchFamily="18" charset="0"/>
              </a:rPr>
              <a:t>Fast growth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Georgia" pitchFamily="18" charset="0"/>
              </a:rPr>
              <a:t>Short stem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Georgia" pitchFamily="18" charset="0"/>
              </a:rPr>
              <a:t>High yield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Georgia" pitchFamily="18" charset="0"/>
              </a:rPr>
              <a:t>Disease resistance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Georgia" pitchFamily="18" charset="0"/>
              </a:rPr>
              <a:t>Resistance to drought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5thGrader" pitchFamily="2" charset="0"/>
              </a:rPr>
              <a:t>Artificial selection: For what……?</a:t>
            </a:r>
            <a:endParaRPr lang="en-US" sz="5400" b="1" dirty="0">
              <a:solidFill>
                <a:srgbClr val="FFFF00"/>
              </a:solidFill>
              <a:latin typeface="5th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Examples: Artificial selection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8306" name="Picture 2" descr="http://www.doctortee.com/dsu/tiftickjian/cse-img/biology/evolution/mustard-sel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67800" cy="550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rgbClr val="FFFF00"/>
                </a:solidFill>
                <a:latin typeface="+mn-lt"/>
              </a:rPr>
            </a:br>
            <a:r>
              <a:rPr lang="en-GB" sz="3200" dirty="0" smtClean="0">
                <a:solidFill>
                  <a:srgbClr val="FFFF00"/>
                </a:solidFill>
                <a:latin typeface="+mn-lt"/>
              </a:rPr>
              <a:t>The characteristics of a species can be changed by:</a:t>
            </a:r>
            <a:br>
              <a:rPr lang="en-GB" sz="3200" dirty="0" smtClean="0">
                <a:solidFill>
                  <a:srgbClr val="FFFF00"/>
                </a:solidFill>
                <a:latin typeface="+mn-lt"/>
              </a:rPr>
            </a:br>
            <a:endParaRPr lang="en-GB" sz="320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1506" name="Picture 2" descr="http://www.culturabrasil.org/imagens/lamarck_giraff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623274" cy="3200400"/>
          </a:xfrm>
          <a:prstGeom prst="rect">
            <a:avLst/>
          </a:prstGeom>
          <a:noFill/>
        </p:spPr>
      </p:pic>
      <p:pic>
        <p:nvPicPr>
          <p:cNvPr id="21508" name="Picture 4" descr="http://4.bp.blogspot.com/_7t3pupaqAd4/S_GFW6zFP5I/AAAAAAAAABw/LuS07f1sWrU/s1600/bidogtree.gif"/>
          <p:cNvPicPr>
            <a:picLocks noChangeAspect="1" noChangeArrowheads="1"/>
          </p:cNvPicPr>
          <p:nvPr/>
        </p:nvPicPr>
        <p:blipFill>
          <a:blip r:embed="rId3"/>
          <a:srcRect l="7556" t="4196" r="7111" b="9615"/>
          <a:stretch>
            <a:fillRect/>
          </a:stretch>
        </p:blipFill>
        <p:spPr bwMode="auto">
          <a:xfrm>
            <a:off x="5791200" y="984250"/>
            <a:ext cx="3352800" cy="3130550"/>
          </a:xfrm>
          <a:prstGeom prst="rect">
            <a:avLst/>
          </a:prstGeom>
          <a:noFill/>
        </p:spPr>
      </p:pic>
      <p:pic>
        <p:nvPicPr>
          <p:cNvPr id="21510" name="Picture 6" descr="http://www.scienceclarified.com/photos/genetic-engineering-2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191000"/>
            <a:ext cx="40005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533401"/>
            <a:ext cx="2743200" cy="457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GB" dirty="0" smtClean="0">
                <a:latin typeface="Georgia" pitchFamily="18" charset="0"/>
              </a:rPr>
              <a:t>Natural selection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533400"/>
            <a:ext cx="2037737" cy="4573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GB" dirty="0" smtClean="0">
                <a:latin typeface="Georgia" pitchFamily="18" charset="0"/>
              </a:rPr>
              <a:t>Artificial selection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5486400"/>
            <a:ext cx="2291012" cy="457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GB" dirty="0" smtClean="0">
                <a:latin typeface="Georgia" pitchFamily="18" charset="0"/>
              </a:rPr>
              <a:t>Genetic engineering</a:t>
            </a:r>
            <a:endParaRPr lang="en-GB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Natural selection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Natural selection is the process  by which organisms that are </a:t>
            </a: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well adapted</a:t>
            </a:r>
            <a:r>
              <a:rPr lang="en-US" sz="2400" dirty="0" smtClean="0">
                <a:latin typeface="Georgia" pitchFamily="18" charset="0"/>
              </a:rPr>
              <a:t> to their environment have  </a:t>
            </a: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greater chance to breed</a:t>
            </a:r>
            <a:r>
              <a:rPr lang="en-US" sz="2400" dirty="0" smtClean="0">
                <a:latin typeface="Georgia" pitchFamily="18" charset="0"/>
              </a:rPr>
              <a:t> and </a:t>
            </a: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pass on their genes </a:t>
            </a:r>
            <a:r>
              <a:rPr lang="en-US" sz="2400" dirty="0" smtClean="0">
                <a:latin typeface="Georgia" pitchFamily="18" charset="0"/>
              </a:rPr>
              <a:t>to the next generation than those are less adapted.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It can be summarised as follows: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A)  Variation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B) Overproduction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C) Competition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D) Adaptation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E) Evolution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RL9y0L8_44Q/T7EUzgsslII/AAAAAAAAAak/xEvmxok0jTU/s1600/darwintheoryofevolutionbynatselet.png"/>
          <p:cNvPicPr>
            <a:picLocks noChangeAspect="1" noChangeArrowheads="1"/>
          </p:cNvPicPr>
          <p:nvPr/>
        </p:nvPicPr>
        <p:blipFill>
          <a:blip r:embed="rId2"/>
          <a:srcRect l="2500" t="1730" r="2500"/>
          <a:stretch>
            <a:fillRect/>
          </a:stretch>
        </p:blipFill>
        <p:spPr bwMode="auto">
          <a:xfrm>
            <a:off x="0" y="990600"/>
            <a:ext cx="9169981" cy="468889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Natural selection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ea typeface="+mj-ea"/>
                <a:cs typeface="+mj-cs"/>
              </a:rPr>
              <a:t> Evolution</a:t>
            </a:r>
          </a:p>
        </p:txBody>
      </p:sp>
      <p:pic>
        <p:nvPicPr>
          <p:cNvPr id="104450" name="Picture 2" descr="http://cdn.gunaxin.com/wp-content/uploads/2009/02/funny-evolution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2982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ea typeface="+mj-ea"/>
                <a:cs typeface="+mj-cs"/>
              </a:rPr>
              <a:t>Example of natural selection:  In peppered moth</a:t>
            </a:r>
            <a:endParaRPr lang="en-US" sz="36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196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>
                <a:sym typeface="Wingdings" pitchFamily="2" charset="2"/>
              </a:rPr>
              <a:t>In 1850</a:t>
            </a:r>
            <a:endParaRPr lang="en-US" sz="2300" dirty="0" smtClean="0"/>
          </a:p>
          <a:p>
            <a:pPr marL="914400" lvl="1" indent="-514350">
              <a:lnSpc>
                <a:spcPct val="150000"/>
              </a:lnSpc>
            </a:pPr>
            <a:r>
              <a:rPr lang="en-US" sz="2300" dirty="0" smtClean="0"/>
              <a:t>Common form : speckled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sz="2300" dirty="0" smtClean="0"/>
              <a:t>Rare form : Black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In 1859 </a:t>
            </a:r>
          </a:p>
          <a:p>
            <a:pPr lvl="1">
              <a:lnSpc>
                <a:spcPct val="150000"/>
              </a:lnSpc>
            </a:pPr>
            <a:r>
              <a:rPr lang="en-US" sz="2300" dirty="0" smtClean="0"/>
              <a:t>In the Manchester area the black variety increased up to 98% in peppered moth population.</a:t>
            </a:r>
          </a:p>
          <a:p>
            <a:pPr marL="346075" lvl="1" indent="-3460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 smtClean="0"/>
              <a:t>Explanation can be given by Natural selection</a:t>
            </a:r>
          </a:p>
          <a:p>
            <a:pPr>
              <a:lnSpc>
                <a:spcPct val="150000"/>
              </a:lnSpc>
            </a:pPr>
            <a:endParaRPr lang="en-US" sz="2300" dirty="0">
              <a:latin typeface="Georgia" pitchFamily="18" charset="0"/>
            </a:endParaRPr>
          </a:p>
        </p:txBody>
      </p:sp>
      <p:pic>
        <p:nvPicPr>
          <p:cNvPr id="102402" name="Picture 2" descr="http://www.warrenphotographic.co.uk/photography/bigs/16957-Peppered-mot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4419600" cy="4316132"/>
          </a:xfrm>
          <a:prstGeom prst="rect">
            <a:avLst/>
          </a:prstGeom>
          <a:noFill/>
        </p:spPr>
      </p:pic>
      <p:sp>
        <p:nvSpPr>
          <p:cNvPr id="6" name="Action Button: Sound 5">
            <a:hlinkClick r:id="rId4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5181600" y="5715000"/>
            <a:ext cx="1752600" cy="685800"/>
          </a:xfrm>
          <a:prstGeom prst="actionButtonSoun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Sound 6">
            <a:hlinkClick r:id="rId6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7696200" y="5867400"/>
            <a:ext cx="1143000" cy="609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609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400" dirty="0" smtClean="0"/>
              <a:t>Predators will spot a moth against a contrasting background.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 l="21303" t="7292" r="21889" b="16667"/>
          <a:stretch>
            <a:fillRect/>
          </a:stretch>
        </p:blipFill>
        <p:spPr bwMode="auto">
          <a:xfrm>
            <a:off x="2743200" y="1143000"/>
            <a:ext cx="33413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 l="20717" t="5208" r="21303" b="15625"/>
          <a:stretch>
            <a:fillRect/>
          </a:stretch>
        </p:blipFill>
        <p:spPr bwMode="auto">
          <a:xfrm>
            <a:off x="5752011" y="3810000"/>
            <a:ext cx="33919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09951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ea typeface="+mj-ea"/>
                <a:cs typeface="+mj-cs"/>
              </a:rPr>
              <a:t>Example of natural selection:  In peppered moth</a:t>
            </a:r>
            <a:endParaRPr lang="en-US" sz="36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272338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Example of natural selection : Sickle cell anaemia</a:t>
            </a:r>
          </a:p>
        </p:txBody>
      </p:sp>
      <p:pic>
        <p:nvPicPr>
          <p:cNvPr id="7" name="Picture 2" descr="http://bio116.pbworks.com/f/1213724606/malar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4650828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5613737"/>
            <a:ext cx="2209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Reduced survival; </a:t>
            </a:r>
          </a:p>
          <a:p>
            <a:r>
              <a:rPr lang="en-US" sz="2000" dirty="0" smtClean="0"/>
              <a:t>Selected against by malaria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613737"/>
            <a:ext cx="2209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Positive selection due to malaria resistance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613736"/>
            <a:ext cx="2057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Reduced survival;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 Describe the development of strains of antibiotic resistant bacteria as an example of natural selection</a:t>
            </a:r>
          </a:p>
        </p:txBody>
      </p:sp>
      <p:pic>
        <p:nvPicPr>
          <p:cNvPr id="97282" name="Picture 2" descr="http://evolution.berkeley.edu/evolibrary/images/interviews/resista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15" y="1600200"/>
            <a:ext cx="9075485" cy="4462740"/>
          </a:xfrm>
          <a:prstGeom prst="rect">
            <a:avLst/>
          </a:prstGeom>
          <a:noFill/>
        </p:spPr>
      </p:pic>
      <p:sp>
        <p:nvSpPr>
          <p:cNvPr id="5" name="Action Button: Sound 4">
            <a:hlinkClick r:id="rId4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7772400" y="5638800"/>
            <a:ext cx="1143000" cy="685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f24b518e997238205a53ce3bd325a8a8495"/>
  <p:tag name="ISPRING_RESOURCE_PATHS_HASH_PRESENTER" val="d22487e44bfe15a39ff11d999fe77bc79696a1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</TotalTime>
  <Words>263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Variation and selection</vt:lpstr>
      <vt:lpstr> The characteristics of a species can be changed by: </vt:lpstr>
      <vt:lpstr>Natural selection</vt:lpstr>
      <vt:lpstr>Natural selection</vt:lpstr>
      <vt:lpstr>Slide 5</vt:lpstr>
      <vt:lpstr>Example of natural selection:  In peppered moth</vt:lpstr>
      <vt:lpstr>Example of natural selection:  In peppered moth</vt:lpstr>
      <vt:lpstr>Example of natural selection : Sickle cell anaemia</vt:lpstr>
      <vt:lpstr> Describe the development of strains of antibiotic resistant bacteria as an example of natural selection</vt:lpstr>
      <vt:lpstr>Artificial selection</vt:lpstr>
      <vt:lpstr>Suppose you want a variety of cow that produced a lot of milk. This is what you could do:</vt:lpstr>
      <vt:lpstr>Artificial selection: For what……?</vt:lpstr>
      <vt:lpstr>Examples: Artificial selection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and selection</dc:title>
  <dc:creator>JASRAJ KHANDELWAL</dc:creator>
  <cp:lastModifiedBy>GAJENDRA KHANDELWAL</cp:lastModifiedBy>
  <cp:revision>309</cp:revision>
  <dcterms:created xsi:type="dcterms:W3CDTF">2006-08-16T00:00:00Z</dcterms:created>
  <dcterms:modified xsi:type="dcterms:W3CDTF">2015-08-12T08:42:12Z</dcterms:modified>
</cp:coreProperties>
</file>