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slideMasters/slideMaster6.xml" ContentType="application/vnd.openxmlformats-officedocument.presentationml.slideMaster+xml"/>
  <Override PartName="/ppt/theme/themeOverride15.xml" ContentType="application/vnd.openxmlformats-officedocument.themeOverride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4" r:id="rId7"/>
  </p:sldMasterIdLst>
  <p:notesMasterIdLst>
    <p:notesMasterId r:id="rId47"/>
  </p:notesMasterIdLst>
  <p:sldIdLst>
    <p:sldId id="294" r:id="rId8"/>
    <p:sldId id="258" r:id="rId9"/>
    <p:sldId id="305" r:id="rId10"/>
    <p:sldId id="257" r:id="rId11"/>
    <p:sldId id="259" r:id="rId12"/>
    <p:sldId id="295" r:id="rId13"/>
    <p:sldId id="296" r:id="rId14"/>
    <p:sldId id="262" r:id="rId15"/>
    <p:sldId id="266" r:id="rId16"/>
    <p:sldId id="260" r:id="rId17"/>
    <p:sldId id="297" r:id="rId18"/>
    <p:sldId id="261" r:id="rId19"/>
    <p:sldId id="299" r:id="rId20"/>
    <p:sldId id="264" r:id="rId21"/>
    <p:sldId id="269" r:id="rId22"/>
    <p:sldId id="263" r:id="rId23"/>
    <p:sldId id="271" r:id="rId24"/>
    <p:sldId id="272" r:id="rId25"/>
    <p:sldId id="300" r:id="rId26"/>
    <p:sldId id="301" r:id="rId27"/>
    <p:sldId id="275" r:id="rId28"/>
    <p:sldId id="274" r:id="rId29"/>
    <p:sldId id="273" r:id="rId30"/>
    <p:sldId id="277" r:id="rId31"/>
    <p:sldId id="278" r:id="rId32"/>
    <p:sldId id="302" r:id="rId33"/>
    <p:sldId id="280" r:id="rId34"/>
    <p:sldId id="281" r:id="rId35"/>
    <p:sldId id="276" r:id="rId36"/>
    <p:sldId id="283" r:id="rId37"/>
    <p:sldId id="284" r:id="rId38"/>
    <p:sldId id="285" r:id="rId39"/>
    <p:sldId id="286" r:id="rId40"/>
    <p:sldId id="292" r:id="rId41"/>
    <p:sldId id="287" r:id="rId42"/>
    <p:sldId id="289" r:id="rId43"/>
    <p:sldId id="290" r:id="rId44"/>
    <p:sldId id="304" r:id="rId45"/>
    <p:sldId id="26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27" autoAdjust="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E579D-9015-49C3-A453-F8E89871E1D1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7A5E-40DE-4DA5-813C-D07826DA3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08013" y="280988"/>
            <a:ext cx="5618162" cy="42132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8714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0708" y="4773071"/>
            <a:ext cx="6212561" cy="35929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7A5E-40DE-4DA5-813C-D07826DA3C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 smtClean="0"/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2pPr>
      <a:lvl3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3pPr>
      <a:lvl4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4pPr>
      <a:lvl5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itchFamily="49" charset="-120"/>
          <a:ea typeface="細明體" pitchFamily="49" charset="-120"/>
        </a:defRPr>
      </a:lvl9pPr>
    </p:titleStyle>
    <p:bodyStyle>
      <a:lvl1pPr marL="342900" indent="-3429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D:\1_CIE\IGCSE\CONTENT\Chapter_4_ENZYMES\bi02015.swf" TargetMode="External"/><Relationship Id="rId3" Type="http://schemas.openxmlformats.org/officeDocument/2006/relationships/notesSlide" Target="../notesSlides/notesSlide14.xml"/><Relationship Id="rId7" Type="http://schemas.openxmlformats.org/officeDocument/2006/relationships/hyperlink" Target="file:///D:\1_CIE\IGCSE\CONTENT\Chapter_4_ENZYMES\enzymesgk%5b1%5d.swf" TargetMode="Externa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dd_aqa/enzymes/enzymes1.s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gfl.skoool.co.uk/content/keystage4/biology/pc/lessons/uk_ks4_ecology/h-frame-ie.htm" TargetMode="External"/><Relationship Id="rId4" Type="http://schemas.openxmlformats.org/officeDocument/2006/relationships/hyperlink" Target="http://gcsebiologyblog.blogspo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077200" cy="1673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8000" dirty="0" smtClean="0">
                <a:solidFill>
                  <a:schemeClr val="accent1">
                    <a:satMod val="150000"/>
                  </a:schemeClr>
                </a:solidFill>
              </a:rPr>
              <a:t>Enzymes</a:t>
            </a:r>
            <a:endParaRPr lang="en-GB" sz="8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2400" y="1319212"/>
            <a:ext cx="8077200" cy="150018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Biological catalysts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716463" y="1557338"/>
            <a:ext cx="3240087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87900" y="1412875"/>
            <a:ext cx="936625" cy="1800225"/>
            <a:chOff x="3016" y="890"/>
            <a:chExt cx="590" cy="1091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7935360">
              <a:off x="2765" y="1141"/>
              <a:ext cx="1091" cy="590"/>
              <a:chOff x="1066" y="663"/>
              <a:chExt cx="1091" cy="590"/>
            </a:xfrm>
          </p:grpSpPr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1066" y="663"/>
                <a:ext cx="544" cy="590"/>
              </a:xfrm>
              <a:prstGeom prst="pentagon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1613" y="663"/>
                <a:ext cx="544" cy="590"/>
              </a:xfrm>
              <a:prstGeom prst="pentagon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 rot="-2800019">
              <a:off x="3038" y="1230"/>
              <a:ext cx="36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 rot="7935360">
            <a:off x="4280694" y="1791494"/>
            <a:ext cx="1731963" cy="936625"/>
            <a:chOff x="1066" y="663"/>
            <a:chExt cx="1091" cy="590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7200" y="5410200"/>
            <a:ext cx="435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/>
              <a:t>IGCSE Biology </a:t>
            </a:r>
            <a:endParaRPr lang="en-GB" sz="2800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101258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ctr">
              <a:lnSpc>
                <a:spcPct val="17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ENZYMES</a:t>
            </a:r>
          </a:p>
        </p:txBody>
      </p:sp>
      <p:pic>
        <p:nvPicPr>
          <p:cNvPr id="4" name="Picture 5" descr="http://upload.wikimedia.org/wikipedia/commons/thumb/e/e6/Spombe_Pop2p_protein_structure_rainbow.png/350px-Spombe_Pop2p_protein_structure_rainbow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08" b="-191"/>
          <a:stretch>
            <a:fillRect/>
          </a:stretch>
        </p:blipFill>
        <p:spPr bwMode="auto">
          <a:xfrm>
            <a:off x="5410200" y="3276600"/>
            <a:ext cx="37437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057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Georgia" pitchFamily="18" charset="0"/>
              </a:rPr>
              <a:t>	Enzymes are proteins, produced by organisms, greatly increase the rate of reaction without themselves being changed at the end of  the reaction.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733425"/>
          </a:xfr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dirty="0" smtClean="0">
                <a:latin typeface="Georgia" pitchFamily="18" charset="0"/>
              </a:rPr>
              <a:t>Proteins are long molecules that are folded into a specific shape.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25488" y="3425825"/>
            <a:ext cx="1571625" cy="1000125"/>
          </a:xfrm>
          <a:prstGeom prst="ellipse">
            <a:avLst/>
          </a:prstGeom>
          <a:solidFill>
            <a:srgbClr val="006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Pie 4"/>
          <p:cNvSpPr>
            <a:spLocks noChangeArrowheads="1"/>
          </p:cNvSpPr>
          <p:nvPr/>
        </p:nvSpPr>
        <p:spPr bwMode="auto">
          <a:xfrm rot="9297589">
            <a:off x="3154363" y="3354388"/>
            <a:ext cx="1428750" cy="1071562"/>
          </a:xfrm>
          <a:custGeom>
            <a:avLst/>
            <a:gdLst>
              <a:gd name="T0" fmla="*/ 1428750 w 1428750"/>
              <a:gd name="T1" fmla="*/ 535781 h 1071562"/>
              <a:gd name="T2" fmla="*/ 714375 w 1428750"/>
              <a:gd name="T3" fmla="*/ 1071562 h 1071562"/>
              <a:gd name="T4" fmla="*/ 0 w 1428750"/>
              <a:gd name="T5" fmla="*/ 535781 h 1071562"/>
              <a:gd name="T6" fmla="*/ 714375 w 1428750"/>
              <a:gd name="T7" fmla="*/ 0 h 10715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09236 w 1428750"/>
              <a:gd name="T13" fmla="*/ 156927 h 1071562"/>
              <a:gd name="T14" fmla="*/ 1219514 w 1428750"/>
              <a:gd name="T15" fmla="*/ 914635 h 1071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50" h="1071562">
                <a:moveTo>
                  <a:pt x="1428750" y="535781"/>
                </a:moveTo>
                <a:lnTo>
                  <a:pt x="1428750" y="535781"/>
                </a:lnTo>
                <a:cubicBezTo>
                  <a:pt x="1428750" y="831684"/>
                  <a:pt x="1108913" y="1071562"/>
                  <a:pt x="714375" y="1071562"/>
                </a:cubicBezTo>
                <a:cubicBezTo>
                  <a:pt x="319836" y="1071562"/>
                  <a:pt x="0" y="831684"/>
                  <a:pt x="0" y="535781"/>
                </a:cubicBezTo>
                <a:cubicBezTo>
                  <a:pt x="0" y="239877"/>
                  <a:pt x="319836" y="0"/>
                  <a:pt x="714375" y="0"/>
                </a:cubicBezTo>
                <a:cubicBezTo>
                  <a:pt x="714375" y="-1"/>
                  <a:pt x="714375" y="0"/>
                  <a:pt x="714375" y="0"/>
                </a:cubicBezTo>
                <a:lnTo>
                  <a:pt x="714375" y="535781"/>
                </a:lnTo>
                <a:close/>
              </a:path>
            </a:pathLst>
          </a:cu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6" name="Chord 5"/>
          <p:cNvSpPr>
            <a:spLocks noChangeArrowheads="1"/>
          </p:cNvSpPr>
          <p:nvPr/>
        </p:nvSpPr>
        <p:spPr bwMode="auto">
          <a:xfrm>
            <a:off x="5511800" y="3068638"/>
            <a:ext cx="1071563" cy="1500187"/>
          </a:xfrm>
          <a:custGeom>
            <a:avLst/>
            <a:gdLst>
              <a:gd name="T0" fmla="*/ 971765 w 1071563"/>
              <a:gd name="T1" fmla="*/ 1186077 h 1500187"/>
              <a:gd name="T2" fmla="*/ 535782 w 1071563"/>
              <a:gd name="T3" fmla="*/ 0 h 1500187"/>
              <a:gd name="T4" fmla="*/ 753773 w 1071563"/>
              <a:gd name="T5" fmla="*/ 593038 h 1500187"/>
              <a:gd name="T6" fmla="*/ 5898240 60000 65536"/>
              <a:gd name="T7" fmla="*/ 17694720 60000 65536"/>
              <a:gd name="T8" fmla="*/ 23592960 60000 65536"/>
              <a:gd name="T9" fmla="*/ 156927 w 1071563"/>
              <a:gd name="T10" fmla="*/ 219697 h 1500187"/>
              <a:gd name="T11" fmla="*/ 914636 w 1071563"/>
              <a:gd name="T12" fmla="*/ 1280490 h 1500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1563" h="1500187">
                <a:moveTo>
                  <a:pt x="971765" y="1186077"/>
                </a:moveTo>
                <a:lnTo>
                  <a:pt x="971764" y="1186076"/>
                </a:lnTo>
                <a:cubicBezTo>
                  <a:pt x="871192" y="1383198"/>
                  <a:pt x="708812" y="1500186"/>
                  <a:pt x="535781" y="1500187"/>
                </a:cubicBezTo>
                <a:cubicBezTo>
                  <a:pt x="239876" y="1500187"/>
                  <a:pt x="-1" y="1164358"/>
                  <a:pt x="-1" y="750093"/>
                </a:cubicBezTo>
                <a:cubicBezTo>
                  <a:pt x="-1" y="335827"/>
                  <a:pt x="239876" y="-1"/>
                  <a:pt x="535781" y="-1"/>
                </a:cubicBezTo>
                <a:cubicBezTo>
                  <a:pt x="535781" y="-2"/>
                  <a:pt x="535781" y="-1"/>
                  <a:pt x="535781" y="-1"/>
                </a:cubicBezTo>
                <a:close/>
              </a:path>
            </a:pathLst>
          </a:cu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Teardrop 6"/>
          <p:cNvSpPr>
            <a:spLocks noChangeArrowheads="1"/>
          </p:cNvSpPr>
          <p:nvPr/>
        </p:nvSpPr>
        <p:spPr bwMode="auto">
          <a:xfrm>
            <a:off x="7583488" y="3211513"/>
            <a:ext cx="785812" cy="1285875"/>
          </a:xfrm>
          <a:custGeom>
            <a:avLst/>
            <a:gdLst>
              <a:gd name="T0" fmla="*/ 785813 w 785813"/>
              <a:gd name="T1" fmla="*/ 642938 h 1285875"/>
              <a:gd name="T2" fmla="*/ 670733 w 785813"/>
              <a:gd name="T3" fmla="*/ 1097563 h 1285875"/>
              <a:gd name="T4" fmla="*/ 392907 w 785813"/>
              <a:gd name="T5" fmla="*/ 1285875 h 1285875"/>
              <a:gd name="T6" fmla="*/ 115080 w 785813"/>
              <a:gd name="T7" fmla="*/ 1097563 h 1285875"/>
              <a:gd name="T8" fmla="*/ 0 w 785813"/>
              <a:gd name="T9" fmla="*/ 642938 h 1285875"/>
              <a:gd name="T10" fmla="*/ 115080 w 785813"/>
              <a:gd name="T11" fmla="*/ 188312 h 1285875"/>
              <a:gd name="T12" fmla="*/ 392907 w 785813"/>
              <a:gd name="T13" fmla="*/ 0 h 1285875"/>
              <a:gd name="T14" fmla="*/ 785813 w 785813"/>
              <a:gd name="T15" fmla="*/ 0 h 1285875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115080 w 785813"/>
              <a:gd name="T25" fmla="*/ 188312 h 1285875"/>
              <a:gd name="T26" fmla="*/ 670733 w 785813"/>
              <a:gd name="T27" fmla="*/ 1097563 h 12858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5813" h="1285875">
                <a:moveTo>
                  <a:pt x="0" y="642938"/>
                </a:moveTo>
                <a:lnTo>
                  <a:pt x="0" y="642938"/>
                </a:lnTo>
                <a:cubicBezTo>
                  <a:pt x="0" y="287853"/>
                  <a:pt x="175910" y="0"/>
                  <a:pt x="392907" y="0"/>
                </a:cubicBezTo>
                <a:cubicBezTo>
                  <a:pt x="392907" y="0"/>
                  <a:pt x="392907" y="0"/>
                  <a:pt x="392907" y="0"/>
                </a:cubicBezTo>
                <a:cubicBezTo>
                  <a:pt x="523875" y="0"/>
                  <a:pt x="654844" y="0"/>
                  <a:pt x="785813" y="0"/>
                </a:cubicBezTo>
                <a:lnTo>
                  <a:pt x="785813" y="0"/>
                </a:lnTo>
                <a:cubicBezTo>
                  <a:pt x="785813" y="214313"/>
                  <a:pt x="785813" y="428625"/>
                  <a:pt x="785813" y="642938"/>
                </a:cubicBezTo>
                <a:lnTo>
                  <a:pt x="785813" y="642938"/>
                </a:lnTo>
                <a:cubicBezTo>
                  <a:pt x="785813" y="998022"/>
                  <a:pt x="609902" y="1285875"/>
                  <a:pt x="392906" y="1285876"/>
                </a:cubicBezTo>
                <a:cubicBezTo>
                  <a:pt x="175909" y="1285876"/>
                  <a:pt x="-1" y="998022"/>
                  <a:pt x="-1" y="642938"/>
                </a:cubicBezTo>
                <a:close/>
              </a:path>
            </a:pathLst>
          </a:cu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684213" y="4841875"/>
            <a:ext cx="169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catalase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059113" y="4854575"/>
            <a:ext cx="169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amylase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369175" y="484187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trypsin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68925" y="485457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pepsin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Enzymes are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320" grpId="0"/>
      <p:bldP spid="13321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105400" cy="78252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0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Structure of an enzyme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838200"/>
            <a:ext cx="9144000" cy="284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200" dirty="0">
                <a:latin typeface="Georgia" pitchFamily="18" charset="0"/>
              </a:rPr>
              <a:t>Enzymes are globular proteins.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200" dirty="0" smtClean="0">
                <a:latin typeface="Georgia" pitchFamily="18" charset="0"/>
              </a:rPr>
              <a:t>A </a:t>
            </a:r>
            <a:r>
              <a:rPr lang="en-US" sz="2200" dirty="0">
                <a:latin typeface="Georgia" pitchFamily="18" charset="0"/>
              </a:rPr>
              <a:t>small portion of enzyme molecule make a cleft or depression where substrate molecules can bind are known as </a:t>
            </a:r>
            <a:r>
              <a:rPr lang="en-US" sz="2200" b="1" dirty="0">
                <a:latin typeface="Georgia" pitchFamily="18" charset="0"/>
              </a:rPr>
              <a:t>active </a:t>
            </a:r>
            <a:r>
              <a:rPr lang="en-US" sz="2200" b="1" dirty="0" smtClean="0">
                <a:latin typeface="Georgia" pitchFamily="18" charset="0"/>
              </a:rPr>
              <a:t>site.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GB" sz="2200" dirty="0" smtClean="0">
                <a:latin typeface="Georgia" pitchFamily="18" charset="0"/>
              </a:rPr>
              <a:t>The place where these substrate molecules fit is called the active site.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20482" name="Picture 2" descr="http://ir.progenics.com/images/glossary/activesite.gif"/>
          <p:cNvPicPr>
            <a:picLocks noChangeAspect="1" noChangeArrowheads="1"/>
          </p:cNvPicPr>
          <p:nvPr/>
        </p:nvPicPr>
        <p:blipFill>
          <a:blip r:embed="rId4"/>
          <a:srcRect l="19753" t="7813" r="20987" b="44127"/>
          <a:stretch>
            <a:fillRect/>
          </a:stretch>
        </p:blipFill>
        <p:spPr bwMode="auto">
          <a:xfrm>
            <a:off x="7098445" y="5245100"/>
            <a:ext cx="2045555" cy="1612900"/>
          </a:xfrm>
          <a:prstGeom prst="rect">
            <a:avLst/>
          </a:prstGeom>
          <a:noFill/>
        </p:spPr>
      </p:pic>
      <p:pic>
        <p:nvPicPr>
          <p:cNvPr id="6" name="Picture 5" descr="http://upload.wikimedia.org/wikipedia/commons/thumb/e/e6/Spombe_Pop2p_protein_structure_rainbow.png/350px-Spombe_Pop2p_protein_structure_rainbow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08" b="-191"/>
          <a:stretch>
            <a:fillRect/>
          </a:stretch>
        </p:blipFill>
        <p:spPr bwMode="auto">
          <a:xfrm>
            <a:off x="0" y="3581400"/>
            <a:ext cx="3425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371600"/>
            <a:ext cx="3168650" cy="4600575"/>
            <a:chOff x="884" y="1422"/>
            <a:chExt cx="1996" cy="2898"/>
          </a:xfrm>
        </p:grpSpPr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 rot="-2130067">
              <a:off x="884" y="1422"/>
              <a:ext cx="1835" cy="289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 rot="-2332091">
              <a:off x="1746" y="1480"/>
              <a:ext cx="1134" cy="18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895975" y="2163762"/>
            <a:ext cx="277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Active site:</a:t>
            </a:r>
          </a:p>
          <a:p>
            <a:endParaRPr lang="en-GB" sz="24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 rot="39997229">
            <a:off x="2842419" y="2915444"/>
            <a:ext cx="1296987" cy="18732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-81645037">
            <a:off x="2259013" y="2433637"/>
            <a:ext cx="2162175" cy="936625"/>
            <a:chOff x="475" y="3521"/>
            <a:chExt cx="1362" cy="590"/>
          </a:xfrm>
        </p:grpSpPr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92390164">
            <a:off x="1898650" y="2868612"/>
            <a:ext cx="2162175" cy="936625"/>
            <a:chOff x="475" y="3521"/>
            <a:chExt cx="1362" cy="590"/>
          </a:xfrm>
        </p:grpSpPr>
        <p:sp>
          <p:nvSpPr>
            <p:cNvPr id="35857" name="Oval 17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3879850" y="2524125"/>
            <a:ext cx="1944688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3951288" y="4756150"/>
            <a:ext cx="18002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895975" y="4467225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Enzyme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077200" cy="10341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How an enzyme works..?</a:t>
            </a:r>
          </a:p>
        </p:txBody>
      </p:sp>
      <p:pic>
        <p:nvPicPr>
          <p:cNvPr id="4" name="Content Placeholder 3" descr="lock_key_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14710" y="1371600"/>
            <a:ext cx="4905440" cy="4525963"/>
          </a:xfrm>
        </p:spPr>
      </p:pic>
      <p:pic>
        <p:nvPicPr>
          <p:cNvPr id="7" name="Picture 6" descr="lock_key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0" y="1371600"/>
            <a:ext cx="5048250" cy="4657725"/>
          </a:xfrm>
          <a:prstGeom prst="rect">
            <a:avLst/>
          </a:prstGeom>
        </p:spPr>
      </p:pic>
      <p:pic>
        <p:nvPicPr>
          <p:cNvPr id="8" name="Picture 7" descr="lock_key_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950" y="1447800"/>
            <a:ext cx="5200650" cy="4657725"/>
          </a:xfrm>
          <a:prstGeom prst="rect">
            <a:avLst/>
          </a:prstGeom>
        </p:spPr>
      </p:pic>
      <p:sp>
        <p:nvSpPr>
          <p:cNvPr id="10" name="Action Button: Forward or Next 9">
            <a:hlinkClick r:id="rId7" action="ppaction://program" highlightClick="1"/>
          </p:cNvPr>
          <p:cNvSpPr/>
          <p:nvPr/>
        </p:nvSpPr>
        <p:spPr>
          <a:xfrm>
            <a:off x="381000" y="4267200"/>
            <a:ext cx="1219200" cy="6858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Play</a:t>
            </a:r>
            <a:endParaRPr lang="en-US" sz="4000" dirty="0"/>
          </a:p>
        </p:txBody>
      </p:sp>
      <p:sp>
        <p:nvSpPr>
          <p:cNvPr id="13" name="Action Button: Forward or Next 12">
            <a:hlinkClick r:id="rId8" action="ppaction://program" highlightClick="1"/>
          </p:cNvPr>
          <p:cNvSpPr/>
          <p:nvPr/>
        </p:nvSpPr>
        <p:spPr>
          <a:xfrm>
            <a:off x="228600" y="2819400"/>
            <a:ext cx="1295400" cy="6858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Play</a:t>
            </a:r>
            <a:endParaRPr lang="en-US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686800" cy="101258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Mechanism of enzyme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526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Lock and Key hypothesis (Fischer)</a:t>
            </a:r>
          </a:p>
          <a:p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eorgia" pitchFamily="18" charset="0"/>
              </a:rPr>
              <a:t>The substrate (key) must have a shape that fits exactly into the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eorgia" pitchFamily="18" charset="0"/>
              </a:rPr>
              <a:t>active site (key hole) of the enzyme(lock).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8" name="Picture 8" descr="binding specificit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56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ctr">
              <a:lnSpc>
                <a:spcPct val="17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Properties of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Each enzyme can catalyze one reaction (Specificity)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Powerful than inorganic catalyst.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Initiate and accelerate reactions.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They can be influenced by temperature (Act actively at optimum temperature)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They can be influenced by </a:t>
            </a:r>
            <a:r>
              <a:rPr lang="en-US" sz="2000" dirty="0" err="1" smtClean="0">
                <a:latin typeface="Georgia" pitchFamily="18" charset="0"/>
              </a:rPr>
              <a:t>pH.</a:t>
            </a:r>
            <a:endParaRPr lang="en-US" sz="2000" dirty="0" smtClean="0">
              <a:latin typeface="Georgia" pitchFamily="18" charset="0"/>
            </a:endParaRP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dirty="0" smtClean="0">
                <a:latin typeface="Georgia" pitchFamily="18" charset="0"/>
              </a:rPr>
              <a:t>They can be used again and again.</a:t>
            </a:r>
          </a:p>
          <a:p>
            <a:pPr marL="457200" indent="-457200">
              <a:lnSpc>
                <a:spcPct val="200000"/>
              </a:lnSpc>
              <a:buClrTx/>
              <a:buFontTx/>
              <a:buAutoNum type="arabicPeriod"/>
            </a:pPr>
            <a:r>
              <a:rPr lang="en-GB" sz="2000" dirty="0" smtClean="0">
                <a:latin typeface="Georgia" pitchFamily="18" charset="0"/>
              </a:rPr>
              <a:t>Although enzymes are made by living things, they are proteins, and not alive.</a:t>
            </a:r>
            <a:endParaRPr lang="en-US" sz="2000" dirty="0" smtClean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8229600" cy="101258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Factors affecting enzyme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004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3600" dirty="0" smtClean="0">
                <a:latin typeface="Georgia" pitchFamily="18" charset="0"/>
              </a:rPr>
              <a:t>Temperature			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3600" dirty="0" smtClean="0">
                <a:latin typeface="Georgia" pitchFamily="18" charset="0"/>
              </a:rPr>
              <a:t>pH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3600" dirty="0" smtClean="0">
                <a:latin typeface="Georgia" pitchFamily="18" charset="0"/>
              </a:rPr>
              <a:t>Substrate concentration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3600" dirty="0" smtClean="0">
                <a:latin typeface="Georgia" pitchFamily="18" charset="0"/>
              </a:rPr>
              <a:t>Enzyme concentration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620000" cy="736484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l">
              <a:lnSpc>
                <a:spcPct val="17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Factors affecting enzyme action :</a:t>
            </a:r>
            <a:r>
              <a:rPr lang="en-US" sz="2800" b="1" u="sng" dirty="0" smtClean="0">
                <a:solidFill>
                  <a:schemeClr val="bg1"/>
                </a:solidFill>
              </a:rPr>
              <a:t>Temperature</a:t>
            </a:r>
            <a:endParaRPr lang="en-US" sz="28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image.shutterstock.com/display_pic_with_logo/188053/188053,1212817954,3/stock-vector--heating-a-glassware-in-laboratory-1363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990600" cy="14414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00200"/>
            <a:ext cx="4876800" cy="50110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Georgia" pitchFamily="18" charset="0"/>
              </a:rPr>
              <a:t>The rate of enzyme activity increases with as temperature increases until the </a:t>
            </a:r>
            <a:r>
              <a:rPr lang="en-GB" sz="2400" b="1" dirty="0" smtClean="0">
                <a:latin typeface="Georgia" pitchFamily="18" charset="0"/>
              </a:rPr>
              <a:t>optimum temperature</a:t>
            </a:r>
            <a:r>
              <a:rPr lang="en-GB" sz="2400" dirty="0" smtClean="0">
                <a:latin typeface="Georgia" pitchFamily="18" charset="0"/>
              </a:rPr>
              <a:t>, then falls to zero as the enzyme is denatured.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Georgia" pitchFamily="18" charset="0"/>
              </a:rPr>
              <a:t>This means that the protein changes shape and the active site is no longer complementary to the substrate molecule.</a:t>
            </a:r>
            <a:endParaRPr lang="en-GB" sz="2400" dirty="0">
              <a:latin typeface="Georgia" pitchFamily="18" charset="0"/>
            </a:endParaRPr>
          </a:p>
        </p:txBody>
      </p:sp>
      <p:pic>
        <p:nvPicPr>
          <p:cNvPr id="7" name="Picture 6" descr="temperature_graph.gif"/>
          <p:cNvPicPr>
            <a:picLocks noChangeAspect="1"/>
          </p:cNvPicPr>
          <p:nvPr/>
        </p:nvPicPr>
        <p:blipFill>
          <a:blip r:embed="rId5"/>
          <a:srcRect l="16000" t="3423" r="4000" b="2195"/>
          <a:stretch>
            <a:fillRect/>
          </a:stretch>
        </p:blipFill>
        <p:spPr>
          <a:xfrm>
            <a:off x="4876800" y="2057400"/>
            <a:ext cx="3936452" cy="3886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643438" y="3370263"/>
            <a:ext cx="3240087" cy="29527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7935360">
            <a:off x="4245769" y="3394869"/>
            <a:ext cx="1731963" cy="936625"/>
            <a:chOff x="1066" y="663"/>
            <a:chExt cx="1091" cy="590"/>
          </a:xfrm>
        </p:grpSpPr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1" name="Rectangle 7"/>
          <p:cNvSpPr>
            <a:spLocks noChangeArrowheads="1"/>
          </p:cNvSpPr>
          <p:nvPr/>
        </p:nvSpPr>
        <p:spPr bwMode="auto">
          <a:xfrm rot="2491819">
            <a:off x="4643438" y="3500438"/>
            <a:ext cx="576262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7935360">
            <a:off x="1005682" y="3694906"/>
            <a:ext cx="1731962" cy="936625"/>
            <a:chOff x="1066" y="663"/>
            <a:chExt cx="1091" cy="590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4213" y="2060575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But this only occurs up to the </a:t>
            </a:r>
            <a:r>
              <a:rPr lang="en-GB" sz="2400" b="1">
                <a:solidFill>
                  <a:srgbClr val="FF0000"/>
                </a:solidFill>
              </a:rPr>
              <a:t>optimum temperature </a:t>
            </a:r>
            <a:r>
              <a:rPr lang="en-GB" sz="2400">
                <a:solidFill>
                  <a:srgbClr val="FF0000"/>
                </a:solidFill>
              </a:rPr>
              <a:t>(usually about 40</a:t>
            </a:r>
            <a:r>
              <a:rPr lang="en-GB" sz="2400" baseline="30000">
                <a:solidFill>
                  <a:srgbClr val="FF0000"/>
                </a:solidFill>
              </a:rPr>
              <a:t>o</a:t>
            </a:r>
            <a:r>
              <a:rPr lang="en-GB" sz="240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4213" y="4292600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The temperature at which the rate of reaction is </a:t>
            </a:r>
          </a:p>
          <a:p>
            <a:r>
              <a:rPr lang="en-GB" sz="2400"/>
              <a:t>fastest is known as the optimum temperature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700" b="1">
                <a:solidFill>
                  <a:schemeClr val="accent1"/>
                </a:solidFill>
              </a:rPr>
              <a:t>When temperature increases the reaction also increases as the molecules have more kinetic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08 C 0.02205 -0.028 0.03385 -0.0287 0.04982 -0.03402 C 0.05746 -0.04074 0.06719 -0.04398 0.07587 -0.04791 C 0.08541 -0.05208 0.09392 -0.05902 0.10399 -0.0618 C 0.11788 -0.07106 0.13784 -0.07013 0.15295 -0.07152 C 0.16788 -0.07824 0.19878 -0.07338 0.2092 -0.07291 C 0.23594 -0.06412 0.26493 -0.07129 0.29253 -0.06875 C 0.31041 -0.07106 0.33993 -0.07731 0.35191 -0.05347 C 0.35312 -0.04652 0.35295 -0.04976 0.35295 -0.04375 " pathEditMode="relative" rAng="0" ptsTypes="ffffffff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  <p:bldP spid="36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0" y="0"/>
            <a:ext cx="527878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uccaneer" pitchFamily="2" charset="0"/>
                <a:ea typeface="+mj-ea"/>
                <a:cs typeface="+mj-cs"/>
              </a:rPr>
              <a:t>Scope of syllabus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uccaneer" pitchFamily="2" charset="0"/>
              <a:ea typeface="+mj-ea"/>
              <a:cs typeface="+mj-cs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751513" y="2996600"/>
            <a:ext cx="3240087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822950" y="2852137"/>
            <a:ext cx="936625" cy="1800225"/>
            <a:chOff x="3016" y="890"/>
            <a:chExt cx="590" cy="109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 rot="7935360">
              <a:off x="2765" y="1141"/>
              <a:ext cx="1091" cy="590"/>
              <a:chOff x="1066" y="663"/>
              <a:chExt cx="1091" cy="590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1066" y="663"/>
                <a:ext cx="544" cy="590"/>
              </a:xfrm>
              <a:prstGeom prst="pentagon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1613" y="663"/>
                <a:ext cx="544" cy="590"/>
              </a:xfrm>
              <a:prstGeom prst="pentagon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-2800019">
              <a:off x="3038" y="1230"/>
              <a:ext cx="36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 rot="7935360">
            <a:off x="5315744" y="3230756"/>
            <a:ext cx="1731963" cy="936625"/>
            <a:chOff x="1066" y="663"/>
            <a:chExt cx="1091" cy="59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38" t="3999" r="1198"/>
          <a:stretch>
            <a:fillRect/>
          </a:stretch>
        </p:blipFill>
        <p:spPr bwMode="auto">
          <a:xfrm>
            <a:off x="0" y="1524000"/>
            <a:ext cx="9144000" cy="49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643438" y="3370263"/>
            <a:ext cx="3240087" cy="29527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7935360">
            <a:off x="4245769" y="3394869"/>
            <a:ext cx="1731963" cy="936625"/>
            <a:chOff x="1066" y="663"/>
            <a:chExt cx="1091" cy="590"/>
          </a:xfrm>
        </p:grpSpPr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5" name="Rectangle 7"/>
          <p:cNvSpPr>
            <a:spLocks noChangeArrowheads="1"/>
          </p:cNvSpPr>
          <p:nvPr/>
        </p:nvSpPr>
        <p:spPr bwMode="auto">
          <a:xfrm rot="2491819">
            <a:off x="4643438" y="3500438"/>
            <a:ext cx="576262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76238" y="333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800" b="1">
              <a:solidFill>
                <a:schemeClr val="accent1"/>
              </a:solidFill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76238" y="333375"/>
            <a:ext cx="8588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After the optimum temperature the heat causes the enzyme to denature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 rot="-3431773">
            <a:off x="4180681" y="3825082"/>
            <a:ext cx="2232025" cy="8651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7935360">
            <a:off x="1005682" y="3694906"/>
            <a:ext cx="1731962" cy="936625"/>
            <a:chOff x="1066" y="663"/>
            <a:chExt cx="1091" cy="590"/>
          </a:xfrm>
        </p:grpSpPr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066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AutoShape 10"/>
            <p:cNvSpPr>
              <a:spLocks noChangeArrowheads="1"/>
            </p:cNvSpPr>
            <p:nvPr/>
          </p:nvSpPr>
          <p:spPr bwMode="auto">
            <a:xfrm>
              <a:off x="1613" y="663"/>
              <a:ext cx="544" cy="590"/>
            </a:xfrm>
            <a:prstGeom prst="pentagon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7" name="Content Placeholder 2"/>
          <p:cNvSpPr>
            <a:spLocks/>
          </p:cNvSpPr>
          <p:nvPr/>
        </p:nvSpPr>
        <p:spPr bwMode="auto">
          <a:xfrm>
            <a:off x="0" y="1557338"/>
            <a:ext cx="91440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2400">
                <a:latin typeface="Corbel" pitchFamily="34" charset="0"/>
              </a:rPr>
              <a:t>The enzyme changes </a:t>
            </a:r>
            <a:r>
              <a:rPr lang="en-GB" sz="2400" b="1">
                <a:latin typeface="Corbel" pitchFamily="34" charset="0"/>
              </a:rPr>
              <a:t>shape</a:t>
            </a:r>
            <a:r>
              <a:rPr lang="en-GB" sz="2400">
                <a:latin typeface="Corbel" pitchFamily="34" charset="0"/>
              </a:rPr>
              <a:t> and the active site no longer matches the shape of the substrate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08 C 0.02205 -0.028 0.03385 -0.0287 0.04982 -0.03402 C 0.05746 -0.04074 0.06719 -0.04398 0.07587 -0.04791 C 0.08541 -0.05208 0.09392 -0.05902 0.10399 -0.0618 C 0.11788 -0.07106 0.13784 -0.07013 0.15295 -0.07152 C 0.16788 -0.07824 0.19878 -0.07338 0.2092 -0.07291 C 0.23594 -0.06412 0.26493 -0.07129 0.29253 -0.06875 C 0.31041 -0.07106 0.33993 -0.07731 0.35191 -0.05347 C 0.35312 -0.04652 0.35295 -0.04976 0.35295 -0.04375 " pathEditMode="relative" rAng="0" ptsTypes="ffffffff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rate of reaction increases in the beginning and decrease beyond the optimum temperature. Why…..?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Reasons: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smtClean="0"/>
              <a:t>Kinetic energy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smtClean="0"/>
              <a:t>Denatured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457343"/>
            <a:ext cx="2057400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In many cases a rise of 10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0</a:t>
            </a:r>
            <a:r>
              <a:rPr lang="en-US" sz="2000" b="1" dirty="0" smtClean="0">
                <a:solidFill>
                  <a:srgbClr val="0070C0"/>
                </a:solidFill>
              </a:rPr>
              <a:t>C will double the rate of reaction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74912" y="1676400"/>
            <a:ext cx="6643688" cy="4357688"/>
          </a:xfrm>
          <a:prstGeom prst="rect">
            <a:avLst/>
          </a:prstGeom>
          <a:solidFill>
            <a:srgbClr val="FFFFCC"/>
          </a:solidFill>
          <a:ln w="48000" cmpd="thickThin" algn="ctr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17600" y="3319463"/>
            <a:ext cx="1401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Rate</a:t>
            </a:r>
          </a:p>
          <a:p>
            <a:r>
              <a:rPr lang="en-GB" sz="2400" dirty="0"/>
              <a:t>Of </a:t>
            </a:r>
          </a:p>
          <a:p>
            <a:r>
              <a:rPr lang="en-GB" sz="2400" dirty="0"/>
              <a:t>Reaction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760912" y="6391275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Temperature/</a:t>
            </a:r>
            <a:r>
              <a:rPr lang="en-GB" sz="2400" baseline="30000"/>
              <a:t>o</a:t>
            </a:r>
            <a:r>
              <a:rPr lang="en-GB" sz="2400"/>
              <a:t>C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05050" y="612775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	10	20	30	40	50	60	70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14600" y="2405063"/>
            <a:ext cx="5375275" cy="3600450"/>
          </a:xfrm>
          <a:custGeom>
            <a:avLst/>
            <a:gdLst>
              <a:gd name="connsiteX0" fmla="*/ 0 w 4995080"/>
              <a:gd name="connsiteY0" fmla="*/ 2909248 h 2922896"/>
              <a:gd name="connsiteX1" fmla="*/ 3357349 w 4995080"/>
              <a:gd name="connsiteY1" fmla="*/ 2275 h 2922896"/>
              <a:gd name="connsiteX2" fmla="*/ 4995080 w 4995080"/>
              <a:gd name="connsiteY2" fmla="*/ 2922896 h 29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5080" h="2922896">
                <a:moveTo>
                  <a:pt x="0" y="2909248"/>
                </a:moveTo>
                <a:cubicBezTo>
                  <a:pt x="1262418" y="1454624"/>
                  <a:pt x="2524836" y="0"/>
                  <a:pt x="3357349" y="2275"/>
                </a:cubicBezTo>
                <a:cubicBezTo>
                  <a:pt x="4189862" y="4550"/>
                  <a:pt x="4592471" y="1463723"/>
                  <a:pt x="4995080" y="2922896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2522537" y="2382838"/>
            <a:ext cx="3600450" cy="23812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</p:cNvCxnSpPr>
          <p:nvPr/>
        </p:nvCxnSpPr>
        <p:spPr>
          <a:xfrm>
            <a:off x="6170612" y="2382838"/>
            <a:ext cx="47625" cy="356870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60912" y="1890713"/>
            <a:ext cx="340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Optimum temperature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46950" y="3103563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Enzyme </a:t>
            </a:r>
          </a:p>
          <a:p>
            <a:r>
              <a:rPr lang="en-GB"/>
              <a:t>is </a:t>
            </a:r>
            <a:r>
              <a:rPr lang="en-GB" b="1"/>
              <a:t>denaturing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522537" y="3175000"/>
            <a:ext cx="2065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Molecules gain kinetic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36484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l">
              <a:lnSpc>
                <a:spcPct val="17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Factors affecting enzyme action: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Temperature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 smtClean="0">
                <a:latin typeface="Georgia" pitchFamily="18" charset="0"/>
              </a:rPr>
              <a:t>Optimum temperature: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eorgia" pitchFamily="18" charset="0"/>
              </a:rPr>
              <a:t>The temperature at which the maximum rate of reaction occur is called optimum temperature.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Georgia" pitchFamily="18" charset="0"/>
              </a:rPr>
              <a:t>Examples of optimum temperature: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>
                <a:latin typeface="Georgia" pitchFamily="18" charset="0"/>
              </a:rPr>
              <a:t>Fungal and plant enzyme : </a:t>
            </a:r>
            <a:r>
              <a:rPr lang="en-US" sz="2400" dirty="0" err="1" smtClean="0">
                <a:latin typeface="Georgia" pitchFamily="18" charset="0"/>
              </a:rPr>
              <a:t>Appx</a:t>
            </a:r>
            <a:r>
              <a:rPr lang="en-US" sz="2400" dirty="0" smtClean="0">
                <a:latin typeface="Georgia" pitchFamily="18" charset="0"/>
              </a:rPr>
              <a:t>. 20</a:t>
            </a:r>
            <a:r>
              <a:rPr lang="en-US" sz="2400" baseline="30000" dirty="0" smtClean="0">
                <a:latin typeface="Georgia" pitchFamily="18" charset="0"/>
              </a:rPr>
              <a:t>0</a:t>
            </a:r>
            <a:r>
              <a:rPr lang="en-US" sz="2400" dirty="0" smtClean="0">
                <a:latin typeface="Georgia" pitchFamily="18" charset="0"/>
              </a:rPr>
              <a:t>C.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>
                <a:latin typeface="Georgia" pitchFamily="18" charset="0"/>
              </a:rPr>
              <a:t>Human enzyme: 37 </a:t>
            </a:r>
            <a:r>
              <a:rPr lang="en-US" sz="2400" baseline="30000" dirty="0" smtClean="0">
                <a:latin typeface="Georgia" pitchFamily="18" charset="0"/>
              </a:rPr>
              <a:t>0</a:t>
            </a:r>
            <a:r>
              <a:rPr lang="en-US" sz="2400" dirty="0" smtClean="0">
                <a:latin typeface="Georgia" pitchFamily="18" charset="0"/>
              </a:rPr>
              <a:t>C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>
                <a:latin typeface="Georgia" pitchFamily="18" charset="0"/>
              </a:rPr>
              <a:t>Some bacterial enzymes : 90</a:t>
            </a:r>
            <a:r>
              <a:rPr lang="en-US" sz="2400" baseline="30000" dirty="0" smtClean="0">
                <a:latin typeface="Georgia" pitchFamily="18" charset="0"/>
              </a:rPr>
              <a:t>0</a:t>
            </a:r>
            <a:r>
              <a:rPr lang="en-US" sz="2400" dirty="0" smtClean="0">
                <a:latin typeface="Georgia" pitchFamily="18" charset="0"/>
              </a:rPr>
              <a:t>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2856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l">
              <a:lnSpc>
                <a:spcPct val="17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Factors affecting enzyme action :  </a:t>
            </a:r>
            <a:r>
              <a:rPr lang="en-US" sz="3200" dirty="0" smtClean="0">
                <a:solidFill>
                  <a:schemeClr val="bg1"/>
                </a:solidFill>
              </a:rPr>
              <a:t>pH</a:t>
            </a:r>
            <a:endParaRPr lang="en-US" sz="3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985159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Tx/>
              <a:buAutoNum type="arabicPeriod"/>
            </a:pPr>
            <a:r>
              <a:rPr lang="en-GB" sz="2000" dirty="0" smtClean="0">
                <a:latin typeface="Georgia" pitchFamily="18" charset="0"/>
              </a:rPr>
              <a:t>Each enzyme has its own range of pH in which it will work best(Optimum pH)</a:t>
            </a:r>
            <a:endParaRPr lang="en-US" sz="2000" dirty="0" smtClean="0">
              <a:latin typeface="Georgia" pitchFamily="18" charset="0"/>
            </a:endParaRPr>
          </a:p>
          <a:p>
            <a:pPr marL="228600" indent="-228600">
              <a:lnSpc>
                <a:spcPct val="150000"/>
              </a:lnSpc>
              <a:buClrTx/>
              <a:buAutoNum type="arabicPeriod"/>
            </a:pPr>
            <a:r>
              <a:rPr lang="en-US" sz="2000" dirty="0" smtClean="0">
                <a:latin typeface="Georgia" pitchFamily="18" charset="0"/>
              </a:rPr>
              <a:t>Many enzymes work best in neutral conditions.</a:t>
            </a:r>
          </a:p>
          <a:p>
            <a:pPr marL="228600" indent="-228600">
              <a:lnSpc>
                <a:spcPct val="150000"/>
              </a:lnSpc>
              <a:buClrTx/>
              <a:buAutoNum type="arabicPeriod"/>
            </a:pPr>
            <a:r>
              <a:rPr lang="en-US" sz="2000" dirty="0" smtClean="0">
                <a:latin typeface="Georgia" pitchFamily="18" charset="0"/>
              </a:rPr>
              <a:t>Some enzymes prefer acidic or alkaline conditions.</a:t>
            </a:r>
          </a:p>
          <a:p>
            <a:pPr marL="228600" indent="-228600">
              <a:lnSpc>
                <a:spcPct val="150000"/>
              </a:lnSpc>
              <a:buClrTx/>
              <a:buAutoNum type="arabicPeriod"/>
            </a:pPr>
            <a:r>
              <a:rPr lang="en-US" sz="2000" dirty="0" smtClean="0">
                <a:latin typeface="Georgia" pitchFamily="18" charset="0"/>
              </a:rPr>
              <a:t>Changing in the condition alter the structure of active site of the enzyme.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5938" y="2933700"/>
            <a:ext cx="5857875" cy="3143250"/>
          </a:xfrm>
          <a:prstGeom prst="rect">
            <a:avLst/>
          </a:prstGeom>
          <a:solidFill>
            <a:srgbClr val="FFFFCC"/>
          </a:solidFill>
          <a:ln w="48000" cmpd="thickThin" algn="ctr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8625" y="3790950"/>
            <a:ext cx="109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Rate</a:t>
            </a:r>
          </a:p>
          <a:p>
            <a:r>
              <a:rPr lang="en-GB"/>
              <a:t>Of </a:t>
            </a:r>
          </a:p>
          <a:p>
            <a:r>
              <a:rPr lang="en-GB"/>
              <a:t>Reaction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00563" y="6564312"/>
            <a:ext cx="47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pH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00250" y="6148387"/>
            <a:ext cx="593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1     2     3     4     5     6     7     8     9     10     11     12   </a:t>
            </a:r>
          </a:p>
        </p:txBody>
      </p:sp>
      <p:sp>
        <p:nvSpPr>
          <p:cNvPr id="9" name="Freeform 8"/>
          <p:cNvSpPr/>
          <p:nvPr/>
        </p:nvSpPr>
        <p:spPr>
          <a:xfrm>
            <a:off x="1857375" y="3201987"/>
            <a:ext cx="1160463" cy="2882900"/>
          </a:xfrm>
          <a:custGeom>
            <a:avLst/>
            <a:gdLst>
              <a:gd name="connsiteX0" fmla="*/ 0 w 1160060"/>
              <a:gd name="connsiteY0" fmla="*/ 2868304 h 2881952"/>
              <a:gd name="connsiteX1" fmla="*/ 736979 w 1160060"/>
              <a:gd name="connsiteY1" fmla="*/ 2275 h 2881952"/>
              <a:gd name="connsiteX2" fmla="*/ 1160060 w 1160060"/>
              <a:gd name="connsiteY2" fmla="*/ 2881952 h 2881952"/>
              <a:gd name="connsiteX3" fmla="*/ 1160060 w 1160060"/>
              <a:gd name="connsiteY3" fmla="*/ 2881952 h 2881952"/>
              <a:gd name="connsiteX4" fmla="*/ 1160060 w 1160060"/>
              <a:gd name="connsiteY4" fmla="*/ 2881952 h 28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60" h="2881952">
                <a:moveTo>
                  <a:pt x="0" y="2868304"/>
                </a:moveTo>
                <a:cubicBezTo>
                  <a:pt x="271818" y="1434152"/>
                  <a:pt x="543636" y="0"/>
                  <a:pt x="736979" y="2275"/>
                </a:cubicBezTo>
                <a:cubicBezTo>
                  <a:pt x="930322" y="4550"/>
                  <a:pt x="1160060" y="2881952"/>
                  <a:pt x="1160060" y="2881952"/>
                </a:cubicBezTo>
                <a:lnTo>
                  <a:pt x="1160060" y="2881952"/>
                </a:lnTo>
                <a:lnTo>
                  <a:pt x="1160060" y="2881952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889375" y="3200400"/>
            <a:ext cx="1787525" cy="2884487"/>
          </a:xfrm>
          <a:custGeom>
            <a:avLst/>
            <a:gdLst>
              <a:gd name="connsiteX0" fmla="*/ 0 w 1787857"/>
              <a:gd name="connsiteY0" fmla="*/ 2884226 h 2884226"/>
              <a:gd name="connsiteX1" fmla="*/ 914400 w 1787857"/>
              <a:gd name="connsiteY1" fmla="*/ 4549 h 2884226"/>
              <a:gd name="connsiteX2" fmla="*/ 1787857 w 1787857"/>
              <a:gd name="connsiteY2" fmla="*/ 2856931 h 28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57" h="2884226">
                <a:moveTo>
                  <a:pt x="0" y="2884226"/>
                </a:moveTo>
                <a:cubicBezTo>
                  <a:pt x="308212" y="1446662"/>
                  <a:pt x="616424" y="9098"/>
                  <a:pt x="914400" y="4549"/>
                </a:cubicBezTo>
                <a:cubicBezTo>
                  <a:pt x="1212376" y="0"/>
                  <a:pt x="1500116" y="1428465"/>
                  <a:pt x="1787857" y="2856931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3076575"/>
            <a:ext cx="117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pepsin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54625" y="3076575"/>
            <a:ext cx="140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amylase</a:t>
            </a:r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 flipV="1">
            <a:off x="1760538" y="3205162"/>
            <a:ext cx="833437" cy="142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</p:cNvCxnSpPr>
          <p:nvPr/>
        </p:nvCxnSpPr>
        <p:spPr>
          <a:xfrm flipH="1">
            <a:off x="2571750" y="3205162"/>
            <a:ext cx="22225" cy="28717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1"/>
          </p:cNvCxnSpPr>
          <p:nvPr/>
        </p:nvCxnSpPr>
        <p:spPr>
          <a:xfrm flipV="1">
            <a:off x="1785938" y="3205162"/>
            <a:ext cx="3017837" cy="142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1"/>
          </p:cNvCxnSpPr>
          <p:nvPr/>
        </p:nvCxnSpPr>
        <p:spPr>
          <a:xfrm>
            <a:off x="4803775" y="3205162"/>
            <a:ext cx="53975" cy="287178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58750" y="3021012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Optimum pH</a:t>
            </a:r>
          </a:p>
        </p:txBody>
      </p:sp>
      <p:pic>
        <p:nvPicPr>
          <p:cNvPr id="18" name="Picture 2" descr="http://www.ssc.education.ed.ac.uk/bsl/pictures/ph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819900" y="4533900"/>
            <a:ext cx="3429000" cy="1219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6484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l">
              <a:lnSpc>
                <a:spcPct val="17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Factors affecting enzyme action :  </a:t>
            </a:r>
            <a:r>
              <a:rPr lang="en-US" sz="2800" dirty="0" smtClean="0">
                <a:solidFill>
                  <a:schemeClr val="bg1"/>
                </a:solidFill>
              </a:rPr>
              <a:t>pH</a:t>
            </a:r>
            <a:endParaRPr lang="en-US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1200" cy="5160772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Tx/>
              <a:buAutoNum type="arabicPeriod"/>
            </a:pPr>
            <a:r>
              <a:rPr lang="en-US" sz="2000" dirty="0" smtClean="0">
                <a:latin typeface="Georgia" pitchFamily="18" charset="0"/>
              </a:rPr>
              <a:t>How change in pH can affect the rate of enzyme catalyzed reactions?</a:t>
            </a:r>
          </a:p>
          <a:p>
            <a:pPr marL="514350" indent="-514350">
              <a:lnSpc>
                <a:spcPct val="150000"/>
              </a:lnSpc>
              <a:buClrTx/>
              <a:buNone/>
            </a:pPr>
            <a:r>
              <a:rPr lang="en-US" sz="2000" dirty="0" smtClean="0">
                <a:latin typeface="Georgia" pitchFamily="18" charset="0"/>
              </a:rPr>
              <a:t>	Reasons:</a:t>
            </a:r>
          </a:p>
          <a:p>
            <a:pPr marL="398463" indent="-398463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The bonds that hold the enzyme molecule in the shape are broken by changes in </a:t>
            </a:r>
            <a:r>
              <a:rPr lang="en-US" sz="2000" dirty="0" err="1" smtClean="0">
                <a:latin typeface="Georgia" pitchFamily="18" charset="0"/>
              </a:rPr>
              <a:t>pH.</a:t>
            </a:r>
            <a:endParaRPr lang="en-US" sz="2000" dirty="0" smtClean="0">
              <a:latin typeface="Georgia" pitchFamily="18" charset="0"/>
            </a:endParaRPr>
          </a:p>
          <a:p>
            <a:pPr marL="398463" indent="-398463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Change the structure of active sites.</a:t>
            </a:r>
          </a:p>
          <a:p>
            <a:pPr marL="514350" indent="-514350">
              <a:lnSpc>
                <a:spcPct val="150000"/>
              </a:lnSpc>
              <a:buClrTx/>
              <a:buNone/>
            </a:pPr>
            <a:r>
              <a:rPr lang="en-US" sz="2000" dirty="0" smtClean="0">
                <a:solidFill>
                  <a:srgbClr val="0070C0"/>
                </a:solidFill>
                <a:latin typeface="Georgia" pitchFamily="18" charset="0"/>
              </a:rPr>
              <a:t>Note: 	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000" dirty="0" smtClean="0">
                <a:solidFill>
                  <a:srgbClr val="0070C0"/>
                </a:solidFill>
                <a:latin typeface="Georgia" pitchFamily="18" charset="0"/>
              </a:rPr>
              <a:t>The changes due to alter in pH are usually reversible.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2000" dirty="0" smtClean="0">
                <a:solidFill>
                  <a:srgbClr val="0070C0"/>
                </a:solidFill>
                <a:latin typeface="Georgia" pitchFamily="18" charset="0"/>
              </a:rPr>
              <a:t>Extremes of pH may denature some enzymes irreversibly.</a:t>
            </a:r>
          </a:p>
        </p:txBody>
      </p:sp>
      <p:pic>
        <p:nvPicPr>
          <p:cNvPr id="5" name="Picture 6" descr="animation of ph affect on enzyme ac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88488"/>
            <a:ext cx="3429000" cy="326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6484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algn="l">
              <a:lnSpc>
                <a:spcPct val="17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Factors affecting enzyme action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pH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86400" cy="1216936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/>
              <a:t>Examples: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199" y="1980191"/>
          <a:ext cx="9067800" cy="480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08"/>
                <a:gridCol w="2716346"/>
                <a:gridCol w="2362123"/>
                <a:gridCol w="2362123"/>
              </a:tblGrid>
              <a:tr h="1174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Enzyme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Optimum pH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39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Amylase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 (Alkaline)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In saliva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(oral cavity)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Breakdown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starch into maltose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4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Protease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 (Acidic)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 gastric juice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(Stomach)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Breakdown of proteins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448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Catalase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pH 7 - pH 11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Fruits, liver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Breakdown of hydrogen peroxide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7" name="Freeform 17"/>
          <p:cNvSpPr>
            <a:spLocks/>
          </p:cNvSpPr>
          <p:nvPr/>
        </p:nvSpPr>
        <p:spPr bwMode="auto">
          <a:xfrm>
            <a:off x="2540000" y="2409825"/>
            <a:ext cx="4999038" cy="3157538"/>
          </a:xfrm>
          <a:custGeom>
            <a:avLst/>
            <a:gdLst/>
            <a:ahLst/>
            <a:cxnLst>
              <a:cxn ang="0">
                <a:pos x="0" y="1989"/>
              </a:cxn>
              <a:cxn ang="0">
                <a:pos x="221" y="1649"/>
              </a:cxn>
              <a:cxn ang="0">
                <a:pos x="490" y="1255"/>
              </a:cxn>
              <a:cxn ang="0">
                <a:pos x="821" y="892"/>
              </a:cxn>
              <a:cxn ang="0">
                <a:pos x="1170" y="617"/>
              </a:cxn>
              <a:cxn ang="0">
                <a:pos x="1665" y="340"/>
              </a:cxn>
              <a:cxn ang="0">
                <a:pos x="2446" y="103"/>
              </a:cxn>
              <a:cxn ang="0">
                <a:pos x="3149" y="0"/>
              </a:cxn>
            </a:cxnLst>
            <a:rect l="0" t="0" r="r" b="b"/>
            <a:pathLst>
              <a:path w="3149" h="1989">
                <a:moveTo>
                  <a:pt x="0" y="1989"/>
                </a:moveTo>
                <a:cubicBezTo>
                  <a:pt x="37" y="1932"/>
                  <a:pt x="139" y="1771"/>
                  <a:pt x="221" y="1649"/>
                </a:cubicBezTo>
                <a:cubicBezTo>
                  <a:pt x="303" y="1527"/>
                  <a:pt x="390" y="1381"/>
                  <a:pt x="490" y="1255"/>
                </a:cubicBezTo>
                <a:cubicBezTo>
                  <a:pt x="590" y="1129"/>
                  <a:pt x="708" y="998"/>
                  <a:pt x="821" y="892"/>
                </a:cubicBezTo>
                <a:cubicBezTo>
                  <a:pt x="934" y="786"/>
                  <a:pt x="1029" y="709"/>
                  <a:pt x="1170" y="617"/>
                </a:cubicBezTo>
                <a:cubicBezTo>
                  <a:pt x="1311" y="525"/>
                  <a:pt x="1452" y="426"/>
                  <a:pt x="1665" y="340"/>
                </a:cubicBezTo>
                <a:cubicBezTo>
                  <a:pt x="1878" y="254"/>
                  <a:pt x="2199" y="160"/>
                  <a:pt x="2446" y="103"/>
                </a:cubicBezTo>
                <a:cubicBezTo>
                  <a:pt x="2693" y="46"/>
                  <a:pt x="3003" y="21"/>
                  <a:pt x="3149" y="0"/>
                </a:cubicBezTo>
              </a:path>
            </a:pathLst>
          </a:custGeom>
          <a:noFill/>
          <a:ln w="5715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3" name="Line 53"/>
          <p:cNvSpPr>
            <a:spLocks noChangeShapeType="1"/>
          </p:cNvSpPr>
          <p:nvPr/>
        </p:nvSpPr>
        <p:spPr bwMode="auto">
          <a:xfrm>
            <a:off x="3124200" y="1981200"/>
            <a:ext cx="0" cy="249713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4" name="Line 54"/>
          <p:cNvSpPr>
            <a:spLocks noChangeShapeType="1"/>
          </p:cNvSpPr>
          <p:nvPr/>
        </p:nvSpPr>
        <p:spPr bwMode="auto">
          <a:xfrm>
            <a:off x="3733800" y="1981200"/>
            <a:ext cx="0" cy="172085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5" name="Line 55"/>
          <p:cNvSpPr>
            <a:spLocks noChangeShapeType="1"/>
          </p:cNvSpPr>
          <p:nvPr/>
        </p:nvSpPr>
        <p:spPr bwMode="auto">
          <a:xfrm>
            <a:off x="4343400" y="1981200"/>
            <a:ext cx="0" cy="125571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6" name="Line 56"/>
          <p:cNvSpPr>
            <a:spLocks noChangeShapeType="1"/>
          </p:cNvSpPr>
          <p:nvPr/>
        </p:nvSpPr>
        <p:spPr bwMode="auto">
          <a:xfrm>
            <a:off x="4953000" y="1981200"/>
            <a:ext cx="0" cy="8651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7" name="Line 57"/>
          <p:cNvSpPr>
            <a:spLocks noChangeShapeType="1"/>
          </p:cNvSpPr>
          <p:nvPr/>
        </p:nvSpPr>
        <p:spPr bwMode="auto">
          <a:xfrm>
            <a:off x="5562600" y="1981200"/>
            <a:ext cx="0" cy="6365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8" name="Line 58"/>
          <p:cNvSpPr>
            <a:spLocks noChangeShapeType="1"/>
          </p:cNvSpPr>
          <p:nvPr/>
        </p:nvSpPr>
        <p:spPr bwMode="auto">
          <a:xfrm>
            <a:off x="6172200" y="1981200"/>
            <a:ext cx="0" cy="4349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59" name="Line 59"/>
          <p:cNvSpPr>
            <a:spLocks noChangeShapeType="1"/>
          </p:cNvSpPr>
          <p:nvPr/>
        </p:nvSpPr>
        <p:spPr bwMode="auto">
          <a:xfrm>
            <a:off x="6781800" y="1981200"/>
            <a:ext cx="0" cy="3190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60" name="Line 60"/>
          <p:cNvSpPr>
            <a:spLocks noChangeShapeType="1"/>
          </p:cNvSpPr>
          <p:nvPr/>
        </p:nvSpPr>
        <p:spPr bwMode="auto">
          <a:xfrm>
            <a:off x="7391400" y="1981200"/>
            <a:ext cx="0" cy="29845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2514600" y="2133600"/>
            <a:ext cx="5105400" cy="3429000"/>
            <a:chOff x="1584" y="1344"/>
            <a:chExt cx="3216" cy="2160"/>
          </a:xfrm>
        </p:grpSpPr>
        <p:sp>
          <p:nvSpPr>
            <p:cNvPr id="870416" name="Rectangle 16"/>
            <p:cNvSpPr>
              <a:spLocks noChangeArrowheads="1"/>
            </p:cNvSpPr>
            <p:nvPr/>
          </p:nvSpPr>
          <p:spPr bwMode="auto">
            <a:xfrm>
              <a:off x="1584" y="1344"/>
              <a:ext cx="3216" cy="216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968" y="3396"/>
              <a:ext cx="2352" cy="108"/>
              <a:chOff x="2064" y="3696"/>
              <a:chExt cx="2352" cy="144"/>
            </a:xfrm>
          </p:grpSpPr>
          <p:sp>
            <p:nvSpPr>
              <p:cNvPr id="870461" name="Line 61"/>
              <p:cNvSpPr>
                <a:spLocks noChangeShapeType="1"/>
              </p:cNvSpPr>
              <p:nvPr/>
            </p:nvSpPr>
            <p:spPr bwMode="auto">
              <a:xfrm>
                <a:off x="2064" y="369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3" name="Line 63"/>
              <p:cNvSpPr>
                <a:spLocks noChangeShapeType="1"/>
              </p:cNvSpPr>
              <p:nvPr/>
            </p:nvSpPr>
            <p:spPr bwMode="auto">
              <a:xfrm>
                <a:off x="3648" y="369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5" name="Line 65"/>
              <p:cNvSpPr>
                <a:spLocks noChangeShapeType="1"/>
              </p:cNvSpPr>
              <p:nvPr/>
            </p:nvSpPr>
            <p:spPr bwMode="auto">
              <a:xfrm>
                <a:off x="2880" y="369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7" name="Line 67"/>
              <p:cNvSpPr>
                <a:spLocks noChangeShapeType="1"/>
              </p:cNvSpPr>
              <p:nvPr/>
            </p:nvSpPr>
            <p:spPr bwMode="auto">
              <a:xfrm>
                <a:off x="4416" y="369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2352" y="3360"/>
              <a:ext cx="2352" cy="144"/>
              <a:chOff x="2448" y="3696"/>
              <a:chExt cx="2352" cy="144"/>
            </a:xfrm>
          </p:grpSpPr>
          <p:sp>
            <p:nvSpPr>
              <p:cNvPr id="870462" name="Line 62"/>
              <p:cNvSpPr>
                <a:spLocks noChangeShapeType="1"/>
              </p:cNvSpPr>
              <p:nvPr/>
            </p:nvSpPr>
            <p:spPr bwMode="auto">
              <a:xfrm>
                <a:off x="2448" y="36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4" name="Line 64"/>
              <p:cNvSpPr>
                <a:spLocks noChangeShapeType="1"/>
              </p:cNvSpPr>
              <p:nvPr/>
            </p:nvSpPr>
            <p:spPr bwMode="auto">
              <a:xfrm>
                <a:off x="4032" y="36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6" name="Line 66"/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68" name="Line 68"/>
              <p:cNvSpPr>
                <a:spLocks noChangeShapeType="1"/>
              </p:cNvSpPr>
              <p:nvPr/>
            </p:nvSpPr>
            <p:spPr bwMode="auto">
              <a:xfrm>
                <a:off x="4800" y="36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1584" y="1872"/>
              <a:ext cx="144" cy="1056"/>
              <a:chOff x="1680" y="2208"/>
              <a:chExt cx="144" cy="1056"/>
            </a:xfrm>
          </p:grpSpPr>
          <p:sp>
            <p:nvSpPr>
              <p:cNvPr id="870469" name="Line 69"/>
              <p:cNvSpPr>
                <a:spLocks noChangeShapeType="1"/>
              </p:cNvSpPr>
              <p:nvPr/>
            </p:nvSpPr>
            <p:spPr bwMode="auto">
              <a:xfrm rot="-5400000">
                <a:off x="1752" y="31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70" name="Line 70"/>
              <p:cNvSpPr>
                <a:spLocks noChangeShapeType="1"/>
              </p:cNvSpPr>
              <p:nvPr/>
            </p:nvSpPr>
            <p:spPr bwMode="auto">
              <a:xfrm rot="-5400000">
                <a:off x="1752" y="2664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71" name="Line 71"/>
              <p:cNvSpPr>
                <a:spLocks noChangeShapeType="1"/>
              </p:cNvSpPr>
              <p:nvPr/>
            </p:nvSpPr>
            <p:spPr bwMode="auto">
              <a:xfrm rot="-5400000">
                <a:off x="1752" y="213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476" name="Text Box 76"/>
          <p:cNvSpPr txBox="1">
            <a:spLocks noChangeArrowheads="1"/>
          </p:cNvSpPr>
          <p:nvPr/>
        </p:nvSpPr>
        <p:spPr bwMode="auto">
          <a:xfrm>
            <a:off x="7105" y="0"/>
            <a:ext cx="677108" cy="6858000"/>
          </a:xfrm>
          <a:prstGeom prst="rect">
            <a:avLst/>
          </a:prstGeom>
          <a:solidFill>
            <a:schemeClr val="tx1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762000"/>
            <a:r>
              <a:rPr lang="en-US" altLang="zh-TW" sz="3200" dirty="0">
                <a:solidFill>
                  <a:srgbClr val="FFFF00"/>
                </a:solidFill>
                <a:latin typeface="Arial" charset="0"/>
                <a:ea typeface="華康中黑體(P)" pitchFamily="34" charset="-120"/>
              </a:rPr>
              <a:t> Increase Substrate Concentration 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2286000" y="304800"/>
            <a:ext cx="5314950" cy="1609725"/>
            <a:chOff x="1440" y="192"/>
            <a:chExt cx="3348" cy="1014"/>
          </a:xfrm>
        </p:grpSpPr>
        <p:grpSp>
          <p:nvGrpSpPr>
            <p:cNvPr id="7" name="Group 185"/>
            <p:cNvGrpSpPr>
              <a:grpSpLocks/>
            </p:cNvGrpSpPr>
            <p:nvPr/>
          </p:nvGrpSpPr>
          <p:grpSpPr bwMode="auto">
            <a:xfrm>
              <a:off x="2208" y="199"/>
              <a:ext cx="276" cy="1007"/>
              <a:chOff x="2208" y="199"/>
              <a:chExt cx="276" cy="1007"/>
            </a:xfrm>
          </p:grpSpPr>
          <p:sp>
            <p:nvSpPr>
              <p:cNvPr id="870418" name="Freeform 18"/>
              <p:cNvSpPr>
                <a:spLocks/>
              </p:cNvSpPr>
              <p:nvPr/>
            </p:nvSpPr>
            <p:spPr bwMode="auto">
              <a:xfrm>
                <a:off x="2208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EB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208" y="199"/>
                <a:ext cx="270" cy="1007"/>
                <a:chOff x="1248" y="631"/>
                <a:chExt cx="270" cy="1007"/>
              </a:xfrm>
            </p:grpSpPr>
            <p:sp>
              <p:nvSpPr>
                <p:cNvPr id="870420" name="Oval 20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21" name="Oval 21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22" name="Freeform 22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77" name="Rectangle 77"/>
              <p:cNvSpPr>
                <a:spLocks noChangeArrowheads="1"/>
              </p:cNvSpPr>
              <p:nvPr/>
            </p:nvSpPr>
            <p:spPr bwMode="auto">
              <a:xfrm>
                <a:off x="2256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9" name="Group 184"/>
            <p:cNvGrpSpPr>
              <a:grpSpLocks/>
            </p:cNvGrpSpPr>
            <p:nvPr/>
          </p:nvGrpSpPr>
          <p:grpSpPr bwMode="auto">
            <a:xfrm>
              <a:off x="1824" y="199"/>
              <a:ext cx="276" cy="1007"/>
              <a:chOff x="1824" y="199"/>
              <a:chExt cx="276" cy="1007"/>
            </a:xfrm>
          </p:grpSpPr>
          <p:sp>
            <p:nvSpPr>
              <p:cNvPr id="870412" name="Freeform 12"/>
              <p:cNvSpPr>
                <a:spLocks/>
              </p:cNvSpPr>
              <p:nvPr/>
            </p:nvSpPr>
            <p:spPr bwMode="auto">
              <a:xfrm>
                <a:off x="1824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F1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824" y="199"/>
                <a:ext cx="270" cy="1007"/>
                <a:chOff x="1248" y="631"/>
                <a:chExt cx="270" cy="1007"/>
              </a:xfrm>
            </p:grpSpPr>
            <p:sp>
              <p:nvSpPr>
                <p:cNvPr id="870404" name="Oval 4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05" name="Oval 5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10" name="Freeform 10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78" name="Rectangle 78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11" name="Group 186"/>
            <p:cNvGrpSpPr>
              <a:grpSpLocks/>
            </p:cNvGrpSpPr>
            <p:nvPr/>
          </p:nvGrpSpPr>
          <p:grpSpPr bwMode="auto">
            <a:xfrm>
              <a:off x="2592" y="199"/>
              <a:ext cx="276" cy="1007"/>
              <a:chOff x="2592" y="199"/>
              <a:chExt cx="276" cy="1007"/>
            </a:xfrm>
          </p:grpSpPr>
          <p:sp>
            <p:nvSpPr>
              <p:cNvPr id="870423" name="Freeform 23"/>
              <p:cNvSpPr>
                <a:spLocks/>
              </p:cNvSpPr>
              <p:nvPr/>
            </p:nvSpPr>
            <p:spPr bwMode="auto">
              <a:xfrm>
                <a:off x="2592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DB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2592" y="199"/>
                <a:ext cx="270" cy="1007"/>
                <a:chOff x="1248" y="631"/>
                <a:chExt cx="270" cy="1007"/>
              </a:xfrm>
            </p:grpSpPr>
            <p:sp>
              <p:nvSpPr>
                <p:cNvPr id="870425" name="Oval 25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26" name="Oval 26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27" name="Freeform 27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79" name="Rectangle 79"/>
              <p:cNvSpPr>
                <a:spLocks noChangeArrowheads="1"/>
              </p:cNvSpPr>
              <p:nvPr/>
            </p:nvSpPr>
            <p:spPr bwMode="auto">
              <a:xfrm>
                <a:off x="2640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3" name="Group 187"/>
            <p:cNvGrpSpPr>
              <a:grpSpLocks/>
            </p:cNvGrpSpPr>
            <p:nvPr/>
          </p:nvGrpSpPr>
          <p:grpSpPr bwMode="auto">
            <a:xfrm>
              <a:off x="2976" y="199"/>
              <a:ext cx="276" cy="1007"/>
              <a:chOff x="2976" y="199"/>
              <a:chExt cx="276" cy="1007"/>
            </a:xfrm>
          </p:grpSpPr>
          <p:sp>
            <p:nvSpPr>
              <p:cNvPr id="870428" name="Freeform 28"/>
              <p:cNvSpPr>
                <a:spLocks/>
              </p:cNvSpPr>
              <p:nvPr/>
            </p:nvSpPr>
            <p:spPr bwMode="auto">
              <a:xfrm>
                <a:off x="2976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C3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>
                <a:off x="2976" y="199"/>
                <a:ext cx="270" cy="1007"/>
                <a:chOff x="1248" y="631"/>
                <a:chExt cx="270" cy="1007"/>
              </a:xfrm>
            </p:grpSpPr>
            <p:sp>
              <p:nvSpPr>
                <p:cNvPr id="870430" name="Oval 30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31" name="Oval 31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32" name="Freeform 32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80" name="Rectangle 80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15" name="Group 188"/>
            <p:cNvGrpSpPr>
              <a:grpSpLocks/>
            </p:cNvGrpSpPr>
            <p:nvPr/>
          </p:nvGrpSpPr>
          <p:grpSpPr bwMode="auto">
            <a:xfrm>
              <a:off x="3360" y="199"/>
              <a:ext cx="276" cy="1007"/>
              <a:chOff x="3360" y="199"/>
              <a:chExt cx="276" cy="1007"/>
            </a:xfrm>
          </p:grpSpPr>
          <p:sp>
            <p:nvSpPr>
              <p:cNvPr id="870433" name="Freeform 33"/>
              <p:cNvSpPr>
                <a:spLocks/>
              </p:cNvSpPr>
              <p:nvPr/>
            </p:nvSpPr>
            <p:spPr bwMode="auto">
              <a:xfrm>
                <a:off x="3360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BF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3360" y="199"/>
                <a:ext cx="270" cy="1007"/>
                <a:chOff x="1248" y="631"/>
                <a:chExt cx="270" cy="1007"/>
              </a:xfrm>
            </p:grpSpPr>
            <p:sp>
              <p:nvSpPr>
                <p:cNvPr id="870435" name="Oval 35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36" name="Oval 36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37" name="Freeform 37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81" name="Rectangle 81"/>
              <p:cNvSpPr>
                <a:spLocks noChangeArrowheads="1"/>
              </p:cNvSpPr>
              <p:nvPr/>
            </p:nvSpPr>
            <p:spPr bwMode="auto">
              <a:xfrm>
                <a:off x="3408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5</a:t>
                </a:r>
              </a:p>
            </p:txBody>
          </p:sp>
        </p:grpSp>
        <p:grpSp>
          <p:nvGrpSpPr>
            <p:cNvPr id="17" name="Group 189"/>
            <p:cNvGrpSpPr>
              <a:grpSpLocks/>
            </p:cNvGrpSpPr>
            <p:nvPr/>
          </p:nvGrpSpPr>
          <p:grpSpPr bwMode="auto">
            <a:xfrm>
              <a:off x="3744" y="199"/>
              <a:ext cx="276" cy="1007"/>
              <a:chOff x="3744" y="199"/>
              <a:chExt cx="276" cy="1007"/>
            </a:xfrm>
          </p:grpSpPr>
          <p:sp>
            <p:nvSpPr>
              <p:cNvPr id="870438" name="Freeform 38"/>
              <p:cNvSpPr>
                <a:spLocks/>
              </p:cNvSpPr>
              <p:nvPr/>
            </p:nvSpPr>
            <p:spPr bwMode="auto">
              <a:xfrm>
                <a:off x="3744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B1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3744" y="199"/>
                <a:ext cx="270" cy="1007"/>
                <a:chOff x="1248" y="631"/>
                <a:chExt cx="270" cy="1007"/>
              </a:xfrm>
            </p:grpSpPr>
            <p:sp>
              <p:nvSpPr>
                <p:cNvPr id="870440" name="Oval 40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41" name="Oval 41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42" name="Freeform 42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82" name="Rectangle 82"/>
              <p:cNvSpPr>
                <a:spLocks noChangeArrowheads="1"/>
              </p:cNvSpPr>
              <p:nvPr/>
            </p:nvSpPr>
            <p:spPr bwMode="auto">
              <a:xfrm>
                <a:off x="3792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9" name="Group 190"/>
            <p:cNvGrpSpPr>
              <a:grpSpLocks/>
            </p:cNvGrpSpPr>
            <p:nvPr/>
          </p:nvGrpSpPr>
          <p:grpSpPr bwMode="auto">
            <a:xfrm>
              <a:off x="4128" y="199"/>
              <a:ext cx="276" cy="1007"/>
              <a:chOff x="4128" y="199"/>
              <a:chExt cx="276" cy="1007"/>
            </a:xfrm>
          </p:grpSpPr>
          <p:sp>
            <p:nvSpPr>
              <p:cNvPr id="870443" name="Freeform 43"/>
              <p:cNvSpPr>
                <a:spLocks/>
              </p:cNvSpPr>
              <p:nvPr/>
            </p:nvSpPr>
            <p:spPr bwMode="auto">
              <a:xfrm>
                <a:off x="4128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AF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44"/>
              <p:cNvGrpSpPr>
                <a:grpSpLocks/>
              </p:cNvGrpSpPr>
              <p:nvPr/>
            </p:nvGrpSpPr>
            <p:grpSpPr bwMode="auto">
              <a:xfrm>
                <a:off x="4128" y="199"/>
                <a:ext cx="270" cy="1007"/>
                <a:chOff x="1248" y="631"/>
                <a:chExt cx="270" cy="1007"/>
              </a:xfrm>
            </p:grpSpPr>
            <p:sp>
              <p:nvSpPr>
                <p:cNvPr id="870445" name="Oval 45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46" name="Oval 46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47" name="Freeform 47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83" name="Rectangle 83"/>
              <p:cNvSpPr>
                <a:spLocks noChangeArrowheads="1"/>
              </p:cNvSpPr>
              <p:nvPr/>
            </p:nvSpPr>
            <p:spPr bwMode="auto">
              <a:xfrm>
                <a:off x="4176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21" name="Group 191"/>
            <p:cNvGrpSpPr>
              <a:grpSpLocks/>
            </p:cNvGrpSpPr>
            <p:nvPr/>
          </p:nvGrpSpPr>
          <p:grpSpPr bwMode="auto">
            <a:xfrm>
              <a:off x="4512" y="199"/>
              <a:ext cx="276" cy="1007"/>
              <a:chOff x="4512" y="199"/>
              <a:chExt cx="276" cy="1007"/>
            </a:xfrm>
          </p:grpSpPr>
          <p:sp>
            <p:nvSpPr>
              <p:cNvPr id="870448" name="Freeform 48"/>
              <p:cNvSpPr>
                <a:spLocks/>
              </p:cNvSpPr>
              <p:nvPr/>
            </p:nvSpPr>
            <p:spPr bwMode="auto">
              <a:xfrm>
                <a:off x="4512" y="528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rgbClr val="93FFFF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4512" y="199"/>
                <a:ext cx="270" cy="1007"/>
                <a:chOff x="1248" y="631"/>
                <a:chExt cx="270" cy="1007"/>
              </a:xfrm>
            </p:grpSpPr>
            <p:sp>
              <p:nvSpPr>
                <p:cNvPr id="870450" name="Oval 50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51" name="Oval 51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52" name="Freeform 52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84" name="Rectangle 84"/>
              <p:cNvSpPr>
                <a:spLocks noChangeArrowheads="1"/>
              </p:cNvSpPr>
              <p:nvPr/>
            </p:nvSpPr>
            <p:spPr bwMode="auto">
              <a:xfrm>
                <a:off x="4560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8</a:t>
                </a:r>
              </a:p>
            </p:txBody>
          </p:sp>
        </p:grpSp>
        <p:grpSp>
          <p:nvGrpSpPr>
            <p:cNvPr id="23" name="Group 183"/>
            <p:cNvGrpSpPr>
              <a:grpSpLocks/>
            </p:cNvGrpSpPr>
            <p:nvPr/>
          </p:nvGrpSpPr>
          <p:grpSpPr bwMode="auto">
            <a:xfrm>
              <a:off x="1440" y="192"/>
              <a:ext cx="276" cy="1007"/>
              <a:chOff x="1440" y="192"/>
              <a:chExt cx="276" cy="1007"/>
            </a:xfrm>
          </p:grpSpPr>
          <p:sp>
            <p:nvSpPr>
              <p:cNvPr id="870485" name="Freeform 85"/>
              <p:cNvSpPr>
                <a:spLocks/>
              </p:cNvSpPr>
              <p:nvPr/>
            </p:nvSpPr>
            <p:spPr bwMode="auto">
              <a:xfrm>
                <a:off x="1440" y="521"/>
                <a:ext cx="276" cy="675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0"/>
                  </a:cxn>
                  <a:cxn ang="0">
                    <a:pos x="14" y="576"/>
                  </a:cxn>
                  <a:cxn ang="0">
                    <a:pos x="59" y="645"/>
                  </a:cxn>
                  <a:cxn ang="0">
                    <a:pos x="143" y="674"/>
                  </a:cxn>
                  <a:cxn ang="0">
                    <a:pos x="227" y="640"/>
                  </a:cxn>
                  <a:cxn ang="0">
                    <a:pos x="271" y="492"/>
                  </a:cxn>
                  <a:cxn ang="0">
                    <a:pos x="268" y="52"/>
                  </a:cxn>
                  <a:cxn ang="0">
                    <a:pos x="189" y="7"/>
                  </a:cxn>
                  <a:cxn ang="0">
                    <a:pos x="62" y="7"/>
                  </a:cxn>
                  <a:cxn ang="0">
                    <a:pos x="4" y="52"/>
                  </a:cxn>
                </a:cxnLst>
                <a:rect l="0" t="0" r="r" b="b"/>
                <a:pathLst>
                  <a:path w="276" h="675">
                    <a:moveTo>
                      <a:pt x="4" y="52"/>
                    </a:moveTo>
                    <a:cubicBezTo>
                      <a:pt x="0" y="124"/>
                      <a:pt x="2" y="393"/>
                      <a:pt x="4" y="480"/>
                    </a:cubicBezTo>
                    <a:cubicBezTo>
                      <a:pt x="5" y="540"/>
                      <a:pt x="12" y="556"/>
                      <a:pt x="14" y="576"/>
                    </a:cubicBezTo>
                    <a:cubicBezTo>
                      <a:pt x="22" y="608"/>
                      <a:pt x="38" y="629"/>
                      <a:pt x="59" y="645"/>
                    </a:cubicBezTo>
                    <a:cubicBezTo>
                      <a:pt x="80" y="661"/>
                      <a:pt x="115" y="675"/>
                      <a:pt x="143" y="674"/>
                    </a:cubicBezTo>
                    <a:cubicBezTo>
                      <a:pt x="171" y="673"/>
                      <a:pt x="206" y="670"/>
                      <a:pt x="227" y="640"/>
                    </a:cubicBezTo>
                    <a:cubicBezTo>
                      <a:pt x="248" y="610"/>
                      <a:pt x="264" y="590"/>
                      <a:pt x="271" y="492"/>
                    </a:cubicBezTo>
                    <a:cubicBezTo>
                      <a:pt x="268" y="362"/>
                      <a:pt x="276" y="89"/>
                      <a:pt x="268" y="52"/>
                    </a:cubicBezTo>
                    <a:cubicBezTo>
                      <a:pt x="264" y="36"/>
                      <a:pt x="240" y="14"/>
                      <a:pt x="189" y="7"/>
                    </a:cubicBezTo>
                    <a:cubicBezTo>
                      <a:pt x="155" y="1"/>
                      <a:pt x="93" y="0"/>
                      <a:pt x="62" y="7"/>
                    </a:cubicBezTo>
                    <a:cubicBezTo>
                      <a:pt x="18" y="7"/>
                      <a:pt x="5" y="37"/>
                      <a:pt x="4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86"/>
              <p:cNvGrpSpPr>
                <a:grpSpLocks/>
              </p:cNvGrpSpPr>
              <p:nvPr/>
            </p:nvGrpSpPr>
            <p:grpSpPr bwMode="auto">
              <a:xfrm>
                <a:off x="1440" y="192"/>
                <a:ext cx="270" cy="1007"/>
                <a:chOff x="1248" y="631"/>
                <a:chExt cx="270" cy="1007"/>
              </a:xfrm>
            </p:grpSpPr>
            <p:sp>
              <p:nvSpPr>
                <p:cNvPr id="870487" name="Oval 87"/>
                <p:cNvSpPr>
                  <a:spLocks noChangeArrowheads="1"/>
                </p:cNvSpPr>
                <p:nvPr/>
              </p:nvSpPr>
              <p:spPr bwMode="auto">
                <a:xfrm>
                  <a:off x="1249" y="631"/>
                  <a:ext cx="266" cy="8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88" name="Oval 88"/>
                <p:cNvSpPr>
                  <a:spLocks noChangeArrowheads="1"/>
                </p:cNvSpPr>
                <p:nvPr/>
              </p:nvSpPr>
              <p:spPr bwMode="auto">
                <a:xfrm>
                  <a:off x="1248" y="960"/>
                  <a:ext cx="259" cy="8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489" name="Freeform 89"/>
                <p:cNvSpPr>
                  <a:spLocks/>
                </p:cNvSpPr>
                <p:nvPr/>
              </p:nvSpPr>
              <p:spPr bwMode="auto">
                <a:xfrm>
                  <a:off x="1248" y="672"/>
                  <a:ext cx="270" cy="966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66"/>
                    </a:cxn>
                    <a:cxn ang="0">
                      <a:pos x="12" y="862"/>
                    </a:cxn>
                    <a:cxn ang="0">
                      <a:pos x="57" y="931"/>
                    </a:cxn>
                    <a:cxn ang="0">
                      <a:pos x="139" y="965"/>
                    </a:cxn>
                    <a:cxn ang="0">
                      <a:pos x="218" y="938"/>
                    </a:cxn>
                    <a:cxn ang="0">
                      <a:pos x="259" y="864"/>
                    </a:cxn>
                    <a:cxn ang="0">
                      <a:pos x="266" y="768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70" h="966">
                      <a:moveTo>
                        <a:pt x="0" y="5"/>
                      </a:moveTo>
                      <a:cubicBezTo>
                        <a:pt x="0" y="132"/>
                        <a:pt x="0" y="623"/>
                        <a:pt x="2" y="766"/>
                      </a:cubicBezTo>
                      <a:cubicBezTo>
                        <a:pt x="3" y="826"/>
                        <a:pt x="10" y="842"/>
                        <a:pt x="12" y="862"/>
                      </a:cubicBezTo>
                      <a:cubicBezTo>
                        <a:pt x="20" y="894"/>
                        <a:pt x="36" y="915"/>
                        <a:pt x="57" y="931"/>
                      </a:cubicBezTo>
                      <a:cubicBezTo>
                        <a:pt x="78" y="948"/>
                        <a:pt x="112" y="964"/>
                        <a:pt x="139" y="965"/>
                      </a:cubicBezTo>
                      <a:cubicBezTo>
                        <a:pt x="166" y="966"/>
                        <a:pt x="198" y="955"/>
                        <a:pt x="218" y="938"/>
                      </a:cubicBezTo>
                      <a:cubicBezTo>
                        <a:pt x="238" y="922"/>
                        <a:pt x="253" y="902"/>
                        <a:pt x="259" y="864"/>
                      </a:cubicBezTo>
                      <a:cubicBezTo>
                        <a:pt x="266" y="823"/>
                        <a:pt x="266" y="818"/>
                        <a:pt x="266" y="768"/>
                      </a:cubicBezTo>
                      <a:cubicBezTo>
                        <a:pt x="270" y="658"/>
                        <a:pt x="266" y="160"/>
                        <a:pt x="26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490" name="Rectangle 90"/>
              <p:cNvSpPr>
                <a:spLocks noChangeArrowheads="1"/>
              </p:cNvSpPr>
              <p:nvPr/>
            </p:nvSpPr>
            <p:spPr bwMode="auto">
              <a:xfrm>
                <a:off x="1488" y="288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400">
                    <a:solidFill>
                      <a:srgbClr val="3333FF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2362200" y="5562600"/>
            <a:ext cx="5241925" cy="976313"/>
            <a:chOff x="1488" y="3504"/>
            <a:chExt cx="3302" cy="615"/>
          </a:xfrm>
        </p:grpSpPr>
        <p:sp>
          <p:nvSpPr>
            <p:cNvPr id="870475" name="Text Box 75"/>
            <p:cNvSpPr txBox="1">
              <a:spLocks noChangeArrowheads="1"/>
            </p:cNvSpPr>
            <p:nvPr/>
          </p:nvSpPr>
          <p:spPr bwMode="auto">
            <a:xfrm>
              <a:off x="1488" y="3504"/>
              <a:ext cx="330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TW" sz="2400">
                  <a:latin typeface="Arial" charset="0"/>
                </a:rPr>
                <a:t>0            2             </a:t>
              </a:r>
              <a:r>
                <a:rPr lang="en-US" altLang="zh-TW" sz="1200">
                  <a:latin typeface="Arial" charset="0"/>
                </a:rPr>
                <a:t> </a:t>
              </a:r>
              <a:r>
                <a:rPr lang="en-US" altLang="zh-TW" sz="2400">
                  <a:latin typeface="Arial" charset="0"/>
                </a:rPr>
                <a:t>4            </a:t>
              </a:r>
              <a:r>
                <a:rPr lang="en-US" altLang="zh-TW" sz="1200">
                  <a:latin typeface="Arial" charset="0"/>
                </a:rPr>
                <a:t> </a:t>
              </a:r>
              <a:r>
                <a:rPr lang="en-US" altLang="zh-TW" sz="2400">
                  <a:latin typeface="Arial" charset="0"/>
                </a:rPr>
                <a:t>6            8</a:t>
              </a:r>
            </a:p>
          </p:txBody>
        </p:sp>
        <p:grpSp>
          <p:nvGrpSpPr>
            <p:cNvPr id="26" name="Group 100"/>
            <p:cNvGrpSpPr>
              <a:grpSpLocks/>
            </p:cNvGrpSpPr>
            <p:nvPr/>
          </p:nvGrpSpPr>
          <p:grpSpPr bwMode="auto">
            <a:xfrm>
              <a:off x="2112" y="3792"/>
              <a:ext cx="2525" cy="327"/>
              <a:chOff x="2448" y="3839"/>
              <a:chExt cx="2525" cy="327"/>
            </a:xfrm>
          </p:grpSpPr>
          <p:sp>
            <p:nvSpPr>
              <p:cNvPr id="870501" name="Line 101"/>
              <p:cNvSpPr>
                <a:spLocks noChangeShapeType="1"/>
              </p:cNvSpPr>
              <p:nvPr/>
            </p:nvSpPr>
            <p:spPr bwMode="auto">
              <a:xfrm>
                <a:off x="2448" y="4003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2" name="Text Box 102"/>
              <p:cNvSpPr txBox="1">
                <a:spLocks noChangeArrowheads="1"/>
              </p:cNvSpPr>
              <p:nvPr/>
            </p:nvSpPr>
            <p:spPr bwMode="auto">
              <a:xfrm>
                <a:off x="3072" y="3839"/>
                <a:ext cx="190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altLang="zh-TW" sz="2800">
                    <a:solidFill>
                      <a:srgbClr val="3333FF"/>
                    </a:solidFill>
                    <a:latin typeface="Arial" charset="0"/>
                    <a:ea typeface="華康中黑體(P)" pitchFamily="34" charset="-120"/>
                  </a:rPr>
                  <a:t>Substrate</a:t>
                </a:r>
                <a:r>
                  <a:rPr lang="en-US" altLang="zh-TW" sz="2800">
                    <a:solidFill>
                      <a:srgbClr val="3333FF"/>
                    </a:solidFill>
                    <a:latin typeface="華康中黑體(P)" pitchFamily="34" charset="-120"/>
                    <a:ea typeface="華康中黑體(P)" pitchFamily="34" charset="-120"/>
                  </a:rPr>
                  <a:t> (</a:t>
                </a:r>
                <a:r>
                  <a:rPr lang="en-US" altLang="zh-TW" sz="2800">
                    <a:solidFill>
                      <a:srgbClr val="3333FF"/>
                    </a:solidFill>
                    <a:latin typeface="Symbol Set SWA" pitchFamily="18" charset="2"/>
                    <a:ea typeface="華康中黑體(P)" pitchFamily="34" charset="-120"/>
                  </a:rPr>
                  <a:t>m</a:t>
                </a:r>
                <a:r>
                  <a:rPr lang="en-US" altLang="zh-TW" sz="2800">
                    <a:solidFill>
                      <a:srgbClr val="3333FF"/>
                    </a:solidFill>
                    <a:latin typeface="Arial" charset="0"/>
                    <a:ea typeface="華康中黑體(P)" pitchFamily="34" charset="-120"/>
                  </a:rPr>
                  <a:t>mole)</a:t>
                </a:r>
              </a:p>
            </p:txBody>
          </p:sp>
        </p:grpSp>
      </p:grpSp>
      <p:sp>
        <p:nvSpPr>
          <p:cNvPr id="870506" name="Oval 106"/>
          <p:cNvSpPr>
            <a:spLocks noChangeArrowheads="1"/>
          </p:cNvSpPr>
          <p:nvPr/>
        </p:nvSpPr>
        <p:spPr bwMode="auto">
          <a:xfrm>
            <a:off x="2998788" y="4546600"/>
            <a:ext cx="228600" cy="228600"/>
          </a:xfrm>
          <a:prstGeom prst="ellipse">
            <a:avLst/>
          </a:prstGeom>
          <a:solidFill>
            <a:srgbClr val="FCF9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07" name="Oval 107"/>
          <p:cNvSpPr>
            <a:spLocks noChangeArrowheads="1"/>
          </p:cNvSpPr>
          <p:nvPr/>
        </p:nvSpPr>
        <p:spPr bwMode="auto">
          <a:xfrm>
            <a:off x="3617913" y="3797300"/>
            <a:ext cx="228600" cy="228600"/>
          </a:xfrm>
          <a:prstGeom prst="ellipse">
            <a:avLst/>
          </a:prstGeom>
          <a:solidFill>
            <a:srgbClr val="F3E7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08" name="Oval 108"/>
          <p:cNvSpPr>
            <a:spLocks noChangeArrowheads="1"/>
          </p:cNvSpPr>
          <p:nvPr/>
        </p:nvSpPr>
        <p:spPr bwMode="auto">
          <a:xfrm>
            <a:off x="4241800" y="3276600"/>
            <a:ext cx="228600" cy="228600"/>
          </a:xfrm>
          <a:prstGeom prst="ellipse">
            <a:avLst/>
          </a:prstGeom>
          <a:solidFill>
            <a:srgbClr val="EDDB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09" name="Oval 109"/>
          <p:cNvSpPr>
            <a:spLocks noChangeArrowheads="1"/>
          </p:cNvSpPr>
          <p:nvPr/>
        </p:nvSpPr>
        <p:spPr bwMode="auto">
          <a:xfrm>
            <a:off x="4851400" y="2908300"/>
            <a:ext cx="228600" cy="228600"/>
          </a:xfrm>
          <a:prstGeom prst="ellipse">
            <a:avLst/>
          </a:prstGeom>
          <a:solidFill>
            <a:srgbClr val="E6CD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0" name="Oval 110"/>
          <p:cNvSpPr>
            <a:spLocks noChangeArrowheads="1"/>
          </p:cNvSpPr>
          <p:nvPr/>
        </p:nvSpPr>
        <p:spPr bwMode="auto">
          <a:xfrm>
            <a:off x="5461000" y="2678113"/>
            <a:ext cx="228600" cy="228600"/>
          </a:xfrm>
          <a:prstGeom prst="ellipse">
            <a:avLst/>
          </a:prstGeom>
          <a:solidFill>
            <a:srgbClr val="DDBB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1" name="Oval 111"/>
          <p:cNvSpPr>
            <a:spLocks noChangeArrowheads="1"/>
          </p:cNvSpPr>
          <p:nvPr/>
        </p:nvSpPr>
        <p:spPr bwMode="auto">
          <a:xfrm>
            <a:off x="6096000" y="2476500"/>
            <a:ext cx="228600" cy="228600"/>
          </a:xfrm>
          <a:prstGeom prst="ellipse">
            <a:avLst/>
          </a:prstGeom>
          <a:solidFill>
            <a:srgbClr val="D5AB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2" name="Oval 112"/>
          <p:cNvSpPr>
            <a:spLocks noChangeArrowheads="1"/>
          </p:cNvSpPr>
          <p:nvPr/>
        </p:nvSpPr>
        <p:spPr bwMode="auto">
          <a:xfrm>
            <a:off x="6691313" y="2349500"/>
            <a:ext cx="228600" cy="228600"/>
          </a:xfrm>
          <a:prstGeom prst="ellipse">
            <a:avLst/>
          </a:prstGeom>
          <a:solidFill>
            <a:srgbClr val="CC99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13" name="Oval 113"/>
          <p:cNvSpPr>
            <a:spLocks noChangeArrowheads="1"/>
          </p:cNvSpPr>
          <p:nvPr/>
        </p:nvSpPr>
        <p:spPr bwMode="auto">
          <a:xfrm>
            <a:off x="7275513" y="2312988"/>
            <a:ext cx="228600" cy="228600"/>
          </a:xfrm>
          <a:prstGeom prst="ellipse">
            <a:avLst/>
          </a:prstGeom>
          <a:solidFill>
            <a:srgbClr val="CC99FF"/>
          </a:solidFill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98"/>
          <p:cNvGrpSpPr>
            <a:grpSpLocks/>
          </p:cNvGrpSpPr>
          <p:nvPr/>
        </p:nvGrpSpPr>
        <p:grpSpPr bwMode="auto">
          <a:xfrm>
            <a:off x="1403350" y="1982788"/>
            <a:ext cx="1076325" cy="3706812"/>
            <a:chOff x="884" y="1249"/>
            <a:chExt cx="678" cy="2335"/>
          </a:xfrm>
        </p:grpSpPr>
        <p:grpSp>
          <p:nvGrpSpPr>
            <p:cNvPr id="28" name="Group 197"/>
            <p:cNvGrpSpPr>
              <a:grpSpLocks/>
            </p:cNvGrpSpPr>
            <p:nvPr/>
          </p:nvGrpSpPr>
          <p:grpSpPr bwMode="auto">
            <a:xfrm>
              <a:off x="884" y="1344"/>
              <a:ext cx="300" cy="1478"/>
              <a:chOff x="884" y="1344"/>
              <a:chExt cx="300" cy="1478"/>
            </a:xfrm>
          </p:grpSpPr>
          <p:sp>
            <p:nvSpPr>
              <p:cNvPr id="870504" name="Line 104"/>
              <p:cNvSpPr>
                <a:spLocks noChangeShapeType="1"/>
              </p:cNvSpPr>
              <p:nvPr/>
            </p:nvSpPr>
            <p:spPr bwMode="auto">
              <a:xfrm rot="-5400000">
                <a:off x="770" y="160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5" name="Text Box 105"/>
              <p:cNvSpPr txBox="1">
                <a:spLocks noChangeArrowheads="1"/>
              </p:cNvSpPr>
              <p:nvPr/>
            </p:nvSpPr>
            <p:spPr bwMode="auto">
              <a:xfrm rot="5400000">
                <a:off x="589" y="2228"/>
                <a:ext cx="889" cy="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762000">
                  <a:lnSpc>
                    <a:spcPct val="90000"/>
                  </a:lnSpc>
                </a:pPr>
                <a:r>
                  <a:rPr lang="en-US" altLang="zh-TW" sz="2800">
                    <a:solidFill>
                      <a:srgbClr val="9900CC"/>
                    </a:solidFill>
                    <a:latin typeface="Arial" charset="0"/>
                    <a:ea typeface="華康中黑體(P)" pitchFamily="34" charset="-120"/>
                  </a:rPr>
                  <a:t>Product</a:t>
                </a:r>
              </a:p>
            </p:txBody>
          </p:sp>
        </p:grpSp>
        <p:sp>
          <p:nvSpPr>
            <p:cNvPr id="870514" name="Rectangle 114"/>
            <p:cNvSpPr>
              <a:spLocks noChangeArrowheads="1"/>
            </p:cNvSpPr>
            <p:nvPr/>
          </p:nvSpPr>
          <p:spPr bwMode="auto">
            <a:xfrm>
              <a:off x="1232" y="1249"/>
              <a:ext cx="330" cy="2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762000">
                <a:lnSpc>
                  <a:spcPct val="70000"/>
                </a:lnSpc>
              </a:pPr>
              <a:r>
                <a:rPr lang="en-US" altLang="zh-TW" sz="2400">
                  <a:latin typeface="Arial" charset="0"/>
                </a:rPr>
                <a:t>80</a:t>
              </a:r>
            </a:p>
            <a:p>
              <a:pPr algn="r" defTabSz="762000">
                <a:lnSpc>
                  <a:spcPct val="9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r>
                <a:rPr lang="en-US" altLang="zh-TW" sz="2400">
                  <a:latin typeface="Arial" charset="0"/>
                </a:rPr>
                <a:t>60</a:t>
              </a:r>
            </a:p>
            <a:p>
              <a:pPr algn="r" defTabSz="762000">
                <a:lnSpc>
                  <a:spcPct val="9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r>
                <a:rPr lang="en-US" altLang="zh-TW" sz="2400">
                  <a:latin typeface="Arial" charset="0"/>
                </a:rPr>
                <a:t>40</a:t>
              </a:r>
            </a:p>
            <a:p>
              <a:pPr algn="r" defTabSz="762000">
                <a:lnSpc>
                  <a:spcPct val="9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r>
                <a:rPr lang="en-US" altLang="zh-TW" sz="2400">
                  <a:latin typeface="Arial" charset="0"/>
                </a:rPr>
                <a:t>20</a:t>
              </a:r>
            </a:p>
            <a:p>
              <a:pPr algn="r" defTabSz="762000">
                <a:lnSpc>
                  <a:spcPct val="8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80000"/>
                </a:lnSpc>
              </a:pPr>
              <a:endParaRPr lang="en-US" altLang="zh-TW" sz="2400">
                <a:latin typeface="Arial" charset="0"/>
              </a:endParaRPr>
            </a:p>
            <a:p>
              <a:pPr algn="r" defTabSz="762000">
                <a:lnSpc>
                  <a:spcPct val="70000"/>
                </a:lnSpc>
              </a:pPr>
              <a:r>
                <a:rPr lang="en-US" altLang="zh-TW" sz="2400">
                  <a:latin typeface="Arial" charset="0"/>
                </a:rPr>
                <a:t>0</a:t>
              </a:r>
            </a:p>
          </p:txBody>
        </p:sp>
      </p:grpSp>
      <p:sp>
        <p:nvSpPr>
          <p:cNvPr id="870515" name="Text Box 115"/>
          <p:cNvSpPr txBox="1">
            <a:spLocks noChangeArrowheads="1"/>
          </p:cNvSpPr>
          <p:nvPr/>
        </p:nvSpPr>
        <p:spPr bwMode="auto">
          <a:xfrm>
            <a:off x="8077200" y="762000"/>
            <a:ext cx="590550" cy="272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altLang="zh-TW" sz="3200">
                <a:solidFill>
                  <a:srgbClr val="3333FF"/>
                </a:solidFill>
                <a:latin typeface="Arial" charset="0"/>
              </a:rPr>
              <a:t>S</a:t>
            </a:r>
          </a:p>
          <a:p>
            <a:pPr algn="ctr" defTabSz="762000"/>
            <a:r>
              <a:rPr lang="en-US" altLang="zh-TW" sz="3200">
                <a:latin typeface="Arial" charset="0"/>
              </a:rPr>
              <a:t>+</a:t>
            </a:r>
          </a:p>
          <a:p>
            <a:pPr algn="ctr" defTabSz="762000"/>
            <a:r>
              <a:rPr lang="en-US" altLang="zh-TW" sz="3200">
                <a:solidFill>
                  <a:schemeClr val="hlink"/>
                </a:solidFill>
                <a:latin typeface="Arial" charset="0"/>
              </a:rPr>
              <a:t>E</a:t>
            </a:r>
          </a:p>
          <a:p>
            <a:pPr algn="ctr" defTabSz="762000">
              <a:lnSpc>
                <a:spcPct val="120000"/>
              </a:lnSpc>
            </a:pPr>
            <a:r>
              <a:rPr lang="en-US" altLang="zh-TW" sz="3200">
                <a:latin typeface="Arial" charset="0"/>
                <a:ea typeface="華康中黑體(P)" pitchFamily="34" charset="-120"/>
              </a:rPr>
              <a:t>↓</a:t>
            </a:r>
          </a:p>
          <a:p>
            <a:pPr algn="ctr" defTabSz="762000">
              <a:lnSpc>
                <a:spcPct val="120000"/>
              </a:lnSpc>
            </a:pPr>
            <a:r>
              <a:rPr lang="en-US" altLang="zh-TW" sz="3200">
                <a:solidFill>
                  <a:srgbClr val="9900CC"/>
                </a:solidFill>
                <a:latin typeface="Arial" charset="0"/>
              </a:rPr>
              <a:t>P</a:t>
            </a:r>
          </a:p>
        </p:txBody>
      </p:sp>
      <p:grpSp>
        <p:nvGrpSpPr>
          <p:cNvPr id="29" name="Group 182"/>
          <p:cNvGrpSpPr>
            <a:grpSpLocks/>
          </p:cNvGrpSpPr>
          <p:nvPr/>
        </p:nvGrpSpPr>
        <p:grpSpPr bwMode="auto">
          <a:xfrm>
            <a:off x="2286000" y="304800"/>
            <a:ext cx="5314950" cy="1598613"/>
            <a:chOff x="2256" y="2352"/>
            <a:chExt cx="3348" cy="1007"/>
          </a:xfrm>
        </p:grpSpPr>
        <p:sp>
          <p:nvSpPr>
            <p:cNvPr id="870520" name="Freeform 120"/>
            <p:cNvSpPr>
              <a:spLocks/>
            </p:cNvSpPr>
            <p:nvPr/>
          </p:nvSpPr>
          <p:spPr bwMode="auto">
            <a:xfrm>
              <a:off x="3024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F8F1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121"/>
            <p:cNvGrpSpPr>
              <a:grpSpLocks/>
            </p:cNvGrpSpPr>
            <p:nvPr/>
          </p:nvGrpSpPr>
          <p:grpSpPr bwMode="auto">
            <a:xfrm>
              <a:off x="3024" y="2352"/>
              <a:ext cx="270" cy="1007"/>
              <a:chOff x="1248" y="631"/>
              <a:chExt cx="270" cy="1007"/>
            </a:xfrm>
          </p:grpSpPr>
          <p:sp>
            <p:nvSpPr>
              <p:cNvPr id="870522" name="Oval 122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23" name="Oval 123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24" name="Freeform 124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27" name="Freeform 127"/>
            <p:cNvSpPr>
              <a:spLocks/>
            </p:cNvSpPr>
            <p:nvPr/>
          </p:nvSpPr>
          <p:spPr bwMode="auto">
            <a:xfrm>
              <a:off x="2640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FCF9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28"/>
            <p:cNvGrpSpPr>
              <a:grpSpLocks/>
            </p:cNvGrpSpPr>
            <p:nvPr/>
          </p:nvGrpSpPr>
          <p:grpSpPr bwMode="auto">
            <a:xfrm>
              <a:off x="2640" y="2352"/>
              <a:ext cx="270" cy="1007"/>
              <a:chOff x="1248" y="631"/>
              <a:chExt cx="270" cy="1007"/>
            </a:xfrm>
          </p:grpSpPr>
          <p:sp>
            <p:nvSpPr>
              <p:cNvPr id="870529" name="Oval 129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30" name="Oval 130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31" name="Freeform 131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34" name="Freeform 134"/>
            <p:cNvSpPr>
              <a:spLocks/>
            </p:cNvSpPr>
            <p:nvPr/>
          </p:nvSpPr>
          <p:spPr bwMode="auto">
            <a:xfrm>
              <a:off x="3408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F3E7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72" name="Group 135"/>
            <p:cNvGrpSpPr>
              <a:grpSpLocks/>
            </p:cNvGrpSpPr>
            <p:nvPr/>
          </p:nvGrpSpPr>
          <p:grpSpPr bwMode="auto">
            <a:xfrm>
              <a:off x="3408" y="2352"/>
              <a:ext cx="270" cy="1007"/>
              <a:chOff x="1248" y="631"/>
              <a:chExt cx="270" cy="1007"/>
            </a:xfrm>
          </p:grpSpPr>
          <p:sp>
            <p:nvSpPr>
              <p:cNvPr id="870536" name="Oval 136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37" name="Oval 137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38" name="Freeform 138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1" name="Freeform 141"/>
            <p:cNvSpPr>
              <a:spLocks/>
            </p:cNvSpPr>
            <p:nvPr/>
          </p:nvSpPr>
          <p:spPr bwMode="auto">
            <a:xfrm>
              <a:off x="3792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EDDB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73" name="Group 142"/>
            <p:cNvGrpSpPr>
              <a:grpSpLocks/>
            </p:cNvGrpSpPr>
            <p:nvPr/>
          </p:nvGrpSpPr>
          <p:grpSpPr bwMode="auto">
            <a:xfrm>
              <a:off x="3792" y="2352"/>
              <a:ext cx="270" cy="1007"/>
              <a:chOff x="1248" y="631"/>
              <a:chExt cx="270" cy="1007"/>
            </a:xfrm>
          </p:grpSpPr>
          <p:sp>
            <p:nvSpPr>
              <p:cNvPr id="870543" name="Oval 143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44" name="Oval 144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45" name="Freeform 145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8" name="Freeform 148"/>
            <p:cNvSpPr>
              <a:spLocks/>
            </p:cNvSpPr>
            <p:nvPr/>
          </p:nvSpPr>
          <p:spPr bwMode="auto">
            <a:xfrm>
              <a:off x="4176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E6CD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74" name="Group 149"/>
            <p:cNvGrpSpPr>
              <a:grpSpLocks/>
            </p:cNvGrpSpPr>
            <p:nvPr/>
          </p:nvGrpSpPr>
          <p:grpSpPr bwMode="auto">
            <a:xfrm>
              <a:off x="4176" y="2352"/>
              <a:ext cx="270" cy="1007"/>
              <a:chOff x="1248" y="631"/>
              <a:chExt cx="270" cy="1007"/>
            </a:xfrm>
          </p:grpSpPr>
          <p:sp>
            <p:nvSpPr>
              <p:cNvPr id="870550" name="Oval 150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51" name="Oval 151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52" name="Freeform 152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55" name="Freeform 155"/>
            <p:cNvSpPr>
              <a:spLocks/>
            </p:cNvSpPr>
            <p:nvPr/>
          </p:nvSpPr>
          <p:spPr bwMode="auto">
            <a:xfrm>
              <a:off x="4560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DDBB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86" name="Group 156"/>
            <p:cNvGrpSpPr>
              <a:grpSpLocks/>
            </p:cNvGrpSpPr>
            <p:nvPr/>
          </p:nvGrpSpPr>
          <p:grpSpPr bwMode="auto">
            <a:xfrm>
              <a:off x="4560" y="2352"/>
              <a:ext cx="270" cy="1007"/>
              <a:chOff x="1248" y="631"/>
              <a:chExt cx="270" cy="1007"/>
            </a:xfrm>
          </p:grpSpPr>
          <p:sp>
            <p:nvSpPr>
              <p:cNvPr id="870557" name="Oval 157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58" name="Oval 158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59" name="Freeform 159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62" name="Freeform 162"/>
            <p:cNvSpPr>
              <a:spLocks/>
            </p:cNvSpPr>
            <p:nvPr/>
          </p:nvSpPr>
          <p:spPr bwMode="auto">
            <a:xfrm>
              <a:off x="4944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D5AB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91" name="Group 163"/>
            <p:cNvGrpSpPr>
              <a:grpSpLocks/>
            </p:cNvGrpSpPr>
            <p:nvPr/>
          </p:nvGrpSpPr>
          <p:grpSpPr bwMode="auto">
            <a:xfrm>
              <a:off x="4944" y="2352"/>
              <a:ext cx="270" cy="1007"/>
              <a:chOff x="1248" y="631"/>
              <a:chExt cx="270" cy="1007"/>
            </a:xfrm>
          </p:grpSpPr>
          <p:sp>
            <p:nvSpPr>
              <p:cNvPr id="870564" name="Oval 164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65" name="Oval 165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66" name="Freeform 166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69" name="Freeform 169"/>
            <p:cNvSpPr>
              <a:spLocks/>
            </p:cNvSpPr>
            <p:nvPr/>
          </p:nvSpPr>
          <p:spPr bwMode="auto">
            <a:xfrm>
              <a:off x="5328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rgbClr val="CC99FF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92" name="Group 170"/>
            <p:cNvGrpSpPr>
              <a:grpSpLocks/>
            </p:cNvGrpSpPr>
            <p:nvPr/>
          </p:nvGrpSpPr>
          <p:grpSpPr bwMode="auto">
            <a:xfrm>
              <a:off x="5328" y="2352"/>
              <a:ext cx="270" cy="1007"/>
              <a:chOff x="1248" y="631"/>
              <a:chExt cx="270" cy="1007"/>
            </a:xfrm>
          </p:grpSpPr>
          <p:sp>
            <p:nvSpPr>
              <p:cNvPr id="870571" name="Oval 171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72" name="Oval 172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73" name="Freeform 173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76" name="Freeform 176"/>
            <p:cNvSpPr>
              <a:spLocks/>
            </p:cNvSpPr>
            <p:nvPr/>
          </p:nvSpPr>
          <p:spPr bwMode="auto">
            <a:xfrm>
              <a:off x="2256" y="2681"/>
              <a:ext cx="276" cy="675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4" y="480"/>
                </a:cxn>
                <a:cxn ang="0">
                  <a:pos x="14" y="576"/>
                </a:cxn>
                <a:cxn ang="0">
                  <a:pos x="59" y="645"/>
                </a:cxn>
                <a:cxn ang="0">
                  <a:pos x="143" y="674"/>
                </a:cxn>
                <a:cxn ang="0">
                  <a:pos x="227" y="640"/>
                </a:cxn>
                <a:cxn ang="0">
                  <a:pos x="271" y="492"/>
                </a:cxn>
                <a:cxn ang="0">
                  <a:pos x="268" y="52"/>
                </a:cxn>
                <a:cxn ang="0">
                  <a:pos x="189" y="7"/>
                </a:cxn>
                <a:cxn ang="0">
                  <a:pos x="62" y="7"/>
                </a:cxn>
                <a:cxn ang="0">
                  <a:pos x="4" y="52"/>
                </a:cxn>
              </a:cxnLst>
              <a:rect l="0" t="0" r="r" b="b"/>
              <a:pathLst>
                <a:path w="276" h="675">
                  <a:moveTo>
                    <a:pt x="4" y="52"/>
                  </a:moveTo>
                  <a:cubicBezTo>
                    <a:pt x="0" y="124"/>
                    <a:pt x="2" y="393"/>
                    <a:pt x="4" y="480"/>
                  </a:cubicBezTo>
                  <a:cubicBezTo>
                    <a:pt x="5" y="540"/>
                    <a:pt x="12" y="556"/>
                    <a:pt x="14" y="576"/>
                  </a:cubicBezTo>
                  <a:cubicBezTo>
                    <a:pt x="22" y="608"/>
                    <a:pt x="38" y="629"/>
                    <a:pt x="59" y="645"/>
                  </a:cubicBezTo>
                  <a:cubicBezTo>
                    <a:pt x="80" y="661"/>
                    <a:pt x="115" y="675"/>
                    <a:pt x="143" y="674"/>
                  </a:cubicBezTo>
                  <a:cubicBezTo>
                    <a:pt x="171" y="673"/>
                    <a:pt x="206" y="670"/>
                    <a:pt x="227" y="640"/>
                  </a:cubicBezTo>
                  <a:cubicBezTo>
                    <a:pt x="248" y="610"/>
                    <a:pt x="264" y="590"/>
                    <a:pt x="271" y="492"/>
                  </a:cubicBezTo>
                  <a:cubicBezTo>
                    <a:pt x="268" y="362"/>
                    <a:pt x="276" y="89"/>
                    <a:pt x="268" y="52"/>
                  </a:cubicBezTo>
                  <a:cubicBezTo>
                    <a:pt x="264" y="36"/>
                    <a:pt x="240" y="14"/>
                    <a:pt x="189" y="7"/>
                  </a:cubicBezTo>
                  <a:cubicBezTo>
                    <a:pt x="155" y="1"/>
                    <a:pt x="93" y="0"/>
                    <a:pt x="62" y="7"/>
                  </a:cubicBezTo>
                  <a:cubicBezTo>
                    <a:pt x="18" y="7"/>
                    <a:pt x="5" y="37"/>
                    <a:pt x="4" y="52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93" name="Group 177"/>
            <p:cNvGrpSpPr>
              <a:grpSpLocks/>
            </p:cNvGrpSpPr>
            <p:nvPr/>
          </p:nvGrpSpPr>
          <p:grpSpPr bwMode="auto">
            <a:xfrm>
              <a:off x="2256" y="2352"/>
              <a:ext cx="270" cy="1007"/>
              <a:chOff x="1248" y="631"/>
              <a:chExt cx="270" cy="1007"/>
            </a:xfrm>
          </p:grpSpPr>
          <p:sp>
            <p:nvSpPr>
              <p:cNvPr id="870578" name="Oval 178"/>
              <p:cNvSpPr>
                <a:spLocks noChangeArrowheads="1"/>
              </p:cNvSpPr>
              <p:nvPr/>
            </p:nvSpPr>
            <p:spPr bwMode="auto">
              <a:xfrm>
                <a:off x="1249" y="631"/>
                <a:ext cx="266" cy="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79" name="Oval 179"/>
              <p:cNvSpPr>
                <a:spLocks noChangeArrowheads="1"/>
              </p:cNvSpPr>
              <p:nvPr/>
            </p:nvSpPr>
            <p:spPr bwMode="auto">
              <a:xfrm>
                <a:off x="1248" y="960"/>
                <a:ext cx="259" cy="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580" name="Freeform 180"/>
              <p:cNvSpPr>
                <a:spLocks/>
              </p:cNvSpPr>
              <p:nvPr/>
            </p:nvSpPr>
            <p:spPr bwMode="auto">
              <a:xfrm>
                <a:off x="1248" y="672"/>
                <a:ext cx="270" cy="96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66"/>
                  </a:cxn>
                  <a:cxn ang="0">
                    <a:pos x="12" y="862"/>
                  </a:cxn>
                  <a:cxn ang="0">
                    <a:pos x="57" y="931"/>
                  </a:cxn>
                  <a:cxn ang="0">
                    <a:pos x="139" y="965"/>
                  </a:cxn>
                  <a:cxn ang="0">
                    <a:pos x="218" y="938"/>
                  </a:cxn>
                  <a:cxn ang="0">
                    <a:pos x="259" y="864"/>
                  </a:cxn>
                  <a:cxn ang="0">
                    <a:pos x="266" y="768"/>
                  </a:cxn>
                  <a:cxn ang="0">
                    <a:pos x="266" y="0"/>
                  </a:cxn>
                </a:cxnLst>
                <a:rect l="0" t="0" r="r" b="b"/>
                <a:pathLst>
                  <a:path w="270" h="966">
                    <a:moveTo>
                      <a:pt x="0" y="5"/>
                    </a:moveTo>
                    <a:cubicBezTo>
                      <a:pt x="0" y="132"/>
                      <a:pt x="0" y="623"/>
                      <a:pt x="2" y="766"/>
                    </a:cubicBezTo>
                    <a:cubicBezTo>
                      <a:pt x="3" y="826"/>
                      <a:pt x="10" y="842"/>
                      <a:pt x="12" y="862"/>
                    </a:cubicBezTo>
                    <a:cubicBezTo>
                      <a:pt x="20" y="894"/>
                      <a:pt x="36" y="915"/>
                      <a:pt x="57" y="931"/>
                    </a:cubicBezTo>
                    <a:cubicBezTo>
                      <a:pt x="78" y="948"/>
                      <a:pt x="112" y="964"/>
                      <a:pt x="139" y="965"/>
                    </a:cubicBezTo>
                    <a:cubicBezTo>
                      <a:pt x="166" y="966"/>
                      <a:pt x="198" y="955"/>
                      <a:pt x="218" y="938"/>
                    </a:cubicBezTo>
                    <a:cubicBezTo>
                      <a:pt x="238" y="922"/>
                      <a:pt x="253" y="902"/>
                      <a:pt x="259" y="864"/>
                    </a:cubicBezTo>
                    <a:cubicBezTo>
                      <a:pt x="266" y="823"/>
                      <a:pt x="266" y="818"/>
                      <a:pt x="266" y="768"/>
                    </a:cubicBezTo>
                    <a:cubicBezTo>
                      <a:pt x="270" y="658"/>
                      <a:pt x="266" y="160"/>
                      <a:pt x="266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593" name="Text Box 193"/>
          <p:cNvSpPr txBox="1">
            <a:spLocks noChangeArrowheads="1"/>
          </p:cNvSpPr>
          <p:nvPr/>
        </p:nvSpPr>
        <p:spPr bwMode="auto">
          <a:xfrm>
            <a:off x="8124825" y="3578225"/>
            <a:ext cx="549275" cy="285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defTabSz="762000"/>
            <a:r>
              <a:rPr lang="en-US" altLang="zh-TW" sz="2400">
                <a:solidFill>
                  <a:srgbClr val="FF33CC"/>
                </a:solidFill>
                <a:latin typeface="Arial Narrow" pitchFamily="34" charset="0"/>
              </a:rPr>
              <a:t>(in a fixed period of time)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7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7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7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7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7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7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7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7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7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7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7" grpId="0" animBg="1"/>
      <p:bldP spid="870453" grpId="0" animBg="1"/>
      <p:bldP spid="870454" grpId="0" animBg="1"/>
      <p:bldP spid="870455" grpId="0" animBg="1"/>
      <p:bldP spid="870456" grpId="0" animBg="1"/>
      <p:bldP spid="870457" grpId="0" animBg="1"/>
      <p:bldP spid="870458" grpId="0" animBg="1"/>
      <p:bldP spid="870459" grpId="0" animBg="1"/>
      <p:bldP spid="870460" grpId="0" animBg="1"/>
      <p:bldP spid="870476" grpId="0" animBg="1" autoUpdateAnimBg="0"/>
      <p:bldP spid="870506" grpId="0" animBg="1"/>
      <p:bldP spid="870507" grpId="0" animBg="1"/>
      <p:bldP spid="870508" grpId="0" animBg="1"/>
      <p:bldP spid="870509" grpId="0" animBg="1"/>
      <p:bldP spid="870510" grpId="0" animBg="1"/>
      <p:bldP spid="870511" grpId="0" animBg="1"/>
      <p:bldP spid="870512" grpId="0" animBg="1"/>
      <p:bldP spid="870513" grpId="0" animBg="1"/>
      <p:bldP spid="870515" grpId="0" autoUpdateAnimBg="0"/>
      <p:bldP spid="87059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2856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Name of enzymes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4024"/>
            <a:ext cx="9144000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Georgia" pitchFamily="18" charset="0"/>
                <a:cs typeface="Arial" charset="0"/>
              </a:rPr>
              <a:t>End in –</a:t>
            </a:r>
            <a:r>
              <a:rPr lang="en-US" sz="2000" i="1" dirty="0" err="1">
                <a:latin typeface="Georgia" pitchFamily="18" charset="0"/>
                <a:cs typeface="Arial" charset="0"/>
              </a:rPr>
              <a:t>ase</a:t>
            </a:r>
            <a:endParaRPr lang="en-US" sz="2000" i="1" dirty="0">
              <a:latin typeface="Georgia" pitchFamily="18" charset="0"/>
              <a:cs typeface="Arial" charset="0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Georgia" pitchFamily="18" charset="0"/>
                <a:cs typeface="Arial" charset="0"/>
              </a:rPr>
              <a:t>Identifies a reacting substance</a:t>
            </a:r>
          </a:p>
          <a:p>
            <a:pPr marL="515938" indent="-2349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Georgia" pitchFamily="18" charset="0"/>
                <a:cs typeface="Arial" charset="0"/>
              </a:rPr>
              <a:t>sucrase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 </a:t>
            </a:r>
            <a:r>
              <a:rPr lang="en-US" sz="2000" dirty="0">
                <a:latin typeface="Georgia" pitchFamily="18" charset="0"/>
                <a:cs typeface="Arial" charset="0"/>
              </a:rPr>
              <a:t>– reacts sucrose</a:t>
            </a:r>
          </a:p>
          <a:p>
            <a:pPr marL="515938" indent="-2349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eorgia" pitchFamily="18" charset="0"/>
                <a:cs typeface="Arial" charset="0"/>
              </a:rPr>
              <a:t>lipase  </a:t>
            </a:r>
            <a:r>
              <a:rPr lang="en-US" sz="2000" dirty="0">
                <a:latin typeface="Georgia" pitchFamily="18" charset="0"/>
                <a:cs typeface="Arial" charset="0"/>
              </a:rPr>
              <a:t>- 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acts on lipid, </a:t>
            </a:r>
          </a:p>
          <a:p>
            <a:pPr marL="515938" indent="-2349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eorgia" pitchFamily="18" charset="0"/>
                <a:cs typeface="Arial" charset="0"/>
              </a:rPr>
              <a:t>Protease- acts on proteins, 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latin typeface="Georgia" pitchFamily="18" charset="0"/>
                <a:cs typeface="Arial" charset="0"/>
              </a:rPr>
              <a:t>Ending in –</a:t>
            </a:r>
            <a:r>
              <a:rPr lang="en-US" sz="2000" dirty="0" err="1" smtClean="0">
                <a:latin typeface="Georgia" pitchFamily="18" charset="0"/>
                <a:cs typeface="Arial" charset="0"/>
              </a:rPr>
              <a:t>lytic</a:t>
            </a:r>
            <a:endParaRPr lang="en-US" sz="2000" dirty="0" smtClean="0">
              <a:latin typeface="Georgia" pitchFamily="18" charset="0"/>
              <a:cs typeface="Arial" charset="0"/>
            </a:endParaRPr>
          </a:p>
          <a:p>
            <a:pPr marL="520700" lvl="1" indent="112713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Georgia" pitchFamily="18" charset="0"/>
                <a:cs typeface="Arial" charset="0"/>
              </a:rPr>
              <a:t>Proteolytic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- </a:t>
            </a:r>
            <a:r>
              <a:rPr lang="en-US" sz="2000" dirty="0">
                <a:latin typeface="Georgia" pitchFamily="18" charset="0"/>
                <a:cs typeface="Arial" charset="0"/>
              </a:rPr>
              <a:t>splitting proteins</a:t>
            </a:r>
          </a:p>
          <a:p>
            <a:pPr marL="520700" lvl="1" indent="112713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US" sz="2000" dirty="0" err="1">
                <a:latin typeface="Georgia" pitchFamily="18" charset="0"/>
                <a:cs typeface="Arial" charset="0"/>
              </a:rPr>
              <a:t>Amylolytic</a:t>
            </a:r>
            <a:r>
              <a:rPr lang="en-US" sz="2000" dirty="0">
                <a:latin typeface="Georgia" pitchFamily="18" charset="0"/>
                <a:cs typeface="Arial" charset="0"/>
              </a:rPr>
              <a:t>- splitting starch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Georgia" pitchFamily="18" charset="0"/>
                <a:cs typeface="Arial" charset="0"/>
              </a:rPr>
              <a:t>Describes function of enzyme</a:t>
            </a:r>
          </a:p>
          <a:p>
            <a:pPr marL="273050" indent="242888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eorgia" pitchFamily="18" charset="0"/>
                <a:cs typeface="Arial" charset="0"/>
              </a:rPr>
              <a:t>Oxidase </a:t>
            </a:r>
            <a:r>
              <a:rPr lang="en-US" sz="2000" dirty="0">
                <a:latin typeface="Georgia" pitchFamily="18" charset="0"/>
                <a:cs typeface="Arial" charset="0"/>
              </a:rPr>
              <a:t>– catalyzes oxidation</a:t>
            </a:r>
          </a:p>
          <a:p>
            <a:pPr marL="273050" indent="242888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Georgia" pitchFamily="18" charset="0"/>
                <a:cs typeface="Arial" charset="0"/>
              </a:rPr>
              <a:t>Hydrolase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 </a:t>
            </a:r>
            <a:r>
              <a:rPr lang="en-US" sz="2000" dirty="0">
                <a:latin typeface="Georgia" pitchFamily="18" charset="0"/>
                <a:cs typeface="Arial" charset="0"/>
              </a:rPr>
              <a:t>– catalyzes 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hydrolysis	</a:t>
            </a:r>
          </a:p>
          <a:p>
            <a:pPr marL="273050" indent="242888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eorgia" pitchFamily="18" charset="0"/>
                <a:cs typeface="Arial" charset="0"/>
              </a:rPr>
              <a:t>Dehydrogenase- removes hydrogen from a substance</a:t>
            </a:r>
            <a:endParaRPr lang="en-US" sz="2000" dirty="0">
              <a:latin typeface="Georgia" pitchFamily="18" charset="0"/>
              <a:cs typeface="Arial" charset="0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latin typeface="Georgia" pitchFamily="18" charset="0"/>
                <a:cs typeface="Arial" charset="0"/>
              </a:rPr>
              <a:t>Common names of digestion enzymes still use –</a:t>
            </a:r>
            <a:r>
              <a:rPr lang="en-US" sz="2000" i="1" dirty="0">
                <a:latin typeface="Georgia" pitchFamily="18" charset="0"/>
                <a:cs typeface="Arial" charset="0"/>
              </a:rPr>
              <a:t>in  </a:t>
            </a:r>
            <a:r>
              <a:rPr lang="en-US" sz="2000" dirty="0">
                <a:latin typeface="Georgia" pitchFamily="18" charset="0"/>
                <a:cs typeface="Arial" charset="0"/>
              </a:rPr>
              <a:t>pepsin, </a:t>
            </a:r>
            <a:r>
              <a:rPr lang="en-US" sz="2000" dirty="0" err="1">
                <a:latin typeface="Georgia" pitchFamily="18" charset="0"/>
                <a:cs typeface="Arial" charset="0"/>
              </a:rPr>
              <a:t>trypsin</a:t>
            </a:r>
            <a:endParaRPr lang="en-US" sz="2000" dirty="0">
              <a:latin typeface="Georgia" pitchFamily="18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181600" cy="920573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  <a:buClr>
                <a:schemeClr val="accent1"/>
              </a:buClr>
              <a:buSzPct val="70000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Types of enzymes</a:t>
            </a:r>
          </a:p>
        </p:txBody>
      </p:sp>
      <p:pic>
        <p:nvPicPr>
          <p:cNvPr id="10243" name="Picture 5" descr="http://1.bp.blogspot.com/_FEYNnWLRNmE/SmQg23uvkBI/AAAAAAAAACw/0n3SufZji3o/s320/ps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461587"/>
            <a:ext cx="2286000" cy="3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http://www.merricks.com/gif/tech_fig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3" t="14134" r="4566" b="7576"/>
          <a:stretch>
            <a:fillRect/>
          </a:stretch>
        </p:blipFill>
        <p:spPr bwMode="auto">
          <a:xfrm>
            <a:off x="5867400" y="4495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371600"/>
            <a:ext cx="5410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All enzymes are made inside cells.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Georgia" pitchFamily="18" charset="0"/>
              </a:rPr>
              <a:t>On the basis of site of action, there are two groups of enzymes 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u="sng" dirty="0" smtClean="0">
                <a:latin typeface="Georgia" pitchFamily="18" charset="0"/>
              </a:rPr>
              <a:t>A. Intra </a:t>
            </a:r>
            <a:r>
              <a:rPr lang="en-US" sz="2000" u="sng" dirty="0">
                <a:latin typeface="Georgia" pitchFamily="18" charset="0"/>
              </a:rPr>
              <a:t>cellular- </a:t>
            </a:r>
            <a:r>
              <a:rPr lang="en-US" sz="2000" u="sng" dirty="0" smtClean="0">
                <a:latin typeface="Georgia" pitchFamily="18" charset="0"/>
              </a:rPr>
              <a:t>Endozymes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 	Work inside the cell in which they produced.</a:t>
            </a:r>
          </a:p>
          <a:p>
            <a:pPr marL="342900" indent="-342900">
              <a:lnSpc>
                <a:spcPct val="150000"/>
              </a:lnSpc>
            </a:pPr>
            <a:endParaRPr lang="en-US" sz="2000" dirty="0"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000" u="sng" dirty="0" smtClean="0">
                <a:latin typeface="Georgia" pitchFamily="18" charset="0"/>
              </a:rPr>
              <a:t>B. Extra </a:t>
            </a:r>
            <a:r>
              <a:rPr lang="en-US" sz="2000" u="sng" dirty="0">
                <a:latin typeface="Georgia" pitchFamily="18" charset="0"/>
              </a:rPr>
              <a:t>cellular- </a:t>
            </a:r>
            <a:r>
              <a:rPr lang="en-US" sz="2000" u="sng" dirty="0" err="1" smtClean="0">
                <a:latin typeface="Georgia" pitchFamily="18" charset="0"/>
              </a:rPr>
              <a:t>Exozymes</a:t>
            </a:r>
            <a:endParaRPr lang="en-US" sz="2000" u="sng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Work outside to the cells in which they produced.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eorgia" pitchFamily="18" charset="0"/>
              </a:rPr>
              <a:t>Eg. Bacteria and fungus release enzymes in order to digest their food.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957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Enzymes in industry</a:t>
            </a:r>
            <a:endParaRPr lang="en-US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Tx/>
              <a:buAutoNum type="arabicPeriod"/>
            </a:pPr>
            <a:r>
              <a:rPr lang="en-US" sz="2400" dirty="0" smtClean="0">
                <a:latin typeface="Georgia" pitchFamily="18" charset="0"/>
              </a:rPr>
              <a:t>Of about 2000 enzymes known, about 50 are used commercially in large quantities.</a:t>
            </a:r>
          </a:p>
          <a:p>
            <a:pPr marL="514350" indent="-514350">
              <a:lnSpc>
                <a:spcPct val="150000"/>
              </a:lnSpc>
              <a:buClrTx/>
              <a:buAutoNum type="arabicPeriod"/>
            </a:pPr>
            <a:r>
              <a:rPr lang="en-US" sz="2400" dirty="0" smtClean="0">
                <a:latin typeface="Georgia" pitchFamily="18" charset="0"/>
              </a:rPr>
              <a:t>The reasons(advantages) of using enzymes are 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They work at low temperature, so saving energy.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They are not corrosive.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They are specific so the process can be controlled,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Can be used over and over.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lphaLcParenR"/>
            </a:pPr>
            <a:r>
              <a:rPr lang="en-US" sz="2400" dirty="0" smtClean="0">
                <a:latin typeface="Georgia" pitchFamily="18" charset="0"/>
              </a:rPr>
              <a:t>Required in small quantities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sz="24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034129"/>
          </a:xfrm>
        </p:spPr>
        <p:txBody>
          <a:bodyPr wrap="square">
            <a:spAutoFit/>
          </a:bodyPr>
          <a:lstStyle/>
          <a:p>
            <a:pPr marL="514350" indent="-514350" algn="ctr" eaLnBrk="1" hangingPunct="1">
              <a:lnSpc>
                <a:spcPct val="170000"/>
              </a:lnSpc>
            </a:pPr>
            <a:r>
              <a:rPr lang="en-IN" sz="36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Chemical reactions  </a:t>
            </a:r>
            <a:endParaRPr lang="en-IN" sz="36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whatischemistry.unina.it/en/inou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1" y="4099034"/>
            <a:ext cx="4571999" cy="2758966"/>
          </a:xfrm>
          <a:prstGeom prst="rect">
            <a:avLst/>
          </a:prstGeom>
          <a:noFill/>
        </p:spPr>
      </p:pic>
      <p:pic>
        <p:nvPicPr>
          <p:cNvPr id="5" name="Picture 8" descr="http://images.tutorvista.com/content/chemical-reactions-equations/mercuric-oxide-on-heatin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343400" cy="33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26957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Application of enzymes </a:t>
            </a:r>
            <a:endParaRPr lang="en-US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837"/>
            <a:ext cx="8458200" cy="49831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Brewing industry.</a:t>
            </a:r>
          </a:p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Baking industry</a:t>
            </a:r>
          </a:p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Cheese making industry</a:t>
            </a:r>
          </a:p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Extracting fruit juice</a:t>
            </a:r>
          </a:p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Production of antibiotics (industrial fermentor)</a:t>
            </a:r>
          </a:p>
          <a:p>
            <a:pPr marL="514350" indent="-514350">
              <a:lnSpc>
                <a:spcPct val="160000"/>
              </a:lnSpc>
              <a:buClrTx/>
              <a:buAutoNum type="arabicPeriod"/>
            </a:pPr>
            <a:r>
              <a:rPr lang="en-US" sz="2800" dirty="0" smtClean="0">
                <a:latin typeface="Georgia" pitchFamily="18" charset="0"/>
              </a:rPr>
              <a:t>Biological washing powder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3733800" cy="6095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u="sng" dirty="0" smtClean="0">
                <a:solidFill>
                  <a:srgbClr val="C00000"/>
                </a:solidFill>
                <a:latin typeface="Georgia" pitchFamily="18" charset="0"/>
              </a:rPr>
              <a:t>Brewing industry.</a:t>
            </a:r>
          </a:p>
        </p:txBody>
      </p:sp>
      <p:pic>
        <p:nvPicPr>
          <p:cNvPr id="4" name="Picture 2" descr="http://upload.wikimedia.org/wikipedia/commons/5/59/Brewery-nogne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381500" cy="3286125"/>
          </a:xfrm>
          <a:prstGeom prst="rect">
            <a:avLst/>
          </a:prstGeom>
          <a:noFill/>
        </p:spPr>
      </p:pic>
      <p:pic>
        <p:nvPicPr>
          <p:cNvPr id="45058" name="Picture 2" descr="http://www.telovation.com/photos/space-barley-beer-barl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86200"/>
            <a:ext cx="4191000" cy="2881313"/>
          </a:xfrm>
          <a:prstGeom prst="rect">
            <a:avLst/>
          </a:prstGeom>
          <a:noFill/>
        </p:spPr>
      </p:pic>
      <p:pic>
        <p:nvPicPr>
          <p:cNvPr id="45060" name="Picture 4" descr="http://www.trustygetto.com/uploaded_images/beer-glass-765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0"/>
            <a:ext cx="3495675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343400" cy="609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Georgia" pitchFamily="18" charset="0"/>
              </a:rPr>
              <a:t>2.Baking industry</a:t>
            </a:r>
          </a:p>
          <a:p>
            <a:pPr marL="514350" indent="-514350">
              <a:buAutoNum type="arabicPeriod"/>
            </a:pPr>
            <a:endParaRPr lang="en-US" sz="4000" dirty="0"/>
          </a:p>
        </p:txBody>
      </p:sp>
      <p:pic>
        <p:nvPicPr>
          <p:cNvPr id="46082" name="Picture 2" descr="http://hfeimages.aristotle.net/DW/DW_Dining_Bakery01_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4343400"/>
          </a:xfrm>
          <a:prstGeom prst="rect">
            <a:avLst/>
          </a:prstGeom>
          <a:noFill/>
        </p:spPr>
      </p:pic>
      <p:pic>
        <p:nvPicPr>
          <p:cNvPr id="46084" name="Picture 4" descr="http://www.meojbiz.com/home/appstorage/product/0000001271/fermentation%20tan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42846"/>
            <a:ext cx="4633319" cy="39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800600" cy="350519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en-US" sz="2400" u="sng" dirty="0" smtClean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en-US" sz="3000" u="sng" dirty="0" smtClean="0">
                <a:solidFill>
                  <a:srgbClr val="C00000"/>
                </a:solidFill>
                <a:latin typeface="Georgia" pitchFamily="18" charset="0"/>
              </a:rPr>
              <a:t>. Cheese making industry</a:t>
            </a:r>
            <a:endParaRPr lang="en-US" sz="2400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14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Cheese is made by adding an enzyme called rennet after bacteria have produced lactic acid in milk.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Rennet makes milk proteins turn solid and this is the basis for cheese.</a:t>
            </a:r>
          </a:p>
          <a:p>
            <a:pPr>
              <a:lnSpc>
                <a:spcPct val="140000"/>
              </a:lnSpc>
              <a:buNone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47106" name="Picture 2" descr="http://www.lenshosting.com/neighborlyfarms/img/process/LMakingMonterey00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633" y="304800"/>
            <a:ext cx="4117605" cy="5486400"/>
          </a:xfrm>
          <a:prstGeom prst="rect">
            <a:avLst/>
          </a:prstGeom>
          <a:noFill/>
        </p:spPr>
      </p:pic>
      <p:pic>
        <p:nvPicPr>
          <p:cNvPr id="6" name="Picture 5" descr="panee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32004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944562"/>
          </a:xfrm>
        </p:spPr>
        <p:txBody>
          <a:bodyPr>
            <a:normAutofit/>
          </a:bodyPr>
          <a:lstStyle/>
          <a:p>
            <a:r>
              <a:rPr lang="en-US" sz="3100" u="sng" dirty="0" smtClean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sz="3100" u="sng" dirty="0" smtClean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Yoghurt production</a:t>
            </a:r>
            <a:endParaRPr lang="en-US" sz="3100" u="sng" dirty="0">
              <a:solidFill>
                <a:srgbClr val="C0000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76800" cy="579119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Bacteria can be added to milk to make yoghurt.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An enzyme in the bacteria reacts with sugar in the milk (called lactose) and converts it into lactic acid.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Lactic acid changes milk proteins and forms the thicker yoghurt.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Content Placeholder 15" descr="dahi.jpg"/>
          <p:cNvPicPr>
            <a:picLocks noChangeAspect="1"/>
          </p:cNvPicPr>
          <p:nvPr/>
        </p:nvPicPr>
        <p:blipFill>
          <a:blip r:embed="rId3"/>
          <a:srcRect l="7692" t="13265" b="6051"/>
          <a:stretch>
            <a:fillRect/>
          </a:stretch>
        </p:blipFill>
        <p:spPr>
          <a:xfrm>
            <a:off x="5867400" y="3471333"/>
            <a:ext cx="3048000" cy="3386667"/>
          </a:xfrm>
          <a:prstGeom prst="rect">
            <a:avLst/>
          </a:prstGeom>
        </p:spPr>
      </p:pic>
      <p:pic>
        <p:nvPicPr>
          <p:cNvPr id="5" name="Picture 4" descr="milk5.jpg"/>
          <p:cNvPicPr>
            <a:picLocks noChangeAspect="1"/>
          </p:cNvPicPr>
          <p:nvPr/>
        </p:nvPicPr>
        <p:blipFill>
          <a:blip r:embed="rId4"/>
          <a:srcRect l="30645" t="6598" r="12903"/>
          <a:stretch>
            <a:fillRect/>
          </a:stretch>
        </p:blipFill>
        <p:spPr>
          <a:xfrm>
            <a:off x="5673090" y="0"/>
            <a:ext cx="2802428" cy="2209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>
            <a:off x="6630194" y="28948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29400" y="434340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yoghurt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5800" cy="762000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4. </a:t>
            </a:r>
            <a:r>
              <a:rPr lang="en-US" u="sng" dirty="0" smtClean="0">
                <a:solidFill>
                  <a:srgbClr val="C00000"/>
                </a:solidFill>
                <a:latin typeface="Georgia" pitchFamily="18" charset="0"/>
              </a:rPr>
              <a:t>Extracting fruit juice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8130" name="Picture 2" descr="http://store.monarchbeverages.com/images/products/detail/orange_passioncanpicshiny.jpg"/>
          <p:cNvPicPr>
            <a:picLocks noChangeAspect="1" noChangeArrowheads="1"/>
          </p:cNvPicPr>
          <p:nvPr/>
        </p:nvPicPr>
        <p:blipFill>
          <a:blip r:embed="rId3"/>
          <a:srcRect l="20460" t="4908" r="22251" b="10020"/>
          <a:stretch>
            <a:fillRect/>
          </a:stretch>
        </p:blipFill>
        <p:spPr bwMode="auto">
          <a:xfrm>
            <a:off x="6248400" y="3178628"/>
            <a:ext cx="1981200" cy="36793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381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14400"/>
            <a:ext cx="5181600" cy="495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	Pectinase are enzymes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that breakdown pectins, which are molecule that act like a ‘glue’ in plant cell walls.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aseline="0" dirty="0" smtClean="0">
                <a:latin typeface="Georgia" pitchFamily="18" charset="0"/>
              </a:rPr>
              <a:t>	Pectinase are used for extracting fruit juices and for softening</a:t>
            </a:r>
            <a:r>
              <a:rPr lang="en-US" sz="2800" dirty="0" smtClean="0">
                <a:latin typeface="Georgia" pitchFamily="18" charset="0"/>
              </a:rPr>
              <a:t> vegetables.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r="79" b="7143"/>
          <a:stretch>
            <a:fillRect/>
          </a:stretch>
        </p:blipFill>
        <p:spPr bwMode="auto">
          <a:xfrm>
            <a:off x="4917084" y="228600"/>
            <a:ext cx="39983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7400"/>
            <a:ext cx="3276600" cy="9906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2900" dirty="0" smtClean="0">
                <a:solidFill>
                  <a:srgbClr val="C00000"/>
                </a:solidFill>
                <a:latin typeface="Georgia" pitchFamily="18" charset="0"/>
              </a:rPr>
              <a:t>	 Production of antibiotics (industrial fermentor)</a:t>
            </a:r>
          </a:p>
          <a:p>
            <a:pPr marL="514350" indent="-514350">
              <a:buNone/>
            </a:pPr>
            <a:endParaRPr lang="en-US" sz="29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6" descr="Penicilliu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2590800" cy="4064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85" y="1066800"/>
            <a:ext cx="528481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Role of fungus in penicillin production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4582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None/>
            </a:pPr>
            <a:r>
              <a:rPr lang="en-US" sz="2900" dirty="0" smtClean="0">
                <a:solidFill>
                  <a:srgbClr val="C00000"/>
                </a:solidFill>
                <a:latin typeface="Georgia" pitchFamily="18" charset="0"/>
              </a:rPr>
              <a:t>6. Biological washing powder</a:t>
            </a:r>
          </a:p>
          <a:p>
            <a:pPr marL="514350" indent="-514350">
              <a:buNone/>
            </a:pPr>
            <a:endParaRPr lang="en-US" sz="29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609600"/>
            <a:ext cx="43434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Biological washing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powder may contain one or more of the following type of enzyme.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Proteases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break down </a:t>
            </a:r>
            <a:r>
              <a:rPr lang="en-GB" sz="2000" dirty="0" smtClean="0">
                <a:latin typeface="Georgia" pitchFamily="18" charset="0"/>
              </a:rPr>
              <a:t>protein.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Amylase: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break down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starch 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 smtClean="0">
                <a:latin typeface="Georgia" pitchFamily="18" charset="0"/>
              </a:rPr>
              <a:t>	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e.g. Food containing starch.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srgbClr val="FF0000"/>
                </a:solidFill>
                <a:latin typeface="Georgia" pitchFamily="18" charset="0"/>
              </a:rPr>
              <a:t>Cellulase: </a:t>
            </a:r>
            <a:r>
              <a:rPr lang="en-GB" sz="2000" dirty="0" smtClean="0">
                <a:latin typeface="Georgia" pitchFamily="18" charset="0"/>
              </a:rPr>
              <a:t>break down cellulose fibres 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Can wash at lower temperatures.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Do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not harm the environment.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cccmkc.edu.hk/~kei-kph/Enzyme/Enzyme_image/biological%20automatic%20washing%20powde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8625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cccmkc.edu.hk/~kei-kph/Enzyme/Biological%20washing%20powder_image/Biological%20washing%20powder_enzyme%20components_6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685800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cccmkc.edu.hk/~kei-kph/Enzyme/Enzyme_image/enzyme%20powe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143000"/>
            <a:ext cx="457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GB" sz="2800" smtClean="0"/>
              <a:t>Enzymes are used in seed germination</a:t>
            </a:r>
          </a:p>
        </p:txBody>
      </p:sp>
      <p:pic>
        <p:nvPicPr>
          <p:cNvPr id="43013" name="Picture 5" descr="iStock_000005478858Small"/>
          <p:cNvPicPr>
            <a:picLocks noChangeAspect="1" noChangeArrowheads="1"/>
          </p:cNvPicPr>
          <p:nvPr/>
        </p:nvPicPr>
        <p:blipFill>
          <a:blip r:embed="rId4"/>
          <a:srcRect l="19691" t="58473" r="68523" b="14673"/>
          <a:stretch>
            <a:fillRect/>
          </a:stretch>
        </p:blipFill>
        <p:spPr bwMode="auto">
          <a:xfrm>
            <a:off x="7380288" y="3068638"/>
            <a:ext cx="1166812" cy="1800225"/>
          </a:xfrm>
          <a:prstGeom prst="rect">
            <a:avLst/>
          </a:prstGeom>
          <a:noFill/>
        </p:spPr>
      </p:pic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3316288" y="1700213"/>
            <a:ext cx="3165475" cy="467995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3441700" y="1844675"/>
            <a:ext cx="2913063" cy="43926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 rot="-235738">
            <a:off x="2428875" y="1628775"/>
            <a:ext cx="1757363" cy="5046663"/>
          </a:xfrm>
          <a:custGeom>
            <a:avLst/>
            <a:gdLst/>
            <a:ahLst/>
            <a:cxnLst>
              <a:cxn ang="0">
                <a:pos x="860" y="1391"/>
              </a:cxn>
              <a:cxn ang="0">
                <a:pos x="1078" y="1330"/>
              </a:cxn>
              <a:cxn ang="0">
                <a:pos x="1240" y="1474"/>
              </a:cxn>
              <a:cxn ang="0">
                <a:pos x="1192" y="1726"/>
              </a:cxn>
              <a:cxn ang="0">
                <a:pos x="934" y="1804"/>
              </a:cxn>
              <a:cxn ang="0">
                <a:pos x="772" y="1816"/>
              </a:cxn>
              <a:cxn ang="0">
                <a:pos x="628" y="1930"/>
              </a:cxn>
              <a:cxn ang="0">
                <a:pos x="562" y="2422"/>
              </a:cxn>
              <a:cxn ang="0">
                <a:pos x="652" y="2842"/>
              </a:cxn>
              <a:cxn ang="0">
                <a:pos x="502" y="3178"/>
              </a:cxn>
              <a:cxn ang="0">
                <a:pos x="550" y="2836"/>
              </a:cxn>
              <a:cxn ang="0">
                <a:pos x="424" y="2482"/>
              </a:cxn>
              <a:cxn ang="0">
                <a:pos x="388" y="2116"/>
              </a:cxn>
              <a:cxn ang="0">
                <a:pos x="382" y="1816"/>
              </a:cxn>
              <a:cxn ang="0">
                <a:pos x="508" y="1558"/>
              </a:cxn>
              <a:cxn ang="0">
                <a:pos x="322" y="1354"/>
              </a:cxn>
              <a:cxn ang="0">
                <a:pos x="130" y="1090"/>
              </a:cxn>
              <a:cxn ang="0">
                <a:pos x="22" y="760"/>
              </a:cxn>
              <a:cxn ang="0">
                <a:pos x="22" y="388"/>
              </a:cxn>
              <a:cxn ang="0">
                <a:pos x="154" y="112"/>
              </a:cxn>
              <a:cxn ang="0">
                <a:pos x="508" y="10"/>
              </a:cxn>
              <a:cxn ang="0">
                <a:pos x="760" y="172"/>
              </a:cxn>
              <a:cxn ang="0">
                <a:pos x="586" y="292"/>
              </a:cxn>
              <a:cxn ang="0">
                <a:pos x="262" y="232"/>
              </a:cxn>
              <a:cxn ang="0">
                <a:pos x="148" y="496"/>
              </a:cxn>
              <a:cxn ang="0">
                <a:pos x="154" y="850"/>
              </a:cxn>
              <a:cxn ang="0">
                <a:pos x="346" y="1210"/>
              </a:cxn>
              <a:cxn ang="0">
                <a:pos x="544" y="1366"/>
              </a:cxn>
              <a:cxn ang="0">
                <a:pos x="688" y="1510"/>
              </a:cxn>
              <a:cxn ang="0">
                <a:pos x="860" y="1391"/>
              </a:cxn>
            </a:cxnLst>
            <a:rect l="0" t="0" r="r" b="b"/>
            <a:pathLst>
              <a:path w="1259" h="3179">
                <a:moveTo>
                  <a:pt x="860" y="1391"/>
                </a:moveTo>
                <a:cubicBezTo>
                  <a:pt x="925" y="1361"/>
                  <a:pt x="1015" y="1316"/>
                  <a:pt x="1078" y="1330"/>
                </a:cubicBezTo>
                <a:cubicBezTo>
                  <a:pt x="1141" y="1344"/>
                  <a:pt x="1221" y="1408"/>
                  <a:pt x="1240" y="1474"/>
                </a:cubicBezTo>
                <a:cubicBezTo>
                  <a:pt x="1259" y="1540"/>
                  <a:pt x="1243" y="1671"/>
                  <a:pt x="1192" y="1726"/>
                </a:cubicBezTo>
                <a:cubicBezTo>
                  <a:pt x="1141" y="1781"/>
                  <a:pt x="1004" y="1789"/>
                  <a:pt x="934" y="1804"/>
                </a:cubicBezTo>
                <a:cubicBezTo>
                  <a:pt x="864" y="1819"/>
                  <a:pt x="823" y="1795"/>
                  <a:pt x="772" y="1816"/>
                </a:cubicBezTo>
                <a:cubicBezTo>
                  <a:pt x="721" y="1837"/>
                  <a:pt x="663" y="1829"/>
                  <a:pt x="628" y="1930"/>
                </a:cubicBezTo>
                <a:cubicBezTo>
                  <a:pt x="593" y="2031"/>
                  <a:pt x="558" y="2270"/>
                  <a:pt x="562" y="2422"/>
                </a:cubicBezTo>
                <a:cubicBezTo>
                  <a:pt x="566" y="2574"/>
                  <a:pt x="662" y="2716"/>
                  <a:pt x="652" y="2842"/>
                </a:cubicBezTo>
                <a:cubicBezTo>
                  <a:pt x="642" y="2968"/>
                  <a:pt x="519" y="3179"/>
                  <a:pt x="502" y="3178"/>
                </a:cubicBezTo>
                <a:cubicBezTo>
                  <a:pt x="485" y="3177"/>
                  <a:pt x="563" y="2952"/>
                  <a:pt x="550" y="2836"/>
                </a:cubicBezTo>
                <a:cubicBezTo>
                  <a:pt x="537" y="2720"/>
                  <a:pt x="451" y="2602"/>
                  <a:pt x="424" y="2482"/>
                </a:cubicBezTo>
                <a:cubicBezTo>
                  <a:pt x="397" y="2362"/>
                  <a:pt x="395" y="2227"/>
                  <a:pt x="388" y="2116"/>
                </a:cubicBezTo>
                <a:cubicBezTo>
                  <a:pt x="381" y="2005"/>
                  <a:pt x="362" y="1909"/>
                  <a:pt x="382" y="1816"/>
                </a:cubicBezTo>
                <a:cubicBezTo>
                  <a:pt x="402" y="1723"/>
                  <a:pt x="518" y="1635"/>
                  <a:pt x="508" y="1558"/>
                </a:cubicBezTo>
                <a:cubicBezTo>
                  <a:pt x="498" y="1481"/>
                  <a:pt x="385" y="1432"/>
                  <a:pt x="322" y="1354"/>
                </a:cubicBezTo>
                <a:cubicBezTo>
                  <a:pt x="259" y="1276"/>
                  <a:pt x="180" y="1189"/>
                  <a:pt x="130" y="1090"/>
                </a:cubicBezTo>
                <a:cubicBezTo>
                  <a:pt x="80" y="991"/>
                  <a:pt x="40" y="877"/>
                  <a:pt x="22" y="760"/>
                </a:cubicBezTo>
                <a:cubicBezTo>
                  <a:pt x="4" y="643"/>
                  <a:pt x="0" y="496"/>
                  <a:pt x="22" y="388"/>
                </a:cubicBezTo>
                <a:cubicBezTo>
                  <a:pt x="44" y="280"/>
                  <a:pt x="73" y="175"/>
                  <a:pt x="154" y="112"/>
                </a:cubicBezTo>
                <a:cubicBezTo>
                  <a:pt x="235" y="49"/>
                  <a:pt x="407" y="0"/>
                  <a:pt x="508" y="10"/>
                </a:cubicBezTo>
                <a:cubicBezTo>
                  <a:pt x="609" y="20"/>
                  <a:pt x="747" y="125"/>
                  <a:pt x="760" y="172"/>
                </a:cubicBezTo>
                <a:cubicBezTo>
                  <a:pt x="773" y="219"/>
                  <a:pt x="669" y="282"/>
                  <a:pt x="586" y="292"/>
                </a:cubicBezTo>
                <a:cubicBezTo>
                  <a:pt x="503" y="302"/>
                  <a:pt x="335" y="198"/>
                  <a:pt x="262" y="232"/>
                </a:cubicBezTo>
                <a:cubicBezTo>
                  <a:pt x="189" y="266"/>
                  <a:pt x="166" y="393"/>
                  <a:pt x="148" y="496"/>
                </a:cubicBezTo>
                <a:cubicBezTo>
                  <a:pt x="130" y="599"/>
                  <a:pt x="121" y="731"/>
                  <a:pt x="154" y="850"/>
                </a:cubicBezTo>
                <a:cubicBezTo>
                  <a:pt x="187" y="969"/>
                  <a:pt x="281" y="1124"/>
                  <a:pt x="346" y="1210"/>
                </a:cubicBezTo>
                <a:cubicBezTo>
                  <a:pt x="411" y="1296"/>
                  <a:pt x="487" y="1316"/>
                  <a:pt x="544" y="1366"/>
                </a:cubicBezTo>
                <a:cubicBezTo>
                  <a:pt x="601" y="1416"/>
                  <a:pt x="636" y="1506"/>
                  <a:pt x="688" y="1510"/>
                </a:cubicBezTo>
                <a:cubicBezTo>
                  <a:pt x="740" y="1514"/>
                  <a:pt x="795" y="1421"/>
                  <a:pt x="860" y="1391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 rot="572369">
            <a:off x="2655888" y="1700213"/>
            <a:ext cx="658812" cy="360362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CCFF9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2555875" y="4292600"/>
            <a:ext cx="76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981575" y="287655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starch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82613" y="4043363"/>
            <a:ext cx="194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embryo plant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995738" y="3673475"/>
            <a:ext cx="1439862" cy="641350"/>
            <a:chOff x="2517" y="2314"/>
            <a:chExt cx="907" cy="404"/>
          </a:xfrm>
        </p:grpSpPr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2517" y="252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3030" name="Text Box 22"/>
            <p:cNvSpPr txBox="1">
              <a:spLocks noChangeArrowheads="1"/>
            </p:cNvSpPr>
            <p:nvPr/>
          </p:nvSpPr>
          <p:spPr bwMode="auto">
            <a:xfrm>
              <a:off x="2652" y="2314"/>
              <a:ext cx="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amylase</a:t>
              </a:r>
            </a:p>
            <a:p>
              <a:r>
                <a:rPr lang="en-GB"/>
                <a:t>secreted</a:t>
              </a:r>
            </a:p>
          </p:txBody>
        </p:sp>
      </p:grp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846638" y="4648200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maltose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5484813" y="335756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 flipV="1">
            <a:off x="3924300" y="4292600"/>
            <a:ext cx="9350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 rot="1934410">
            <a:off x="3803650" y="453866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absorbed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6" grpId="0"/>
      <p:bldP spid="43037" grpId="0" animBg="1"/>
      <p:bldP spid="43038" grpId="0" animBg="1"/>
      <p:bldP spid="430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http://www.bbc.co.uk/schools/gcsebitesize/science/add_aqa/enzymes/enzymes1.shtml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http://gcsebiologyblog.blogspot.com/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http://lgfl.skoool.co.uk/content/keystage4/biology/pc/lessons/uk_ks4_ecology/h-frame-ie.htm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343400" cy="281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en-GB" sz="2800" b="1" dirty="0" smtClean="0"/>
              <a:t>	</a:t>
            </a:r>
            <a:r>
              <a:rPr lang="en-US" sz="2800" b="1" u="sng" dirty="0" smtClean="0">
                <a:solidFill>
                  <a:srgbClr val="002060"/>
                </a:solidFill>
              </a:rPr>
              <a:t>Catalyst</a:t>
            </a:r>
          </a:p>
          <a:p>
            <a:pPr marL="342900" indent="-342900" eaLnBrk="1" hangingPunct="1">
              <a:lnSpc>
                <a:spcPct val="170000"/>
              </a:lnSpc>
              <a:buClrTx/>
              <a:buFont typeface="+mj-lt"/>
              <a:buAutoNum type="arabicPeriod"/>
              <a:tabLst>
                <a:tab pos="457200" algn="l"/>
              </a:tabLst>
            </a:pPr>
            <a:r>
              <a:rPr lang="en-US" sz="2900" dirty="0" smtClean="0"/>
              <a:t>	</a:t>
            </a:r>
            <a:r>
              <a:rPr lang="en-GB" sz="2900" dirty="0" smtClean="0"/>
              <a:t>Catalysts are substances that 	increase the rate of chemical 	reactions without being used up.</a:t>
            </a:r>
          </a:p>
          <a:p>
            <a:pPr marL="342900" indent="-342900" eaLnBrk="1" hangingPunct="1">
              <a:lnSpc>
                <a:spcPct val="170000"/>
              </a:lnSpc>
              <a:buClrTx/>
              <a:buFont typeface="+mj-lt"/>
              <a:buAutoNum type="arabicPeriod"/>
              <a:tabLst>
                <a:tab pos="457200" algn="l"/>
              </a:tabLst>
            </a:pPr>
            <a:r>
              <a:rPr lang="en-GB" sz="2900" dirty="0" smtClean="0"/>
              <a:t>	Inorganic in nature	</a:t>
            </a:r>
            <a:r>
              <a:rPr lang="en-GB" sz="2800" dirty="0" smtClean="0"/>
              <a:t>	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52400"/>
            <a:ext cx="63246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7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Catalyst and Biocatalyst.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600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000" b="1" u="sng" dirty="0" smtClean="0">
                <a:solidFill>
                  <a:srgbClr val="002060"/>
                </a:solidFill>
              </a:rPr>
              <a:t>Biocatalyst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Enzymes are biological catalysts that increase the rate of chemical reactions without being used up in </a:t>
            </a:r>
            <a:r>
              <a:rPr lang="en-GB" sz="2000" dirty="0" smtClean="0">
                <a:solidFill>
                  <a:srgbClr val="FF0000"/>
                </a:solidFill>
              </a:rPr>
              <a:t>living cell</a:t>
            </a:r>
            <a:r>
              <a:rPr lang="en-GB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/>
              <a:t>Organic in nature.</a:t>
            </a:r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0070C0"/>
                </a:solidFill>
              </a:rPr>
              <a:t>Chemical reaction</a:t>
            </a:r>
            <a:r>
              <a:rPr lang="en-US" sz="2000" dirty="0" smtClean="0"/>
              <a:t>: A process in which reactants converts into new substances called products.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002060"/>
                </a:solidFill>
              </a:rPr>
              <a:t>Chemical equation: </a:t>
            </a:r>
            <a:r>
              <a:rPr lang="en-US" sz="2000" dirty="0" smtClean="0"/>
              <a:t>A chemical equation uses chemical symbols for reactants and products to describe a chemical change.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7030A0"/>
                </a:solidFill>
              </a:rPr>
              <a:t>Substrate: </a:t>
            </a:r>
            <a:r>
              <a:rPr lang="en-IN" sz="2000" dirty="0" smtClean="0"/>
              <a:t>The material or substance on which an enzyme acts.</a:t>
            </a:r>
            <a:endParaRPr lang="en-US" sz="2000" dirty="0" smtClean="0"/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000" b="1" u="sng" dirty="0" smtClean="0">
                <a:solidFill>
                  <a:schemeClr val="accent6"/>
                </a:solidFill>
              </a:rPr>
              <a:t>Product:</a:t>
            </a:r>
            <a:r>
              <a:rPr lang="en-US" sz="2000" dirty="0" smtClean="0"/>
              <a:t> Products are the materials formed in a chemical reaction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00B0F0"/>
                </a:solidFill>
              </a:rPr>
              <a:t>Rate of reaction</a:t>
            </a:r>
            <a:r>
              <a:rPr lang="en-US" sz="2000" dirty="0" smtClean="0"/>
              <a:t>: The rate is like speed of the reaction measured in quantity of product or substrate per unit time.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IN" sz="2000" dirty="0" smtClean="0"/>
              <a:t>The part of an enzyme where the catalytic activity on the substrate takes place is called </a:t>
            </a:r>
            <a:r>
              <a:rPr lang="en-GB" sz="2000" b="1" u="sng" dirty="0" smtClean="0">
                <a:solidFill>
                  <a:srgbClr val="00B050"/>
                </a:solidFill>
              </a:rPr>
              <a:t>active site</a:t>
            </a:r>
            <a:r>
              <a:rPr lang="en-GB" sz="2000" u="sng" dirty="0" smtClean="0">
                <a:solidFill>
                  <a:srgbClr val="00B050"/>
                </a:solidFill>
              </a:rPr>
              <a:t>.</a:t>
            </a:r>
            <a:endParaRPr lang="en-US" sz="2000" u="sng" dirty="0" smtClean="0">
              <a:solidFill>
                <a:srgbClr val="00B050"/>
              </a:solidFill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GB" sz="2000" u="sng" dirty="0" smtClean="0">
                <a:solidFill>
                  <a:srgbClr val="C00000"/>
                </a:solidFill>
              </a:rPr>
              <a:t>Optimum </a:t>
            </a:r>
            <a:r>
              <a:rPr lang="en-GB" sz="2000" dirty="0" smtClean="0"/>
              <a:t>is a useful word which means "the best". We call the temperature or pH which makes an enzyme work at its very fastest the optimum for that enzyme.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</a:rPr>
              <a:t>KEY TERMS</a:t>
            </a:r>
            <a:endParaRPr lang="en-IN" sz="32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3889375" cy="1077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GB" sz="2800" smtClean="0"/>
          </a:p>
          <a:p>
            <a:pPr eaLnBrk="1" hangingPunct="1">
              <a:buFont typeface="Wingdings 2" pitchFamily="18" charset="2"/>
              <a:buNone/>
            </a:pPr>
            <a:r>
              <a:rPr lang="en-GB" smtClean="0"/>
              <a:t>hydrogen peroxide	                      		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40200" y="306863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40200" y="2349500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31913" y="5229225"/>
            <a:ext cx="2162175" cy="936625"/>
            <a:chOff x="475" y="3521"/>
            <a:chExt cx="1362" cy="590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8313" y="4149725"/>
            <a:ext cx="2162175" cy="936625"/>
            <a:chOff x="475" y="3521"/>
            <a:chExt cx="1362" cy="590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" name="Straight Arrow Connector 4"/>
          <p:cNvCxnSpPr/>
          <p:nvPr/>
        </p:nvCxnSpPr>
        <p:spPr>
          <a:xfrm>
            <a:off x="3635375" y="4868863"/>
            <a:ext cx="22320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443663" y="3860800"/>
            <a:ext cx="1585912" cy="720725"/>
            <a:chOff x="3833" y="3067"/>
            <a:chExt cx="999" cy="454"/>
          </a:xfrm>
        </p:grpSpPr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4106" y="335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V="1">
              <a:off x="4514" y="3248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4197" y="3203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4560" y="3067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Oval 33"/>
            <p:cNvSpPr>
              <a:spLocks noChangeArrowheads="1"/>
            </p:cNvSpPr>
            <p:nvPr/>
          </p:nvSpPr>
          <p:spPr bwMode="auto">
            <a:xfrm>
              <a:off x="3833" y="3249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2479170">
            <a:off x="6156325" y="5157788"/>
            <a:ext cx="1585913" cy="720725"/>
            <a:chOff x="3969" y="3521"/>
            <a:chExt cx="999" cy="454"/>
          </a:xfrm>
        </p:grpSpPr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4242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V="1">
              <a:off x="4650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4333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auto">
            <a:xfrm>
              <a:off x="4696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3969" y="3702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 rot="1571416">
            <a:off x="7812088" y="4581525"/>
            <a:ext cx="827087" cy="1009650"/>
            <a:chOff x="5012" y="2976"/>
            <a:chExt cx="590" cy="636"/>
          </a:xfrm>
        </p:grpSpPr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5239" y="320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5239" y="3294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5012" y="2976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0" y="685800"/>
            <a:ext cx="91090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FF00"/>
                </a:solidFill>
              </a:rPr>
              <a:t>Hydrogen peroxide breaks down to water and oxygen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743450" y="6381750"/>
            <a:ext cx="440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The escaping oxygen causes the foaming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1692275" y="2752725"/>
            <a:ext cx="131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/>
              <a:t>2H</a:t>
            </a:r>
            <a:r>
              <a:rPr lang="en-GB" sz="3200" baseline="-25000" dirty="0"/>
              <a:t>2</a:t>
            </a:r>
            <a:r>
              <a:rPr lang="en-GB" sz="3200" dirty="0"/>
              <a:t>O</a:t>
            </a:r>
            <a:r>
              <a:rPr lang="en-GB" sz="3200" baseline="-25000" dirty="0"/>
              <a:t>2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651500" y="2752725"/>
            <a:ext cx="116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2H</a:t>
            </a:r>
            <a:r>
              <a:rPr lang="en-GB" sz="3200" baseline="-25000"/>
              <a:t>2</a:t>
            </a:r>
            <a:r>
              <a:rPr lang="en-GB" sz="3200"/>
              <a:t>O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7494588" y="276701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/>
              <a:t>O</a:t>
            </a:r>
            <a:r>
              <a:rPr lang="en-GB" sz="3200" baseline="-25000"/>
              <a:t>2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6742113" y="2752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+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5632450" y="2057400"/>
            <a:ext cx="294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/>
              <a:t>water + oxygen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3635375" y="19161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manganese oxide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Example: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0.00608 -0.02593 -0.00226 -0.03843 0.01146 -0.05811 C 0.01215 -0.06111 0.0125 -0.06436 0.01354 -0.0669 C 0.01424 -0.06898 0.0151 -0.07107 0.01562 -0.07292 C 0.01649 -0.07593 0.01771 -0.08195 0.01771 -0.08172 C 0.01858 -0.09283 0.01996 -0.09954 0.01875 -0.11019 C 0.01805 -0.12523 0.01805 -0.13936 0.01042 -0.15023 C 0.00937 -0.15486 0.0026 -0.16875 8.33333E-7 -0.17246 C -0.00139 -0.17871 -0.0033 -0.18125 -0.00625 -0.18588 C -0.01129 -0.19445 -0.01458 -0.2044 -0.02188 -0.20973 C -0.02326 -0.21273 -0.02465 -0.21574 -0.02604 -0.21852 C -0.0276 -0.22176 -0.03073 -0.22292 -0.03229 -0.22616 C -0.03316 -0.22778 -0.03351 -0.2301 -0.03438 -0.23195 C -0.03524 -0.23403 -0.03646 -0.23588 -0.0375 -0.23797 C -0.03872 -0.24306 -0.04063 -0.24769 -0.04167 -0.25278 C -0.04236 -0.25672 -0.04375 -0.26459 -0.04375 -0.26436 C -0.04323 -0.27917 -0.04306 -0.30811 -0.03229 -0.31829 C -0.0309 -0.32639 -0.01927 -0.34861 -0.01458 -0.35533 C -0.01267 -0.36343 -0.01476 -0.35695 -0.01042 -0.36436 C -0.00695 -0.37037 -0.00938 -0.36806 -0.00625 -0.37616 C 0.00035 -0.39306 -0.00677 -0.36852 0.00104 -0.39098 C 0.00278 -0.3963 0.00729 -0.40579 0.00729 -0.40556 C 0.00816 -0.41482 0.00955 -0.42408 0.01042 -0.43264 C 0.01007 -0.44514 0.01076 -0.4669 0.00729 -0.48033 C 0.0059 -0.48542 0.00312 -0.49051 0.00104 -0.49514 C 0.00035 -0.49653 -0.00104 -0.49954 -0.00104 -0.49931 C -0.00313 -0.51111 -0.01267 -0.51667 -0.01771 -0.52639 C -0.02465 -0.53959 -0.02101 -0.53542 -0.02708 -0.54121 C -0.03021 -0.55486 -0.025 -0.53357 -0.03125 -0.55162 C -0.03281 -0.55625 -0.03385 -0.56181 -0.03542 -0.56644 C -0.03663 -0.57037 -0.03958 -0.57824 -0.03958 -0.57801 C -0.04097 -0.58866 -0.0401 -0.58334 -0.04271 -0.59468 C -0.0441 -0.60047 -0.04479 -0.6125 -0.04479 -0.61227 C -0.0441 -0.63079 -0.04479 -0.64098 -0.03958 -0.65556 C -0.0382 -0.65973 -0.03472 -0.66598 -0.03229 -0.66898 C -0.03038 -0.6713 -0.02604 -0.675 -0.02604 -0.67477 C -0.0257 -0.67639 -0.0257 -0.67848 -0.025 -0.6794 C -0.02326 -0.68195 -0.01875 -0.68542 -0.01875 -0.68519 C -0.01389 -0.69584 -0.01667 -0.69236 -0.01146 -0.69723 C -0.01007 -0.7051 -0.00677 -0.71088 -0.00417 -0.71806 C -0.0026 -0.72246 -0.00208 -0.72824 -0.00104 -0.73287 C -0.00139 -0.73843 -0.00139 -0.74352 -0.00208 -0.74885 C -0.00347 -0.76019 -0.00816 -0.7676 -0.01458 -0.77292 C -0.01684 -0.77454 -0.0184 -0.77755 -0.02083 -0.77871 C -0.0257 -0.78102 -0.02917 -0.78218 -0.03333 -0.78611 C -0.03715 -0.80255 -0.03073 -0.77824 -0.0375 -0.79352 C -0.03906 -0.79699 -0.0401 -0.80579 -0.04063 -0.80996 C -0.03976 -0.82338 -0.03854 -0.83473 -0.03021 -0.8426 C -0.02743 -0.84838 -0.02431 -0.84954 -0.02083 -0.85463 C -0.01632 -0.86111 -0.01962 -0.86042 -0.01667 -0.86042 " pathEditMode="relative" rAng="0" ptsTypes="fffffffffffffffffffffffffffffffffffffffffffffffff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88" grpId="0"/>
      <p:bldP spid="10289" grpId="0"/>
      <p:bldP spid="10290" grpId="0"/>
      <p:bldP spid="10291" grpId="0"/>
      <p:bldP spid="10292" grpId="0"/>
      <p:bldP spid="10293" grpId="0"/>
      <p:bldP spid="10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167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400" smtClean="0"/>
              <a:t>They occur inside cells or are secreted by the cells.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Catalase</a:t>
            </a:r>
            <a:r>
              <a:rPr lang="en-GB" sz="2400" smtClean="0"/>
              <a:t> is the enzyme that catalyses the break down of hydrogen peroxide.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887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rgbClr val="FFFF00"/>
                </a:solidFill>
              </a:rPr>
              <a:t>Enzymes act as biological catalysts</a:t>
            </a:r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179388" y="3213100"/>
            <a:ext cx="8785225" cy="35290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55769">
            <a:off x="1258888" y="5156200"/>
            <a:ext cx="2162175" cy="936625"/>
            <a:chOff x="475" y="3521"/>
            <a:chExt cx="1362" cy="590"/>
          </a:xfrm>
        </p:grpSpPr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-537148">
            <a:off x="1187450" y="3933825"/>
            <a:ext cx="2162175" cy="936625"/>
            <a:chOff x="475" y="3521"/>
            <a:chExt cx="1362" cy="590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748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1111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V="1">
              <a:off x="1519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681" y="3878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1202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1565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475" y="3884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3492500" y="4941888"/>
            <a:ext cx="22320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724525" y="3716338"/>
            <a:ext cx="1585913" cy="720725"/>
            <a:chOff x="3833" y="3067"/>
            <a:chExt cx="999" cy="454"/>
          </a:xfrm>
        </p:grpSpPr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4106" y="335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V="1">
              <a:off x="4514" y="3248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4197" y="3203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4560" y="3067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3833" y="3249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 rot="2479170">
            <a:off x="5794375" y="5300663"/>
            <a:ext cx="1585913" cy="720725"/>
            <a:chOff x="3969" y="3521"/>
            <a:chExt cx="999" cy="454"/>
          </a:xfrm>
        </p:grpSpPr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4242" y="381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 flipV="1">
              <a:off x="4650" y="3702"/>
              <a:ext cx="9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4333" y="3657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4696" y="3521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3969" y="3702"/>
              <a:ext cx="272" cy="22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rot="-2489644">
            <a:off x="7058025" y="4506913"/>
            <a:ext cx="827088" cy="1009650"/>
            <a:chOff x="5012" y="2976"/>
            <a:chExt cx="590" cy="636"/>
          </a:xfrm>
        </p:grpSpPr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5239" y="320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5239" y="3294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5012" y="2976"/>
              <a:ext cx="363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851275" y="4484688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Catalase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4495800"/>
            <a:ext cx="472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S Mincho" pitchFamily="49" charset="-128"/>
              </a:rPr>
              <a:t>　</a:t>
            </a:r>
            <a:endParaRPr kumimoji="0" lang="en-US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Substrate = Hydrogen peroxide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Enzyme = Catalase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MS Mincho" pitchFamily="49" charset="-128"/>
              </a:rPr>
              <a:t>　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Product = Water and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7037E-7 C 0.01042 -0.00371 0.00556 -0.00162 0.01459 -0.00556 C 0.01737 -0.00672 0.02292 -0.00834 0.02292 -0.00834 C 0.02935 -0.0169 0.0356 -0.02431 0.03855 -0.03635 C 0.0382 -0.04699 0.03837 -0.05741 0.03751 -0.06806 C 0.03629 -0.08287 0.02744 -0.09653 0.0198 -0.10579 C 0.01129 -0.11551 0.01685 -0.1125 0.01042 -0.11551 C 0.00452 -0.12732 0.01233 -0.1132 0.00522 -0.12107 C 0.00417 -0.12223 0.004 -0.12385 0.00313 -0.125 C -0.00121 -0.13079 -0.00642 -0.13311 -0.01041 -0.14051 C -0.01683 -0.15186 -0.01926 -0.16436 -0.02395 -0.17639 C -0.0236 -0.18773 -0.0236 -0.19861 -0.02291 -0.20996 C -0.02239 -0.21852 -0.01562 -0.23102 -0.01145 -0.2375 C -0.00798 -0.24306 -0.01076 -0.24121 -0.00624 -0.24723 C 0.00278 -0.25949 0.01581 -0.27153 0.02709 -0.27917 C 0.03195 -0.28241 0.0356 -0.28797 0.04063 -0.29028 C 0.04202 -0.29607 0.04497 -0.29885 0.04688 -0.30417 C 0.04827 -0.31598 0.04844 -0.31273 0.04688 -0.32778 C 0.04601 -0.33542 0.03994 -0.34676 0.03647 -0.35301 C 0.02761 -0.36968 0.01303 -0.38519 -0.00208 -0.39028 C -0.00381 -0.3919 -0.00538 -0.39352 -0.00728 -0.39468 C -0.00885 -0.39537 -0.01093 -0.39468 -0.01249 -0.39584 C -0.01388 -0.39699 -0.0144 -0.39931 -0.01562 -0.4 C -0.0184 -0.40209 -0.02204 -0.40209 -0.02499 -0.4044 C -0.02725 -0.40579 -0.02916 -0.40811 -0.03124 -0.40973 C -0.03228 -0.41065 -0.03437 -0.41273 -0.03437 -0.41273 C -0.0401 -0.43542 -0.03124 -0.46736 -0.01249 -0.47361 C -0.00659 -0.47894 -0.00156 -0.48519 0.00417 -0.49028 C 0.00608 -0.49213 0.00851 -0.49283 0.01042 -0.49445 C 0.01303 -0.49954 0.01598 -0.50186 0.0198 -0.50579 C 0.0224 -0.51574 0.02032 -0.51181 0.02501 -0.51806 C 0.02744 -0.52593 0.03126 -0.53218 0.03334 -0.54028 C 0.03074 -0.5544 0.02865 -0.57593 0.01876 -0.58473 C 0.01772 -0.58936 0.01667 -0.59468 0.01355 -0.59723 C 0.01147 -0.59931 0.0073 -0.60301 0.0073 -0.60301 C 0.00574 -0.60903 0.00105 -0.61042 -0.00312 -0.61412 C -0.00798 -0.61829 -0.01093 -0.62523 -0.01562 -0.6294 C -0.01788 -0.64121 -0.01701 -0.66343 -0.00833 -0.67084 C -0.00242 -0.68264 -0.01215 -0.66459 7.22222E-6 -0.68079 C 0.00626 -0.68889 0.01494 -0.69861 0.01772 -0.70973 C 0.01511 -0.72014 0.01407 -0.72709 0.00834 -0.73496 C 0.00608 -0.74398 -0.00051 -0.74514 -0.0052 -0.75139 C -0.0085 -0.75579 -0.01215 -0.75857 -0.01562 -0.7625 C -0.01892 -0.76621 -0.021 -0.77107 -0.02395 -0.775 C -0.02517 -0.77963 -0.0269 -0.78287 -0.02812 -0.7875 C -0.02708 -0.79306 -0.02517 -0.79723 -0.02395 -0.80278 C -0.02326 -0.80579 -0.02083 -0.81111 -0.02083 -0.81111 " pathEditMode="relative" ptsTypes="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305" grpId="0" animBg="1"/>
      <p:bldP spid="1130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856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514350" indent="-514350">
              <a:lnSpc>
                <a:spcPct val="17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Types of reactions can be catalyzed by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Autofit/>
          </a:bodyPr>
          <a:lstStyle/>
          <a:p>
            <a:pPr marL="339725" indent="-339725">
              <a:lnSpc>
                <a:spcPct val="200000"/>
              </a:lnSpc>
              <a:buClrTx/>
              <a:buAutoNum type="arabicPeriod"/>
            </a:pPr>
            <a:r>
              <a:rPr lang="en-US" sz="2400" dirty="0" smtClean="0">
                <a:latin typeface="Georgia" pitchFamily="18" charset="0"/>
              </a:rPr>
              <a:t>Breaking large molecule into small ones(Catabolic reaction)</a:t>
            </a:r>
          </a:p>
          <a:p>
            <a:pPr marL="339725" indent="-339725">
              <a:lnSpc>
                <a:spcPct val="200000"/>
              </a:lnSpc>
              <a:buClrTx/>
              <a:buAutoNum type="arabicPeriod"/>
            </a:pPr>
            <a:r>
              <a:rPr lang="en-US" sz="2400" dirty="0" smtClean="0">
                <a:latin typeface="Georgia" pitchFamily="18" charset="0"/>
              </a:rPr>
              <a:t>Building up large molecules from small ones(Anabolic reactions)</a:t>
            </a:r>
          </a:p>
          <a:p>
            <a:pPr marL="339725" indent="-339725">
              <a:lnSpc>
                <a:spcPct val="200000"/>
              </a:lnSpc>
              <a:buClrTx/>
              <a:buAutoNum type="arabicPeriod"/>
            </a:pPr>
            <a:r>
              <a:rPr lang="en-US" sz="2400" dirty="0" smtClean="0">
                <a:latin typeface="Georgia" pitchFamily="18" charset="0"/>
              </a:rPr>
              <a:t>Converting one small molecule into another (Transformation)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marL="339725" indent="-339725">
              <a:lnSpc>
                <a:spcPct val="200000"/>
              </a:lnSpc>
              <a:buAutoNum type="arabicPeriod"/>
            </a:pPr>
            <a:r>
              <a:rPr lang="en-US" sz="2800" u="sng" dirty="0" smtClean="0"/>
              <a:t>Breaking large molecule into small ones(Catabolic reaction)</a:t>
            </a:r>
          </a:p>
          <a:p>
            <a:pPr marL="339725" indent="-339725">
              <a:lnSpc>
                <a:spcPct val="200000"/>
              </a:lnSpc>
              <a:buNone/>
            </a:pPr>
            <a:endParaRPr lang="en-US" sz="28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7010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505050"/>
                </a:solidFill>
                <a:latin typeface="Arial" pitchFamily="34" charset="0"/>
              </a:rPr>
              <a:t>Starch                       Maltose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505050"/>
                </a:solidFill>
                <a:latin typeface="Arial" pitchFamily="34" charset="0"/>
              </a:rPr>
              <a:t>            		</a:t>
            </a:r>
            <a:r>
              <a:rPr lang="en-US" sz="2800" i="1" dirty="0" smtClean="0">
                <a:solidFill>
                  <a:srgbClr val="505050"/>
                </a:solidFill>
                <a:latin typeface="Arial" pitchFamily="34" charset="0"/>
              </a:rPr>
              <a:t>amylase</a:t>
            </a:r>
          </a:p>
        </p:txBody>
      </p:sp>
      <p:pic>
        <p:nvPicPr>
          <p:cNvPr id="7" name="Picture 2" descr="Arrow pointing 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2590800" cy="553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505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Glucose + Glucose			Maltose + Water 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38862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2590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Building up large molecules from small ones(Anabolic reactions)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7482" t="33333" r="25037" b="50000"/>
          <a:stretch>
            <a:fillRect/>
          </a:stretch>
        </p:blipFill>
        <p:spPr bwMode="auto">
          <a:xfrm>
            <a:off x="-1" y="4572000"/>
            <a:ext cx="9144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4f7b3b65c7d5d640f9f2d8562ed42b168b460"/>
  <p:tag name="ISPRING_RESOURCE_PATHS_HASH_PRESENTER" val="ab85855e3c39e549463d1bda9669133c25cde2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c">
  <a:themeElements>
    <a:clrScheme name="">
      <a:dk1>
        <a:srgbClr val="000000"/>
      </a:dk1>
      <a:lt1>
        <a:srgbClr val="FFFFFF"/>
      </a:lt1>
      <a:dk2>
        <a:srgbClr val="FAFD00"/>
      </a:dk2>
      <a:lt2>
        <a:srgbClr val="919191"/>
      </a:lt2>
      <a:accent1>
        <a:srgbClr val="DADADA"/>
      </a:accent1>
      <a:accent2>
        <a:srgbClr val="CCFF33"/>
      </a:accent2>
      <a:accent3>
        <a:srgbClr val="FFFFFF"/>
      </a:accent3>
      <a:accent4>
        <a:srgbClr val="000000"/>
      </a:accent4>
      <a:accent5>
        <a:srgbClr val="EAEAEA"/>
      </a:accent5>
      <a:accent6>
        <a:srgbClr val="B9E72D"/>
      </a:accent6>
      <a:hlink>
        <a:srgbClr val="FC0128"/>
      </a:hlink>
      <a:folHlink>
        <a:srgbClr val="CECECE"/>
      </a:folHlink>
    </a:clrScheme>
    <a:fontScheme name="Bc">
      <a:majorFont>
        <a:latin typeface="細明體"/>
        <a:ea typeface="細明體"/>
        <a:cs typeface=""/>
      </a:majorFont>
      <a:minorFont>
        <a:latin typeface="細明體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細明體" pitchFamily="49" charset="-120"/>
            <a:ea typeface="細明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細明體" pitchFamily="49" charset="-120"/>
            <a:ea typeface="細明體" pitchFamily="49" charset="-120"/>
          </a:defRPr>
        </a:defPPr>
      </a:lstStyle>
    </a:lnDef>
  </a:objectDefaults>
  <a:extraClrSchemeLst>
    <a:extraClrScheme>
      <a:clrScheme name="B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6_Module 1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ppt/theme/themeOverride1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5.xml><?xml version="1.0" encoding="utf-8"?>
<a:themeOverride xmlns:a="http://schemas.openxmlformats.org/drawingml/2006/main">
  <a:clrScheme name="6_Module 1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ppt/theme/themeOverride1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6_Module 1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ppt/theme/themeOverride3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FD00"/>
    </a:dk2>
    <a:lt2>
      <a:srgbClr val="919191"/>
    </a:lt2>
    <a:accent1>
      <a:srgbClr val="DADADA"/>
    </a:accent1>
    <a:accent2>
      <a:srgbClr val="CCFF33"/>
    </a:accent2>
    <a:accent3>
      <a:srgbClr val="FFFFFF"/>
    </a:accent3>
    <a:accent4>
      <a:srgbClr val="000000"/>
    </a:accent4>
    <a:accent5>
      <a:srgbClr val="EAEAEA"/>
    </a:accent5>
    <a:accent6>
      <a:srgbClr val="B9E72D"/>
    </a:accent6>
    <a:hlink>
      <a:srgbClr val="FC0128"/>
    </a:hlink>
    <a:folHlink>
      <a:srgbClr val="CECECE"/>
    </a:folHlink>
  </a:clrScheme>
</a:themeOverride>
</file>

<file path=ppt/theme/themeOverride3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6_Module 1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9.xml><?xml version="1.0" encoding="utf-8"?>
<a:themeOverride xmlns:a="http://schemas.openxmlformats.org/drawingml/2006/main">
  <a:clrScheme name="6_Module 1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1161</Words>
  <Application>Microsoft Office PowerPoint</Application>
  <PresentationFormat>On-screen Show (4:3)</PresentationFormat>
  <Paragraphs>295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Office Theme</vt:lpstr>
      <vt:lpstr>Module</vt:lpstr>
      <vt:lpstr>1_Module</vt:lpstr>
      <vt:lpstr>2_Module</vt:lpstr>
      <vt:lpstr>3_Module</vt:lpstr>
      <vt:lpstr>Bc</vt:lpstr>
      <vt:lpstr>4_Module</vt:lpstr>
      <vt:lpstr>Enzymes</vt:lpstr>
      <vt:lpstr>Slide 2</vt:lpstr>
      <vt:lpstr>Chemical reactions  </vt:lpstr>
      <vt:lpstr>Slide 4</vt:lpstr>
      <vt:lpstr>Slide 5</vt:lpstr>
      <vt:lpstr>Slide 6</vt:lpstr>
      <vt:lpstr>Slide 7</vt:lpstr>
      <vt:lpstr>Types of reactions can be catalyzed by enzymes</vt:lpstr>
      <vt:lpstr>Slide 9</vt:lpstr>
      <vt:lpstr>ENZYMES</vt:lpstr>
      <vt:lpstr>Slide 11</vt:lpstr>
      <vt:lpstr>Structure of an enzyme</vt:lpstr>
      <vt:lpstr>Slide 13</vt:lpstr>
      <vt:lpstr>How an enzyme works..?</vt:lpstr>
      <vt:lpstr>Mechanism of enzyme action</vt:lpstr>
      <vt:lpstr>Properties of enzymes</vt:lpstr>
      <vt:lpstr>Factors affecting enzyme action</vt:lpstr>
      <vt:lpstr>Factors affecting enzyme action :Temperature</vt:lpstr>
      <vt:lpstr>Slide 19</vt:lpstr>
      <vt:lpstr>Slide 20</vt:lpstr>
      <vt:lpstr>Slide 21</vt:lpstr>
      <vt:lpstr>Factors affecting enzyme action: Temperature</vt:lpstr>
      <vt:lpstr>Factors affecting enzyme action :  pH</vt:lpstr>
      <vt:lpstr>Factors affecting enzyme action :  pH</vt:lpstr>
      <vt:lpstr>Factors affecting enzyme action :  pH</vt:lpstr>
      <vt:lpstr>Slide 26</vt:lpstr>
      <vt:lpstr>Name of enzymes</vt:lpstr>
      <vt:lpstr>Types of enzymes</vt:lpstr>
      <vt:lpstr>Enzymes in industry</vt:lpstr>
      <vt:lpstr>Application of enzymes </vt:lpstr>
      <vt:lpstr>Slide 31</vt:lpstr>
      <vt:lpstr>Slide 32</vt:lpstr>
      <vt:lpstr>Slide 33</vt:lpstr>
      <vt:lpstr>3. Yoghurt production</vt:lpstr>
      <vt:lpstr>Slide 35</vt:lpstr>
      <vt:lpstr>Role of fungus in penicillin production</vt:lpstr>
      <vt:lpstr>Slide 37</vt:lpstr>
      <vt:lpstr>Enzymes are used in seed germination</vt:lpstr>
      <vt:lpstr>Important links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Biocatalyst</dc:title>
  <dc:creator/>
  <cp:lastModifiedBy>GAJENDRA KHANDELWAL</cp:lastModifiedBy>
  <cp:revision>161</cp:revision>
  <dcterms:created xsi:type="dcterms:W3CDTF">2006-08-16T00:00:00Z</dcterms:created>
  <dcterms:modified xsi:type="dcterms:W3CDTF">2014-08-12T11:07:34Z</dcterms:modified>
</cp:coreProperties>
</file>