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tiff" ContentType="image/tiff"/>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Lst>
  <p:notesMasterIdLst>
    <p:notesMasterId r:id="rId61"/>
  </p:notesMasterIdLst>
  <p:sldIdLst>
    <p:sldId id="383" r:id="rId2"/>
    <p:sldId id="302" r:id="rId3"/>
    <p:sldId id="384" r:id="rId4"/>
    <p:sldId id="340" r:id="rId5"/>
    <p:sldId id="339" r:id="rId6"/>
    <p:sldId id="347" r:id="rId7"/>
    <p:sldId id="271" r:id="rId8"/>
    <p:sldId id="388" r:id="rId9"/>
    <p:sldId id="343" r:id="rId10"/>
    <p:sldId id="385" r:id="rId11"/>
    <p:sldId id="387" r:id="rId12"/>
    <p:sldId id="390" r:id="rId13"/>
    <p:sldId id="386" r:id="rId14"/>
    <p:sldId id="389" r:id="rId15"/>
    <p:sldId id="345" r:id="rId16"/>
    <p:sldId id="350" r:id="rId17"/>
    <p:sldId id="391" r:id="rId18"/>
    <p:sldId id="351" r:id="rId19"/>
    <p:sldId id="392" r:id="rId20"/>
    <p:sldId id="358" r:id="rId21"/>
    <p:sldId id="393" r:id="rId22"/>
    <p:sldId id="356" r:id="rId23"/>
    <p:sldId id="355" r:id="rId24"/>
    <p:sldId id="354" r:id="rId25"/>
    <p:sldId id="326" r:id="rId26"/>
    <p:sldId id="359" r:id="rId27"/>
    <p:sldId id="360" r:id="rId28"/>
    <p:sldId id="316" r:id="rId29"/>
    <p:sldId id="318" r:id="rId30"/>
    <p:sldId id="362" r:id="rId31"/>
    <p:sldId id="363" r:id="rId32"/>
    <p:sldId id="361" r:id="rId33"/>
    <p:sldId id="365" r:id="rId34"/>
    <p:sldId id="364" r:id="rId35"/>
    <p:sldId id="367" r:id="rId36"/>
    <p:sldId id="366" r:id="rId37"/>
    <p:sldId id="394" r:id="rId38"/>
    <p:sldId id="395" r:id="rId39"/>
    <p:sldId id="401" r:id="rId40"/>
    <p:sldId id="369" r:id="rId41"/>
    <p:sldId id="370" r:id="rId42"/>
    <p:sldId id="371" r:id="rId43"/>
    <p:sldId id="397" r:id="rId44"/>
    <p:sldId id="374" r:id="rId45"/>
    <p:sldId id="396" r:id="rId46"/>
    <p:sldId id="375" r:id="rId47"/>
    <p:sldId id="376" r:id="rId48"/>
    <p:sldId id="398" r:id="rId49"/>
    <p:sldId id="399" r:id="rId50"/>
    <p:sldId id="400" r:id="rId51"/>
    <p:sldId id="377" r:id="rId52"/>
    <p:sldId id="378" r:id="rId53"/>
    <p:sldId id="379" r:id="rId54"/>
    <p:sldId id="380" r:id="rId55"/>
    <p:sldId id="381" r:id="rId56"/>
    <p:sldId id="382" r:id="rId57"/>
    <p:sldId id="403" r:id="rId58"/>
    <p:sldId id="404" r:id="rId59"/>
    <p:sldId id="406" r:id="rId60"/>
  </p:sldIdLst>
  <p:sldSz cx="9144000" cy="6858000" type="screen4x3"/>
  <p:notesSz cx="6858000" cy="9144000"/>
  <p:custDataLst>
    <p:tags r:id="rId62"/>
  </p:custDataLst>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webPr encoding="windows-1252"/>
  <p:clrMru>
    <a:srgbClr val="0066FF"/>
    <a:srgbClr val="00133A"/>
    <a:srgbClr val="990000"/>
    <a:srgbClr val="FFFF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3986" autoAdjust="0"/>
    <p:restoredTop sz="96774" autoAdjust="0"/>
  </p:normalViewPr>
  <p:slideViewPr>
    <p:cSldViewPr>
      <p:cViewPr>
        <p:scale>
          <a:sx n="60" d="100"/>
          <a:sy n="60" d="100"/>
        </p:scale>
        <p:origin x="-1326" y="-23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A465809F-DBC2-5F48-A823-B5A98139647C}" type="datetimeFigureOut">
              <a:rPr lang="en-US"/>
              <a:pPr>
                <a:defRPr/>
              </a:pPr>
              <a:t>7/14/2015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D96A5B8D-9025-9E44-B93A-26E5956E9A8B}" type="slidenum">
              <a:rPr lang="en-US"/>
              <a:pPr>
                <a:defRPr/>
              </a:pPr>
              <a:t>‹#›</a:t>
            </a:fld>
            <a:endParaRPr lang="en-US"/>
          </a:p>
        </p:txBody>
      </p:sp>
    </p:spTree>
    <p:extLst>
      <p:ext uri="{BB962C8B-B14F-4D97-AF65-F5344CB8AC3E}">
        <p14:creationId xmlns:p14="http://schemas.microsoft.com/office/powerpoint/2010/main" xmlns="" val="42666714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pPr>
              <a:defRPr/>
            </a:pPr>
            <a:fld id="{D96A5B8D-9025-9E44-B93A-26E5956E9A8B}" type="slidenum">
              <a:rPr lang="en-US" smtClean="0"/>
              <a:pPr>
                <a:defRPr/>
              </a:pPr>
              <a:t>39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smtClean="0"/>
              <a:t>http://en.hesperian.org/hhg/A_Health_Handbook_for_Women_with_Disabilities:Barrier_methods_of_family_planning</a:t>
            </a:r>
            <a:endParaRPr lang="en-IN" dirty="0"/>
          </a:p>
        </p:txBody>
      </p:sp>
      <p:sp>
        <p:nvSpPr>
          <p:cNvPr id="4" name="Slide Number Placeholder 3"/>
          <p:cNvSpPr>
            <a:spLocks noGrp="1"/>
          </p:cNvSpPr>
          <p:nvPr>
            <p:ph type="sldNum" sz="quarter" idx="10"/>
          </p:nvPr>
        </p:nvSpPr>
        <p:spPr/>
        <p:txBody>
          <a:bodyPr/>
          <a:lstStyle/>
          <a:p>
            <a:pPr>
              <a:defRPr/>
            </a:pPr>
            <a:fld id="{D96A5B8D-9025-9E44-B93A-26E5956E9A8B}" type="slidenum">
              <a:rPr lang="en-US" smtClean="0"/>
              <a:pPr>
                <a:defRPr/>
              </a:pPr>
              <a:t>51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26B484-FBFB-614E-B8DC-0F295E9DB518}" type="slidenum">
              <a:rPr lang="en-US"/>
              <a:pPr>
                <a:defRPr/>
              </a:pPr>
              <a:t>‹#›</a:t>
            </a:fld>
            <a:endParaRPr lang="en-US"/>
          </a:p>
        </p:txBody>
      </p:sp>
    </p:spTree>
    <p:extLst>
      <p:ext uri="{BB962C8B-B14F-4D97-AF65-F5344CB8AC3E}">
        <p14:creationId xmlns:p14="http://schemas.microsoft.com/office/powerpoint/2010/main" xmlns="" val="385651636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4CCF85-4380-4444-9F93-2009052DCC6D}" type="slidenum">
              <a:rPr lang="en-US"/>
              <a:pPr>
                <a:defRPr/>
              </a:pPr>
              <a:t>‹#›</a:t>
            </a:fld>
            <a:endParaRPr lang="en-US"/>
          </a:p>
        </p:txBody>
      </p:sp>
    </p:spTree>
    <p:extLst>
      <p:ext uri="{BB962C8B-B14F-4D97-AF65-F5344CB8AC3E}">
        <p14:creationId xmlns:p14="http://schemas.microsoft.com/office/powerpoint/2010/main" xmlns="" val="3245208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7950" y="76200"/>
            <a:ext cx="2000250" cy="601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0"/>
            <a:ext cx="584835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4C079A-A362-8D4A-A5D9-4E6502B364E0}" type="slidenum">
              <a:rPr lang="en-US"/>
              <a:pPr>
                <a:defRPr/>
              </a:pPr>
              <a:t>‹#›</a:t>
            </a:fld>
            <a:endParaRPr lang="en-US"/>
          </a:p>
        </p:txBody>
      </p:sp>
    </p:spTree>
    <p:extLst>
      <p:ext uri="{BB962C8B-B14F-4D97-AF65-F5344CB8AC3E}">
        <p14:creationId xmlns:p14="http://schemas.microsoft.com/office/powerpoint/2010/main" xmlns="" val="4154475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447800"/>
            <a:ext cx="39243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33900" y="1447800"/>
            <a:ext cx="39243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640827-7292-2B4B-B4DC-68E4A4ECB7A1}" type="slidenum">
              <a:rPr lang="en-US"/>
              <a:pPr>
                <a:defRPr/>
              </a:pPr>
              <a:t>‹#›</a:t>
            </a:fld>
            <a:endParaRPr lang="en-US"/>
          </a:p>
        </p:txBody>
      </p:sp>
    </p:spTree>
    <p:extLst>
      <p:ext uri="{BB962C8B-B14F-4D97-AF65-F5344CB8AC3E}">
        <p14:creationId xmlns:p14="http://schemas.microsoft.com/office/powerpoint/2010/main" xmlns="" val="233503092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447800"/>
            <a:ext cx="39243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33900" y="1447800"/>
            <a:ext cx="3924300"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33900" y="3848100"/>
            <a:ext cx="3924300"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69BE89C-E7FF-BE4E-9CD1-3EC2AEC29825}" type="slidenum">
              <a:rPr lang="en-US"/>
              <a:pPr>
                <a:defRPr/>
              </a:pPr>
              <a:t>‹#›</a:t>
            </a:fld>
            <a:endParaRPr lang="en-US"/>
          </a:p>
        </p:txBody>
      </p:sp>
    </p:spTree>
    <p:extLst>
      <p:ext uri="{BB962C8B-B14F-4D97-AF65-F5344CB8AC3E}">
        <p14:creationId xmlns:p14="http://schemas.microsoft.com/office/powerpoint/2010/main" xmlns="" val="332254046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C00000"/>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b="0">
                <a:solidFill>
                  <a:schemeClr val="tx1"/>
                </a:solidFill>
              </a:defRPr>
            </a:lvl1pPr>
            <a:lvl2pPr>
              <a:defRPr b="0">
                <a:solidFill>
                  <a:schemeClr val="tx1"/>
                </a:solidFill>
              </a:defRPr>
            </a:lvl2pPr>
            <a:lvl3pPr>
              <a:defRPr b="0">
                <a:solidFill>
                  <a:schemeClr val="tx1"/>
                </a:solidFill>
              </a:defRPr>
            </a:lvl3pPr>
            <a:lvl4pPr>
              <a:defRPr b="0">
                <a:solidFill>
                  <a:schemeClr val="tx1"/>
                </a:solidFill>
              </a:defRPr>
            </a:lvl4pPr>
            <a:lvl5pPr>
              <a:defRPr b="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61E1A0-A127-E646-8B4D-C2D5265C0B8F}" type="slidenum">
              <a:rPr lang="en-US"/>
              <a:pPr>
                <a:defRPr/>
              </a:pPr>
              <a:t>‹#›</a:t>
            </a:fld>
            <a:endParaRPr lang="en-US"/>
          </a:p>
        </p:txBody>
      </p:sp>
    </p:spTree>
    <p:extLst>
      <p:ext uri="{BB962C8B-B14F-4D97-AF65-F5344CB8AC3E}">
        <p14:creationId xmlns:p14="http://schemas.microsoft.com/office/powerpoint/2010/main" xmlns="" val="246161986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34AF55-625D-F04D-B9E8-FF53B40D9D80}" type="slidenum">
              <a:rPr lang="en-US"/>
              <a:pPr>
                <a:defRPr/>
              </a:pPr>
              <a:t>‹#›</a:t>
            </a:fld>
            <a:endParaRPr lang="en-US"/>
          </a:p>
        </p:txBody>
      </p:sp>
    </p:spTree>
    <p:extLst>
      <p:ext uri="{BB962C8B-B14F-4D97-AF65-F5344CB8AC3E}">
        <p14:creationId xmlns:p14="http://schemas.microsoft.com/office/powerpoint/2010/main" xmlns="" val="4207223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47800"/>
            <a:ext cx="39243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33900" y="1447800"/>
            <a:ext cx="39243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9942DD-1AFF-3546-86BC-CE951BC16D19}" type="slidenum">
              <a:rPr lang="en-US"/>
              <a:pPr>
                <a:defRPr/>
              </a:pPr>
              <a:t>‹#›</a:t>
            </a:fld>
            <a:endParaRPr lang="en-US"/>
          </a:p>
        </p:txBody>
      </p:sp>
    </p:spTree>
    <p:extLst>
      <p:ext uri="{BB962C8B-B14F-4D97-AF65-F5344CB8AC3E}">
        <p14:creationId xmlns:p14="http://schemas.microsoft.com/office/powerpoint/2010/main" xmlns="" val="2707483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E88FA1F-24A9-D748-B70C-5990D6FE5AB0}" type="slidenum">
              <a:rPr lang="en-US"/>
              <a:pPr>
                <a:defRPr/>
              </a:pPr>
              <a:t>‹#›</a:t>
            </a:fld>
            <a:endParaRPr lang="en-US"/>
          </a:p>
        </p:txBody>
      </p:sp>
    </p:spTree>
    <p:extLst>
      <p:ext uri="{BB962C8B-B14F-4D97-AF65-F5344CB8AC3E}">
        <p14:creationId xmlns:p14="http://schemas.microsoft.com/office/powerpoint/2010/main" xmlns="" val="262624717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435D9E9-6440-DE43-8D76-656D36008E71}" type="slidenum">
              <a:rPr lang="en-US"/>
              <a:pPr>
                <a:defRPr/>
              </a:pPr>
              <a:t>‹#›</a:t>
            </a:fld>
            <a:endParaRPr lang="en-US"/>
          </a:p>
        </p:txBody>
      </p:sp>
    </p:spTree>
    <p:extLst>
      <p:ext uri="{BB962C8B-B14F-4D97-AF65-F5344CB8AC3E}">
        <p14:creationId xmlns:p14="http://schemas.microsoft.com/office/powerpoint/2010/main" xmlns="" val="83826666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DFBA055-A417-E44B-9D40-78A8E96A70A5}" type="slidenum">
              <a:rPr lang="en-US"/>
              <a:pPr>
                <a:defRPr/>
              </a:pPr>
              <a:t>‹#›</a:t>
            </a:fld>
            <a:endParaRPr lang="en-US"/>
          </a:p>
        </p:txBody>
      </p:sp>
    </p:spTree>
    <p:extLst>
      <p:ext uri="{BB962C8B-B14F-4D97-AF65-F5344CB8AC3E}">
        <p14:creationId xmlns:p14="http://schemas.microsoft.com/office/powerpoint/2010/main" xmlns="" val="311913477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05F9E1-7C19-554D-AD99-81AC272B0407}" type="slidenum">
              <a:rPr lang="en-US"/>
              <a:pPr>
                <a:defRPr/>
              </a:pPr>
              <a:t>‹#›</a:t>
            </a:fld>
            <a:endParaRPr lang="en-US"/>
          </a:p>
        </p:txBody>
      </p:sp>
    </p:spTree>
    <p:extLst>
      <p:ext uri="{BB962C8B-B14F-4D97-AF65-F5344CB8AC3E}">
        <p14:creationId xmlns:p14="http://schemas.microsoft.com/office/powerpoint/2010/main" xmlns="" val="4237167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40E43B9-5B5E-914B-9886-BC3619B2470B}" type="slidenum">
              <a:rPr lang="en-US"/>
              <a:pPr>
                <a:defRPr/>
              </a:pPr>
              <a:t>‹#›</a:t>
            </a:fld>
            <a:endParaRPr lang="en-US"/>
          </a:p>
        </p:txBody>
      </p:sp>
    </p:spTree>
    <p:extLst>
      <p:ext uri="{BB962C8B-B14F-4D97-AF65-F5344CB8AC3E}">
        <p14:creationId xmlns:p14="http://schemas.microsoft.com/office/powerpoint/2010/main" xmlns="" val="4066964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alphaModFix amt="43000"/>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76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447800"/>
            <a:ext cx="80010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ea typeface="+mn-ea"/>
                <a:cs typeface="+mn-cs"/>
              </a:defRPr>
            </a:lvl1pPr>
          </a:lstStyle>
          <a:p>
            <a:pPr>
              <a:defRPr/>
            </a:pPr>
            <a:endParaRPr lang="en-US"/>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ea typeface="+mn-ea"/>
                <a:cs typeface="+mn-cs"/>
              </a:defRPr>
            </a:lvl1pPr>
          </a:lstStyle>
          <a:p>
            <a:pPr>
              <a:defRPr/>
            </a:pPr>
            <a:endParaRPr lang="en-US"/>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cs typeface="+mn-cs"/>
              </a:defRPr>
            </a:lvl1pPr>
          </a:lstStyle>
          <a:p>
            <a:pPr>
              <a:defRPr/>
            </a:pPr>
            <a:fld id="{4DBAD1B7-330B-6F4A-8811-DC218C0E080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Lst>
  <p:timing>
    <p:tnLst>
      <p:par>
        <p:cTn id="1" dur="indefinite" restart="never" nodeType="tmRoot"/>
      </p:par>
    </p:tnLst>
  </p:timing>
  <p:txStyles>
    <p:titleStyle>
      <a:lvl1pPr algn="ctr" rtl="0" eaLnBrk="0" fontAlgn="base" hangingPunct="0">
        <a:spcBef>
          <a:spcPct val="0"/>
        </a:spcBef>
        <a:spcAft>
          <a:spcPct val="0"/>
        </a:spcAft>
        <a:defRPr sz="36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3600">
          <a:solidFill>
            <a:schemeClr val="tx2"/>
          </a:solidFill>
          <a:latin typeface="BedrockWide" pitchFamily="2" charset="0"/>
          <a:ea typeface="ＭＳ Ｐゴシック" charset="0"/>
          <a:cs typeface="ＭＳ Ｐゴシック" charset="0"/>
        </a:defRPr>
      </a:lvl2pPr>
      <a:lvl3pPr algn="ctr" rtl="0" eaLnBrk="0" fontAlgn="base" hangingPunct="0">
        <a:spcBef>
          <a:spcPct val="0"/>
        </a:spcBef>
        <a:spcAft>
          <a:spcPct val="0"/>
        </a:spcAft>
        <a:defRPr sz="3600">
          <a:solidFill>
            <a:schemeClr val="tx2"/>
          </a:solidFill>
          <a:latin typeface="BedrockWide" pitchFamily="2" charset="0"/>
          <a:ea typeface="ＭＳ Ｐゴシック" charset="0"/>
          <a:cs typeface="ＭＳ Ｐゴシック" charset="0"/>
        </a:defRPr>
      </a:lvl3pPr>
      <a:lvl4pPr algn="ctr" rtl="0" eaLnBrk="0" fontAlgn="base" hangingPunct="0">
        <a:spcBef>
          <a:spcPct val="0"/>
        </a:spcBef>
        <a:spcAft>
          <a:spcPct val="0"/>
        </a:spcAft>
        <a:defRPr sz="3600">
          <a:solidFill>
            <a:schemeClr val="tx2"/>
          </a:solidFill>
          <a:latin typeface="BedrockWide" pitchFamily="2" charset="0"/>
          <a:ea typeface="ＭＳ Ｐゴシック" charset="0"/>
          <a:cs typeface="ＭＳ Ｐゴシック" charset="0"/>
        </a:defRPr>
      </a:lvl4pPr>
      <a:lvl5pPr algn="ctr" rtl="0" eaLnBrk="0" fontAlgn="base" hangingPunct="0">
        <a:spcBef>
          <a:spcPct val="0"/>
        </a:spcBef>
        <a:spcAft>
          <a:spcPct val="0"/>
        </a:spcAft>
        <a:defRPr sz="3600">
          <a:solidFill>
            <a:schemeClr val="tx2"/>
          </a:solidFill>
          <a:latin typeface="BedrockWide" pitchFamily="2" charset="0"/>
          <a:ea typeface="ＭＳ Ｐゴシック" charset="0"/>
          <a:cs typeface="ＭＳ Ｐゴシック" charset="0"/>
        </a:defRPr>
      </a:lvl5pPr>
      <a:lvl6pPr marL="457200" algn="ctr" rtl="0" fontAlgn="base">
        <a:spcBef>
          <a:spcPct val="0"/>
        </a:spcBef>
        <a:spcAft>
          <a:spcPct val="0"/>
        </a:spcAft>
        <a:defRPr sz="3600">
          <a:solidFill>
            <a:schemeClr val="tx2"/>
          </a:solidFill>
          <a:latin typeface="BedrockWide" pitchFamily="2" charset="0"/>
        </a:defRPr>
      </a:lvl6pPr>
      <a:lvl7pPr marL="914400" algn="ctr" rtl="0" fontAlgn="base">
        <a:spcBef>
          <a:spcPct val="0"/>
        </a:spcBef>
        <a:spcAft>
          <a:spcPct val="0"/>
        </a:spcAft>
        <a:defRPr sz="3600">
          <a:solidFill>
            <a:schemeClr val="tx2"/>
          </a:solidFill>
          <a:latin typeface="BedrockWide" pitchFamily="2" charset="0"/>
        </a:defRPr>
      </a:lvl7pPr>
      <a:lvl8pPr marL="1371600" algn="ctr" rtl="0" fontAlgn="base">
        <a:spcBef>
          <a:spcPct val="0"/>
        </a:spcBef>
        <a:spcAft>
          <a:spcPct val="0"/>
        </a:spcAft>
        <a:defRPr sz="3600">
          <a:solidFill>
            <a:schemeClr val="tx2"/>
          </a:solidFill>
          <a:latin typeface="BedrockWide" pitchFamily="2" charset="0"/>
        </a:defRPr>
      </a:lvl8pPr>
      <a:lvl9pPr marL="1828800" algn="ctr" rtl="0" fontAlgn="base">
        <a:spcBef>
          <a:spcPct val="0"/>
        </a:spcBef>
        <a:spcAft>
          <a:spcPct val="0"/>
        </a:spcAft>
        <a:defRPr sz="3600">
          <a:solidFill>
            <a:schemeClr val="tx2"/>
          </a:solidFill>
          <a:latin typeface="BedrockWide" pitchFamily="2" charset="0"/>
        </a:defRPr>
      </a:lvl9pPr>
    </p:titleStyle>
    <p:bodyStyle>
      <a:lvl1pPr marL="342900" indent="-342900" algn="l" rtl="0" eaLnBrk="0" fontAlgn="base" hangingPunct="0">
        <a:spcBef>
          <a:spcPct val="20000"/>
        </a:spcBef>
        <a:spcAft>
          <a:spcPct val="0"/>
        </a:spcAft>
        <a:buChar char="•"/>
        <a:defRPr sz="3600" b="1">
          <a:solidFill>
            <a:srgbClr val="990000"/>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3200" b="1">
          <a:solidFill>
            <a:srgbClr val="990000"/>
          </a:solidFill>
          <a:latin typeface="+mn-lt"/>
          <a:ea typeface="ＭＳ Ｐゴシック" charset="0"/>
        </a:defRPr>
      </a:lvl2pPr>
      <a:lvl3pPr marL="1143000" indent="-228600" algn="l" rtl="0" eaLnBrk="0" fontAlgn="base" hangingPunct="0">
        <a:spcBef>
          <a:spcPct val="20000"/>
        </a:spcBef>
        <a:spcAft>
          <a:spcPct val="0"/>
        </a:spcAft>
        <a:buChar char="•"/>
        <a:defRPr sz="2800" b="1">
          <a:solidFill>
            <a:srgbClr val="990000"/>
          </a:solidFill>
          <a:latin typeface="+mn-lt"/>
          <a:ea typeface="ＭＳ Ｐゴシック" charset="0"/>
        </a:defRPr>
      </a:lvl3pPr>
      <a:lvl4pPr marL="1600200" indent="-228600" algn="l" rtl="0" eaLnBrk="0" fontAlgn="base" hangingPunct="0">
        <a:spcBef>
          <a:spcPct val="20000"/>
        </a:spcBef>
        <a:spcAft>
          <a:spcPct val="0"/>
        </a:spcAft>
        <a:buChar char="–"/>
        <a:defRPr sz="2400" b="1">
          <a:solidFill>
            <a:srgbClr val="990000"/>
          </a:solidFill>
          <a:latin typeface="+mn-lt"/>
          <a:ea typeface="ＭＳ Ｐゴシック" charset="0"/>
        </a:defRPr>
      </a:lvl4pPr>
      <a:lvl5pPr marL="2057400" indent="-228600" algn="l" rtl="0" eaLnBrk="0" fontAlgn="base" hangingPunct="0">
        <a:spcBef>
          <a:spcPct val="20000"/>
        </a:spcBef>
        <a:spcAft>
          <a:spcPct val="0"/>
        </a:spcAft>
        <a:buChar char="»"/>
        <a:defRPr sz="2400" b="1">
          <a:solidFill>
            <a:srgbClr val="990000"/>
          </a:solidFill>
          <a:latin typeface="+mn-lt"/>
          <a:ea typeface="ＭＳ Ｐゴシック" charset="0"/>
        </a:defRPr>
      </a:lvl5pPr>
      <a:lvl6pPr marL="2514600" indent="-228600" algn="l" rtl="0" fontAlgn="base">
        <a:spcBef>
          <a:spcPct val="20000"/>
        </a:spcBef>
        <a:spcAft>
          <a:spcPct val="0"/>
        </a:spcAft>
        <a:buChar char="»"/>
        <a:defRPr sz="2400" b="1">
          <a:solidFill>
            <a:srgbClr val="990000"/>
          </a:solidFill>
          <a:latin typeface="+mn-lt"/>
        </a:defRPr>
      </a:lvl6pPr>
      <a:lvl7pPr marL="2971800" indent="-228600" algn="l" rtl="0" fontAlgn="base">
        <a:spcBef>
          <a:spcPct val="20000"/>
        </a:spcBef>
        <a:spcAft>
          <a:spcPct val="0"/>
        </a:spcAft>
        <a:buChar char="»"/>
        <a:defRPr sz="2400" b="1">
          <a:solidFill>
            <a:srgbClr val="990000"/>
          </a:solidFill>
          <a:latin typeface="+mn-lt"/>
        </a:defRPr>
      </a:lvl7pPr>
      <a:lvl8pPr marL="3429000" indent="-228600" algn="l" rtl="0" fontAlgn="base">
        <a:spcBef>
          <a:spcPct val="20000"/>
        </a:spcBef>
        <a:spcAft>
          <a:spcPct val="0"/>
        </a:spcAft>
        <a:buChar char="»"/>
        <a:defRPr sz="2400" b="1">
          <a:solidFill>
            <a:srgbClr val="990000"/>
          </a:solidFill>
          <a:latin typeface="+mn-lt"/>
        </a:defRPr>
      </a:lvl8pPr>
      <a:lvl9pPr marL="3886200" indent="-228600" algn="l" rtl="0" fontAlgn="base">
        <a:spcBef>
          <a:spcPct val="20000"/>
        </a:spcBef>
        <a:spcAft>
          <a:spcPct val="0"/>
        </a:spcAft>
        <a:buChar char="»"/>
        <a:defRPr sz="2400" b="1">
          <a:solidFill>
            <a:srgbClr val="99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tif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inteleducationresources.intel.co.uk/content/keystage3/biology/pc/learningsteps/human_fert/launch.html" TargetMode="External"/><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file:///D:\1_CIE\IGCSE\CONTENT\Chapter_15_REPRODUCTION%20IN%20HUMANS\ANIMATION_VIDEOS\Fertilization.mp4" TargetMode="External"/><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hyperlink" Target="http://inteleducationresources.intel.co.uk/content/keystage3/biology/pc/learningsteps/pregnancy/launch.html" TargetMode="External"/><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hyperlink" Target="file:///D:\1_CIE\IGCSE\CONTENT\Chapter_15_REPRODUCTION%20IN%20HUMANS\ANIMATION_VIDEOS\2%20From%20Embryo%20to%20Fetus.mp4" TargetMode="External"/><Relationship Id="rId4" Type="http://schemas.openxmlformats.org/officeDocument/2006/relationships/audio" Target="../media/audio1.wav"/></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inteleducationresources.intel.co.uk/content/keystage3/biology/pc/learningsteps/birth/launch.html"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hyperlink" Target="../ANIMATION_VIDEOS/Ovulation%20Human%20Fertilization.mp4" TargetMode="External"/><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image" Target="../media/image54.png"/><Relationship Id="rId1" Type="http://schemas.openxmlformats.org/officeDocument/2006/relationships/slideLayout" Target="../slideLayouts/slideLayout6.xml"/><Relationship Id="rId4" Type="http://schemas.openxmlformats.org/officeDocument/2006/relationships/hyperlink" Target="file:///D:\1_CIE\IGCSE\CONTENT\Chapter_15_REPRODUCTION%20IN%20HUMANS\ANIMATION_VIDEOS\1_%20-%20The%20Menstrual%20Cycle%20-%20Narrated%203D%20Animation.flv"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74.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www.youtube.com/watch?v=DdEreogZbtQ"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www.cdc.gov/hiv/resources/qa/transmission.htm"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file:///D:\1_CIE\IGCSE\CONTENT\Chapter_15_REPRODUCTION%20IN%20HUMANS\ANIMATION_VIDEOS\2_Formation%20of%20Twins.mp4" TargetMode="External"/><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lgfl.skoool.co.uk/content/keystage3/biology/pc/learningsteps/MRSLC/launch.html" TargetMode="External"/><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ctrTitle"/>
          </p:nvPr>
        </p:nvSpPr>
        <p:spPr>
          <a:xfrm>
            <a:off x="0" y="0"/>
            <a:ext cx="9144000" cy="857232"/>
          </a:xfrm>
        </p:spPr>
        <p:txBody>
          <a:bodyPr/>
          <a:lstStyle/>
          <a:p>
            <a:pPr eaLnBrk="1" hangingPunct="1"/>
            <a:r>
              <a:rPr lang="en-US" sz="5400" dirty="0">
                <a:latin typeface="BedrockWide" charset="0"/>
              </a:rPr>
              <a:t>Reproduction in </a:t>
            </a:r>
            <a:r>
              <a:rPr lang="en-US" sz="5400" dirty="0" smtClean="0">
                <a:latin typeface="BedrockWide" charset="0"/>
              </a:rPr>
              <a:t>humans</a:t>
            </a:r>
            <a:endParaRPr lang="en-US" sz="5400" dirty="0">
              <a:latin typeface="BedrockWide" charset="0"/>
            </a:endParaRPr>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071670" y="928670"/>
            <a:ext cx="4714908" cy="5730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0" y="0"/>
            <a:ext cx="9144000" cy="714356"/>
          </a:xfrm>
          <a:noFill/>
          <a:ln>
            <a:noFill/>
          </a:ln>
        </p:spPr>
        <p:txBody>
          <a:bodyPr vert="horz" wrap="square" lIns="91440" tIns="45720" rIns="91440" bIns="45720" numCol="1" anchor="ctr" anchorCtr="0" compatLnSpc="1">
            <a:prstTxWarp prst="textNoShape">
              <a:avLst/>
            </a:prstTxWarp>
          </a:bodyPr>
          <a:lstStyle/>
          <a:p>
            <a:pPr eaLnBrk="1" hangingPunct="1"/>
            <a:r>
              <a:rPr lang="en-US" sz="3200">
                <a:latin typeface="BedrockWide" charset="0"/>
              </a:rPr>
              <a:t>The male and the female gamete</a:t>
            </a: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00" y="914400"/>
            <a:ext cx="5638800" cy="586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a:spLocks noChangeArrowheads="1"/>
          </p:cNvSpPr>
          <p:nvPr/>
        </p:nvSpPr>
        <p:spPr bwMode="auto">
          <a:xfrm>
            <a:off x="6858000" y="91440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Acrosome </a:t>
            </a:r>
          </a:p>
        </p:txBody>
      </p:sp>
      <p:cxnSp>
        <p:nvCxnSpPr>
          <p:cNvPr id="5" name="Straight Arrow Connector 4"/>
          <p:cNvCxnSpPr>
            <a:cxnSpLocks noChangeShapeType="1"/>
          </p:cNvCxnSpPr>
          <p:nvPr/>
        </p:nvCxnSpPr>
        <p:spPr bwMode="auto">
          <a:xfrm flipH="1" flipV="1">
            <a:off x="5638800" y="1066800"/>
            <a:ext cx="1143000" cy="7620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7" name="Straight Arrow Connector 6"/>
          <p:cNvCxnSpPr>
            <a:cxnSpLocks noChangeShapeType="1"/>
          </p:cNvCxnSpPr>
          <p:nvPr/>
        </p:nvCxnSpPr>
        <p:spPr bwMode="auto">
          <a:xfrm flipH="1" flipV="1">
            <a:off x="5791200" y="1371600"/>
            <a:ext cx="1295400" cy="15240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12" name="TextBox 11"/>
          <p:cNvSpPr txBox="1">
            <a:spLocks noChangeArrowheads="1"/>
          </p:cNvSpPr>
          <p:nvPr/>
        </p:nvSpPr>
        <p:spPr bwMode="auto">
          <a:xfrm>
            <a:off x="7010400" y="1306513"/>
            <a:ext cx="19050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Cell membrane</a:t>
            </a:r>
          </a:p>
        </p:txBody>
      </p:sp>
      <p:cxnSp>
        <p:nvCxnSpPr>
          <p:cNvPr id="13" name="Straight Arrow Connector 12"/>
          <p:cNvCxnSpPr>
            <a:cxnSpLocks noChangeShapeType="1"/>
          </p:cNvCxnSpPr>
          <p:nvPr/>
        </p:nvCxnSpPr>
        <p:spPr bwMode="auto">
          <a:xfrm flipH="1" flipV="1">
            <a:off x="5638800" y="1524000"/>
            <a:ext cx="1447800" cy="53340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15" name="TextBox 14"/>
          <p:cNvSpPr txBox="1">
            <a:spLocks noChangeArrowheads="1"/>
          </p:cNvSpPr>
          <p:nvPr/>
        </p:nvSpPr>
        <p:spPr bwMode="auto">
          <a:xfrm>
            <a:off x="7010400" y="1916113"/>
            <a:ext cx="19050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Nucleus</a:t>
            </a:r>
          </a:p>
        </p:txBody>
      </p:sp>
      <p:sp>
        <p:nvSpPr>
          <p:cNvPr id="16" name="Left Brace 15"/>
          <p:cNvSpPr>
            <a:spLocks/>
          </p:cNvSpPr>
          <p:nvPr/>
        </p:nvSpPr>
        <p:spPr bwMode="auto">
          <a:xfrm>
            <a:off x="5181600" y="990600"/>
            <a:ext cx="152400" cy="685800"/>
          </a:xfrm>
          <a:prstGeom prst="leftBrace">
            <a:avLst>
              <a:gd name="adj1" fmla="val 8333"/>
              <a:gd name="adj2" fmla="val 50000"/>
            </a:avLst>
          </a:prstGeom>
          <a:solidFill>
            <a:schemeClr val="accent1"/>
          </a:solidFill>
          <a:ln w="9525">
            <a:solidFill>
              <a:schemeClr val="tx1"/>
            </a:solidFill>
            <a:round/>
            <a:headEnd/>
            <a:tailEnd/>
          </a:ln>
        </p:spPr>
        <p:txBody>
          <a:bodyPr/>
          <a:lstStyle/>
          <a:p>
            <a:endParaRPr lang="en-US"/>
          </a:p>
        </p:txBody>
      </p:sp>
      <p:sp>
        <p:nvSpPr>
          <p:cNvPr id="17" name="TextBox 16"/>
          <p:cNvSpPr txBox="1">
            <a:spLocks noChangeArrowheads="1"/>
          </p:cNvSpPr>
          <p:nvPr/>
        </p:nvSpPr>
        <p:spPr bwMode="auto">
          <a:xfrm>
            <a:off x="4495800" y="1066800"/>
            <a:ext cx="7620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Head </a:t>
            </a:r>
          </a:p>
        </p:txBody>
      </p:sp>
      <p:sp>
        <p:nvSpPr>
          <p:cNvPr id="18" name="Left Brace 17"/>
          <p:cNvSpPr>
            <a:spLocks/>
          </p:cNvSpPr>
          <p:nvPr/>
        </p:nvSpPr>
        <p:spPr bwMode="auto">
          <a:xfrm>
            <a:off x="5181600" y="1752600"/>
            <a:ext cx="228600" cy="838200"/>
          </a:xfrm>
          <a:prstGeom prst="leftBrace">
            <a:avLst>
              <a:gd name="adj1" fmla="val 8335"/>
              <a:gd name="adj2" fmla="val 50000"/>
            </a:avLst>
          </a:prstGeom>
          <a:solidFill>
            <a:schemeClr val="accent1"/>
          </a:solidFill>
          <a:ln w="9525">
            <a:solidFill>
              <a:schemeClr val="tx1"/>
            </a:solidFill>
            <a:round/>
            <a:headEnd/>
            <a:tailEnd/>
          </a:ln>
        </p:spPr>
        <p:txBody>
          <a:bodyPr/>
          <a:lstStyle/>
          <a:p>
            <a:endParaRPr lang="en-US"/>
          </a:p>
        </p:txBody>
      </p:sp>
      <p:sp>
        <p:nvSpPr>
          <p:cNvPr id="19" name="TextBox 18"/>
          <p:cNvSpPr txBox="1">
            <a:spLocks noChangeArrowheads="1"/>
          </p:cNvSpPr>
          <p:nvPr/>
        </p:nvSpPr>
        <p:spPr bwMode="auto">
          <a:xfrm>
            <a:off x="4267200" y="1981200"/>
            <a:ext cx="9144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Middle piece</a:t>
            </a:r>
          </a:p>
        </p:txBody>
      </p:sp>
      <p:sp>
        <p:nvSpPr>
          <p:cNvPr id="20" name="Left Brace 19"/>
          <p:cNvSpPr>
            <a:spLocks/>
          </p:cNvSpPr>
          <p:nvPr/>
        </p:nvSpPr>
        <p:spPr bwMode="auto">
          <a:xfrm>
            <a:off x="5105400" y="2743200"/>
            <a:ext cx="381000" cy="3657600"/>
          </a:xfrm>
          <a:prstGeom prst="leftBrace">
            <a:avLst>
              <a:gd name="adj1" fmla="val 8311"/>
              <a:gd name="adj2" fmla="val 50000"/>
            </a:avLst>
          </a:prstGeom>
          <a:solidFill>
            <a:schemeClr val="accent1"/>
          </a:solidFill>
          <a:ln w="9525">
            <a:solidFill>
              <a:schemeClr val="tx1"/>
            </a:solidFill>
            <a:round/>
            <a:headEnd/>
            <a:tailEnd/>
          </a:ln>
        </p:spPr>
        <p:txBody>
          <a:bodyPr/>
          <a:lstStyle/>
          <a:p>
            <a:endParaRPr lang="en-US"/>
          </a:p>
        </p:txBody>
      </p:sp>
      <p:sp>
        <p:nvSpPr>
          <p:cNvPr id="21" name="TextBox 20"/>
          <p:cNvSpPr txBox="1">
            <a:spLocks noChangeArrowheads="1"/>
          </p:cNvSpPr>
          <p:nvPr/>
        </p:nvSpPr>
        <p:spPr bwMode="auto">
          <a:xfrm>
            <a:off x="4572000" y="4267200"/>
            <a:ext cx="6096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Tail</a:t>
            </a:r>
          </a:p>
        </p:txBody>
      </p:sp>
      <p:cxnSp>
        <p:nvCxnSpPr>
          <p:cNvPr id="22" name="Straight Arrow Connector 21"/>
          <p:cNvCxnSpPr>
            <a:cxnSpLocks noChangeShapeType="1"/>
          </p:cNvCxnSpPr>
          <p:nvPr/>
        </p:nvCxnSpPr>
        <p:spPr bwMode="auto">
          <a:xfrm>
            <a:off x="1524000" y="3124200"/>
            <a:ext cx="609600"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23" name="TextBox 22"/>
          <p:cNvSpPr txBox="1">
            <a:spLocks noChangeArrowheads="1"/>
          </p:cNvSpPr>
          <p:nvPr/>
        </p:nvSpPr>
        <p:spPr bwMode="auto">
          <a:xfrm>
            <a:off x="327025" y="2906713"/>
            <a:ext cx="134937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Membrane</a:t>
            </a:r>
          </a:p>
        </p:txBody>
      </p:sp>
      <p:cxnSp>
        <p:nvCxnSpPr>
          <p:cNvPr id="26" name="Straight Arrow Connector 25"/>
          <p:cNvCxnSpPr>
            <a:cxnSpLocks noChangeShapeType="1"/>
          </p:cNvCxnSpPr>
          <p:nvPr/>
        </p:nvCxnSpPr>
        <p:spPr bwMode="auto">
          <a:xfrm flipV="1">
            <a:off x="1905000" y="3352800"/>
            <a:ext cx="685800" cy="15240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27" name="TextBox 26"/>
          <p:cNvSpPr txBox="1">
            <a:spLocks noChangeArrowheads="1"/>
          </p:cNvSpPr>
          <p:nvPr/>
        </p:nvSpPr>
        <p:spPr bwMode="auto">
          <a:xfrm>
            <a:off x="708025" y="3276600"/>
            <a:ext cx="13493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Cytoplasm</a:t>
            </a:r>
          </a:p>
        </p:txBody>
      </p:sp>
      <p:cxnSp>
        <p:nvCxnSpPr>
          <p:cNvPr id="30" name="Straight Arrow Connector 29"/>
          <p:cNvCxnSpPr>
            <a:cxnSpLocks noChangeShapeType="1"/>
          </p:cNvCxnSpPr>
          <p:nvPr/>
        </p:nvCxnSpPr>
        <p:spPr bwMode="auto">
          <a:xfrm>
            <a:off x="1524000" y="2590800"/>
            <a:ext cx="1295400" cy="45720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33" name="TextBox 32"/>
          <p:cNvSpPr txBox="1">
            <a:spLocks noChangeArrowheads="1"/>
          </p:cNvSpPr>
          <p:nvPr/>
        </p:nvSpPr>
        <p:spPr bwMode="auto">
          <a:xfrm>
            <a:off x="609600" y="2362200"/>
            <a:ext cx="11969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Nucleus</a:t>
            </a:r>
          </a:p>
        </p:txBody>
      </p:sp>
      <p:sp>
        <p:nvSpPr>
          <p:cNvPr id="27669" name="Oval 33"/>
          <p:cNvSpPr>
            <a:spLocks noChangeArrowheads="1"/>
          </p:cNvSpPr>
          <p:nvPr/>
        </p:nvSpPr>
        <p:spPr bwMode="auto">
          <a:xfrm>
            <a:off x="2057400" y="2286000"/>
            <a:ext cx="1447800" cy="1524000"/>
          </a:xfrm>
          <a:prstGeom prst="ellipse">
            <a:avLst/>
          </a:prstGeom>
          <a:solidFill>
            <a:schemeClr val="accent1">
              <a:alpha val="27058"/>
            </a:schemeClr>
          </a:solidFill>
          <a:ln w="9525">
            <a:solidFill>
              <a:schemeClr val="tx1"/>
            </a:solidFill>
            <a:round/>
            <a:headEnd/>
            <a:tailEnd/>
          </a:ln>
        </p:spPr>
        <p:txBody>
          <a:bodyPr/>
          <a:lstStyle/>
          <a:p>
            <a:endParaRPr lang="en-US"/>
          </a:p>
        </p:txBody>
      </p:sp>
      <p:cxnSp>
        <p:nvCxnSpPr>
          <p:cNvPr id="35" name="Straight Arrow Connector 34"/>
          <p:cNvCxnSpPr>
            <a:cxnSpLocks noChangeShapeType="1"/>
          </p:cNvCxnSpPr>
          <p:nvPr/>
        </p:nvCxnSpPr>
        <p:spPr bwMode="auto">
          <a:xfrm flipV="1">
            <a:off x="1524000" y="3733800"/>
            <a:ext cx="990600" cy="38100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40" name="TextBox 39"/>
          <p:cNvSpPr txBox="1">
            <a:spLocks noChangeArrowheads="1"/>
          </p:cNvSpPr>
          <p:nvPr/>
        </p:nvSpPr>
        <p:spPr bwMode="auto">
          <a:xfrm>
            <a:off x="457200" y="3886200"/>
            <a:ext cx="13493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Jelly coat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000" fill="hold"/>
                                        <p:tgtEl>
                                          <p:spTgt spid="12"/>
                                        </p:tgtEl>
                                        <p:attrNameLst>
                                          <p:attrName>ppt_w</p:attrName>
                                        </p:attrNameLst>
                                      </p:cBhvr>
                                      <p:tavLst>
                                        <p:tav tm="0">
                                          <p:val>
                                            <p:strVal val="#ppt_w*0.70"/>
                                          </p:val>
                                        </p:tav>
                                        <p:tav tm="100000">
                                          <p:val>
                                            <p:strVal val="#ppt_w"/>
                                          </p:val>
                                        </p:tav>
                                      </p:tavLst>
                                    </p:anim>
                                    <p:anim calcmode="lin" valueType="num">
                                      <p:cBhvr>
                                        <p:cTn id="25" dur="1000" fill="hold"/>
                                        <p:tgtEl>
                                          <p:spTgt spid="12"/>
                                        </p:tgtEl>
                                        <p:attrNameLst>
                                          <p:attrName>ppt_h</p:attrName>
                                        </p:attrNameLst>
                                      </p:cBhvr>
                                      <p:tavLst>
                                        <p:tav tm="0">
                                          <p:val>
                                            <p:strVal val="#ppt_h"/>
                                          </p:val>
                                        </p:tav>
                                        <p:tav tm="100000">
                                          <p:val>
                                            <p:strVal val="#ppt_h"/>
                                          </p:val>
                                        </p:tav>
                                      </p:tavLst>
                                    </p:anim>
                                    <p:animEffect transition="in" filter="fade">
                                      <p:cBhvr>
                                        <p:cTn id="26" dur="1000"/>
                                        <p:tgtEl>
                                          <p:spTgt spid="1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6" presetClass="entr" presetSubtype="21"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1000" fill="hold"/>
                                        <p:tgtEl>
                                          <p:spTgt spid="15"/>
                                        </p:tgtEl>
                                        <p:attrNameLst>
                                          <p:attrName>ppt_w</p:attrName>
                                        </p:attrNameLst>
                                      </p:cBhvr>
                                      <p:tavLst>
                                        <p:tav tm="0">
                                          <p:val>
                                            <p:strVal val="#ppt_w*0.70"/>
                                          </p:val>
                                        </p:tav>
                                        <p:tav tm="100000">
                                          <p:val>
                                            <p:strVal val="#ppt_w"/>
                                          </p:val>
                                        </p:tav>
                                      </p:tavLst>
                                    </p:anim>
                                    <p:anim calcmode="lin" valueType="num">
                                      <p:cBhvr>
                                        <p:cTn id="37" dur="1000" fill="hold"/>
                                        <p:tgtEl>
                                          <p:spTgt spid="15"/>
                                        </p:tgtEl>
                                        <p:attrNameLst>
                                          <p:attrName>ppt_h</p:attrName>
                                        </p:attrNameLst>
                                      </p:cBhvr>
                                      <p:tavLst>
                                        <p:tav tm="0">
                                          <p:val>
                                            <p:strVal val="#ppt_h"/>
                                          </p:val>
                                        </p:tav>
                                        <p:tav tm="100000">
                                          <p:val>
                                            <p:strVal val="#ppt_h"/>
                                          </p:val>
                                        </p:tav>
                                      </p:tavLst>
                                    </p:anim>
                                    <p:animEffect transition="in" filter="fade">
                                      <p:cBhvr>
                                        <p:cTn id="38" dur="1000"/>
                                        <p:tgtEl>
                                          <p:spTgt spid="15"/>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5"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1000" fill="hold"/>
                                        <p:tgtEl>
                                          <p:spTgt spid="16"/>
                                        </p:tgtEl>
                                        <p:attrNameLst>
                                          <p:attrName>ppt_w</p:attrName>
                                        </p:attrNameLst>
                                      </p:cBhvr>
                                      <p:tavLst>
                                        <p:tav tm="0">
                                          <p:val>
                                            <p:strVal val="#ppt_w*0.70"/>
                                          </p:val>
                                        </p:tav>
                                        <p:tav tm="100000">
                                          <p:val>
                                            <p:strVal val="#ppt_w"/>
                                          </p:val>
                                        </p:tav>
                                      </p:tavLst>
                                    </p:anim>
                                    <p:anim calcmode="lin" valueType="num">
                                      <p:cBhvr>
                                        <p:cTn id="44" dur="1000" fill="hold"/>
                                        <p:tgtEl>
                                          <p:spTgt spid="16"/>
                                        </p:tgtEl>
                                        <p:attrNameLst>
                                          <p:attrName>ppt_h</p:attrName>
                                        </p:attrNameLst>
                                      </p:cBhvr>
                                      <p:tavLst>
                                        <p:tav tm="0">
                                          <p:val>
                                            <p:strVal val="#ppt_h"/>
                                          </p:val>
                                        </p:tav>
                                        <p:tav tm="100000">
                                          <p:val>
                                            <p:strVal val="#ppt_h"/>
                                          </p:val>
                                        </p:tav>
                                      </p:tavLst>
                                    </p:anim>
                                    <p:animEffect transition="in" filter="fade">
                                      <p:cBhvr>
                                        <p:cTn id="45" dur="1000"/>
                                        <p:tgtEl>
                                          <p:spTgt spid="16"/>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55" presetClass="entr" presetSubtype="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 calcmode="lin" valueType="num">
                                      <p:cBhvr>
                                        <p:cTn id="50" dur="1000" fill="hold"/>
                                        <p:tgtEl>
                                          <p:spTgt spid="17"/>
                                        </p:tgtEl>
                                        <p:attrNameLst>
                                          <p:attrName>ppt_w</p:attrName>
                                        </p:attrNameLst>
                                      </p:cBhvr>
                                      <p:tavLst>
                                        <p:tav tm="0">
                                          <p:val>
                                            <p:strVal val="#ppt_w*0.70"/>
                                          </p:val>
                                        </p:tav>
                                        <p:tav tm="100000">
                                          <p:val>
                                            <p:strVal val="#ppt_w"/>
                                          </p:val>
                                        </p:tav>
                                      </p:tavLst>
                                    </p:anim>
                                    <p:anim calcmode="lin" valueType="num">
                                      <p:cBhvr>
                                        <p:cTn id="51" dur="1000" fill="hold"/>
                                        <p:tgtEl>
                                          <p:spTgt spid="17"/>
                                        </p:tgtEl>
                                        <p:attrNameLst>
                                          <p:attrName>ppt_h</p:attrName>
                                        </p:attrNameLst>
                                      </p:cBhvr>
                                      <p:tavLst>
                                        <p:tav tm="0">
                                          <p:val>
                                            <p:strVal val="#ppt_h"/>
                                          </p:val>
                                        </p:tav>
                                        <p:tav tm="100000">
                                          <p:val>
                                            <p:strVal val="#ppt_h"/>
                                          </p:val>
                                        </p:tav>
                                      </p:tavLst>
                                    </p:anim>
                                    <p:animEffect transition="in" filter="fade">
                                      <p:cBhvr>
                                        <p:cTn id="52" dur="1000"/>
                                        <p:tgtEl>
                                          <p:spTgt spid="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55"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p:cTn id="57" dur="1000" fill="hold"/>
                                        <p:tgtEl>
                                          <p:spTgt spid="18"/>
                                        </p:tgtEl>
                                        <p:attrNameLst>
                                          <p:attrName>ppt_w</p:attrName>
                                        </p:attrNameLst>
                                      </p:cBhvr>
                                      <p:tavLst>
                                        <p:tav tm="0">
                                          <p:val>
                                            <p:strVal val="#ppt_w*0.70"/>
                                          </p:val>
                                        </p:tav>
                                        <p:tav tm="100000">
                                          <p:val>
                                            <p:strVal val="#ppt_w"/>
                                          </p:val>
                                        </p:tav>
                                      </p:tavLst>
                                    </p:anim>
                                    <p:anim calcmode="lin" valueType="num">
                                      <p:cBhvr>
                                        <p:cTn id="58" dur="1000" fill="hold"/>
                                        <p:tgtEl>
                                          <p:spTgt spid="18"/>
                                        </p:tgtEl>
                                        <p:attrNameLst>
                                          <p:attrName>ppt_h</p:attrName>
                                        </p:attrNameLst>
                                      </p:cBhvr>
                                      <p:tavLst>
                                        <p:tav tm="0">
                                          <p:val>
                                            <p:strVal val="#ppt_h"/>
                                          </p:val>
                                        </p:tav>
                                        <p:tav tm="100000">
                                          <p:val>
                                            <p:strVal val="#ppt_h"/>
                                          </p:val>
                                        </p:tav>
                                      </p:tavLst>
                                    </p:anim>
                                    <p:animEffect transition="in" filter="fade">
                                      <p:cBhvr>
                                        <p:cTn id="59" dur="1000"/>
                                        <p:tgtEl>
                                          <p:spTgt spid="18"/>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55" presetClass="entr" presetSubtype="0"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1000" fill="hold"/>
                                        <p:tgtEl>
                                          <p:spTgt spid="19"/>
                                        </p:tgtEl>
                                        <p:attrNameLst>
                                          <p:attrName>ppt_w</p:attrName>
                                        </p:attrNameLst>
                                      </p:cBhvr>
                                      <p:tavLst>
                                        <p:tav tm="0">
                                          <p:val>
                                            <p:strVal val="#ppt_w*0.70"/>
                                          </p:val>
                                        </p:tav>
                                        <p:tav tm="100000">
                                          <p:val>
                                            <p:strVal val="#ppt_w"/>
                                          </p:val>
                                        </p:tav>
                                      </p:tavLst>
                                    </p:anim>
                                    <p:anim calcmode="lin" valueType="num">
                                      <p:cBhvr>
                                        <p:cTn id="65" dur="1000" fill="hold"/>
                                        <p:tgtEl>
                                          <p:spTgt spid="19"/>
                                        </p:tgtEl>
                                        <p:attrNameLst>
                                          <p:attrName>ppt_h</p:attrName>
                                        </p:attrNameLst>
                                      </p:cBhvr>
                                      <p:tavLst>
                                        <p:tav tm="0">
                                          <p:val>
                                            <p:strVal val="#ppt_h"/>
                                          </p:val>
                                        </p:tav>
                                        <p:tav tm="100000">
                                          <p:val>
                                            <p:strVal val="#ppt_h"/>
                                          </p:val>
                                        </p:tav>
                                      </p:tavLst>
                                    </p:anim>
                                    <p:animEffect transition="in" filter="fade">
                                      <p:cBhvr>
                                        <p:cTn id="66" dur="1000"/>
                                        <p:tgtEl>
                                          <p:spTgt spid="19"/>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55" presetClass="entr" presetSubtype="0"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anim calcmode="lin" valueType="num">
                                      <p:cBhvr>
                                        <p:cTn id="71" dur="1000" fill="hold"/>
                                        <p:tgtEl>
                                          <p:spTgt spid="20"/>
                                        </p:tgtEl>
                                        <p:attrNameLst>
                                          <p:attrName>ppt_w</p:attrName>
                                        </p:attrNameLst>
                                      </p:cBhvr>
                                      <p:tavLst>
                                        <p:tav tm="0">
                                          <p:val>
                                            <p:strVal val="#ppt_w*0.70"/>
                                          </p:val>
                                        </p:tav>
                                        <p:tav tm="100000">
                                          <p:val>
                                            <p:strVal val="#ppt_w"/>
                                          </p:val>
                                        </p:tav>
                                      </p:tavLst>
                                    </p:anim>
                                    <p:anim calcmode="lin" valueType="num">
                                      <p:cBhvr>
                                        <p:cTn id="72" dur="1000" fill="hold"/>
                                        <p:tgtEl>
                                          <p:spTgt spid="20"/>
                                        </p:tgtEl>
                                        <p:attrNameLst>
                                          <p:attrName>ppt_h</p:attrName>
                                        </p:attrNameLst>
                                      </p:cBhvr>
                                      <p:tavLst>
                                        <p:tav tm="0">
                                          <p:val>
                                            <p:strVal val="#ppt_h"/>
                                          </p:val>
                                        </p:tav>
                                        <p:tav tm="100000">
                                          <p:val>
                                            <p:strVal val="#ppt_h"/>
                                          </p:val>
                                        </p:tav>
                                      </p:tavLst>
                                    </p:anim>
                                    <p:animEffect transition="in" filter="fade">
                                      <p:cBhvr>
                                        <p:cTn id="73" dur="1000"/>
                                        <p:tgtEl>
                                          <p:spTgt spid="20"/>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55" presetClass="entr" presetSubtype="0" fill="hold" grpId="0" nodeType="clickEffect">
                                  <p:stCondLst>
                                    <p:cond delay="0"/>
                                  </p:stCondLst>
                                  <p:childTnLst>
                                    <p:set>
                                      <p:cBhvr>
                                        <p:cTn id="77" dur="1" fill="hold">
                                          <p:stCondLst>
                                            <p:cond delay="0"/>
                                          </p:stCondLst>
                                        </p:cTn>
                                        <p:tgtEl>
                                          <p:spTgt spid="21"/>
                                        </p:tgtEl>
                                        <p:attrNameLst>
                                          <p:attrName>style.visibility</p:attrName>
                                        </p:attrNameLst>
                                      </p:cBhvr>
                                      <p:to>
                                        <p:strVal val="visible"/>
                                      </p:to>
                                    </p:set>
                                    <p:anim calcmode="lin" valueType="num">
                                      <p:cBhvr>
                                        <p:cTn id="78" dur="1000" fill="hold"/>
                                        <p:tgtEl>
                                          <p:spTgt spid="21"/>
                                        </p:tgtEl>
                                        <p:attrNameLst>
                                          <p:attrName>ppt_w</p:attrName>
                                        </p:attrNameLst>
                                      </p:cBhvr>
                                      <p:tavLst>
                                        <p:tav tm="0">
                                          <p:val>
                                            <p:strVal val="#ppt_w*0.70"/>
                                          </p:val>
                                        </p:tav>
                                        <p:tav tm="100000">
                                          <p:val>
                                            <p:strVal val="#ppt_w"/>
                                          </p:val>
                                        </p:tav>
                                      </p:tavLst>
                                    </p:anim>
                                    <p:anim calcmode="lin" valueType="num">
                                      <p:cBhvr>
                                        <p:cTn id="79" dur="1000" fill="hold"/>
                                        <p:tgtEl>
                                          <p:spTgt spid="21"/>
                                        </p:tgtEl>
                                        <p:attrNameLst>
                                          <p:attrName>ppt_h</p:attrName>
                                        </p:attrNameLst>
                                      </p:cBhvr>
                                      <p:tavLst>
                                        <p:tav tm="0">
                                          <p:val>
                                            <p:strVal val="#ppt_h"/>
                                          </p:val>
                                        </p:tav>
                                        <p:tav tm="100000">
                                          <p:val>
                                            <p:strVal val="#ppt_h"/>
                                          </p:val>
                                        </p:tav>
                                      </p:tavLst>
                                    </p:anim>
                                    <p:animEffect transition="in" filter="fade">
                                      <p:cBhvr>
                                        <p:cTn id="80" dur="1000"/>
                                        <p:tgtEl>
                                          <p:spTgt spid="2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16" presetClass="entr" presetSubtype="21" fill="hold" nodeType="click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barn(inVertical)">
                                      <p:cBhvr>
                                        <p:cTn id="85" dur="500"/>
                                        <p:tgtEl>
                                          <p:spTgt spid="22"/>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55" presetClass="entr" presetSubtype="0" fill="hold" grpId="0" nodeType="clickEffect">
                                  <p:stCondLst>
                                    <p:cond delay="0"/>
                                  </p:stCondLst>
                                  <p:childTnLst>
                                    <p:set>
                                      <p:cBhvr>
                                        <p:cTn id="89" dur="1" fill="hold">
                                          <p:stCondLst>
                                            <p:cond delay="0"/>
                                          </p:stCondLst>
                                        </p:cTn>
                                        <p:tgtEl>
                                          <p:spTgt spid="23"/>
                                        </p:tgtEl>
                                        <p:attrNameLst>
                                          <p:attrName>style.visibility</p:attrName>
                                        </p:attrNameLst>
                                      </p:cBhvr>
                                      <p:to>
                                        <p:strVal val="visible"/>
                                      </p:to>
                                    </p:set>
                                    <p:anim calcmode="lin" valueType="num">
                                      <p:cBhvr>
                                        <p:cTn id="90" dur="1000" fill="hold"/>
                                        <p:tgtEl>
                                          <p:spTgt spid="23"/>
                                        </p:tgtEl>
                                        <p:attrNameLst>
                                          <p:attrName>ppt_w</p:attrName>
                                        </p:attrNameLst>
                                      </p:cBhvr>
                                      <p:tavLst>
                                        <p:tav tm="0">
                                          <p:val>
                                            <p:strVal val="#ppt_w*0.70"/>
                                          </p:val>
                                        </p:tav>
                                        <p:tav tm="100000">
                                          <p:val>
                                            <p:strVal val="#ppt_w"/>
                                          </p:val>
                                        </p:tav>
                                      </p:tavLst>
                                    </p:anim>
                                    <p:anim calcmode="lin" valueType="num">
                                      <p:cBhvr>
                                        <p:cTn id="91" dur="1000" fill="hold"/>
                                        <p:tgtEl>
                                          <p:spTgt spid="23"/>
                                        </p:tgtEl>
                                        <p:attrNameLst>
                                          <p:attrName>ppt_h</p:attrName>
                                        </p:attrNameLst>
                                      </p:cBhvr>
                                      <p:tavLst>
                                        <p:tav tm="0">
                                          <p:val>
                                            <p:strVal val="#ppt_h"/>
                                          </p:val>
                                        </p:tav>
                                        <p:tav tm="100000">
                                          <p:val>
                                            <p:strVal val="#ppt_h"/>
                                          </p:val>
                                        </p:tav>
                                      </p:tavLst>
                                    </p:anim>
                                    <p:animEffect transition="in" filter="fade">
                                      <p:cBhvr>
                                        <p:cTn id="92" dur="1000"/>
                                        <p:tgtEl>
                                          <p:spTgt spid="23"/>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16" presetClass="entr" presetSubtype="21" fill="hold" nodeType="clickEffect">
                                  <p:stCondLst>
                                    <p:cond delay="0"/>
                                  </p:stCondLst>
                                  <p:childTnLst>
                                    <p:set>
                                      <p:cBhvr>
                                        <p:cTn id="96" dur="1" fill="hold">
                                          <p:stCondLst>
                                            <p:cond delay="0"/>
                                          </p:stCondLst>
                                        </p:cTn>
                                        <p:tgtEl>
                                          <p:spTgt spid="26"/>
                                        </p:tgtEl>
                                        <p:attrNameLst>
                                          <p:attrName>style.visibility</p:attrName>
                                        </p:attrNameLst>
                                      </p:cBhvr>
                                      <p:to>
                                        <p:strVal val="visible"/>
                                      </p:to>
                                    </p:set>
                                    <p:animEffect transition="in" filter="barn(inVertical)">
                                      <p:cBhvr>
                                        <p:cTn id="97" dur="500"/>
                                        <p:tgtEl>
                                          <p:spTgt spid="26"/>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55" presetClass="entr" presetSubtype="0" fill="hold" grpId="0" nodeType="clickEffect">
                                  <p:stCondLst>
                                    <p:cond delay="0"/>
                                  </p:stCondLst>
                                  <p:childTnLst>
                                    <p:set>
                                      <p:cBhvr>
                                        <p:cTn id="101" dur="1" fill="hold">
                                          <p:stCondLst>
                                            <p:cond delay="0"/>
                                          </p:stCondLst>
                                        </p:cTn>
                                        <p:tgtEl>
                                          <p:spTgt spid="27"/>
                                        </p:tgtEl>
                                        <p:attrNameLst>
                                          <p:attrName>style.visibility</p:attrName>
                                        </p:attrNameLst>
                                      </p:cBhvr>
                                      <p:to>
                                        <p:strVal val="visible"/>
                                      </p:to>
                                    </p:set>
                                    <p:anim calcmode="lin" valueType="num">
                                      <p:cBhvr>
                                        <p:cTn id="102" dur="1000" fill="hold"/>
                                        <p:tgtEl>
                                          <p:spTgt spid="27"/>
                                        </p:tgtEl>
                                        <p:attrNameLst>
                                          <p:attrName>ppt_w</p:attrName>
                                        </p:attrNameLst>
                                      </p:cBhvr>
                                      <p:tavLst>
                                        <p:tav tm="0">
                                          <p:val>
                                            <p:strVal val="#ppt_w*0.70"/>
                                          </p:val>
                                        </p:tav>
                                        <p:tav tm="100000">
                                          <p:val>
                                            <p:strVal val="#ppt_w"/>
                                          </p:val>
                                        </p:tav>
                                      </p:tavLst>
                                    </p:anim>
                                    <p:anim calcmode="lin" valueType="num">
                                      <p:cBhvr>
                                        <p:cTn id="103" dur="1000" fill="hold"/>
                                        <p:tgtEl>
                                          <p:spTgt spid="27"/>
                                        </p:tgtEl>
                                        <p:attrNameLst>
                                          <p:attrName>ppt_h</p:attrName>
                                        </p:attrNameLst>
                                      </p:cBhvr>
                                      <p:tavLst>
                                        <p:tav tm="0">
                                          <p:val>
                                            <p:strVal val="#ppt_h"/>
                                          </p:val>
                                        </p:tav>
                                        <p:tav tm="100000">
                                          <p:val>
                                            <p:strVal val="#ppt_h"/>
                                          </p:val>
                                        </p:tav>
                                      </p:tavLst>
                                    </p:anim>
                                    <p:animEffect transition="in" filter="fade">
                                      <p:cBhvr>
                                        <p:cTn id="104" dur="1000"/>
                                        <p:tgtEl>
                                          <p:spTgt spid="27"/>
                                        </p:tgtEl>
                                      </p:cBhvr>
                                    </p:animEffec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16" presetClass="entr" presetSubtype="21" fill="hold" nodeType="clickEffect">
                                  <p:stCondLst>
                                    <p:cond delay="0"/>
                                  </p:stCondLst>
                                  <p:childTnLst>
                                    <p:set>
                                      <p:cBhvr>
                                        <p:cTn id="108" dur="1" fill="hold">
                                          <p:stCondLst>
                                            <p:cond delay="0"/>
                                          </p:stCondLst>
                                        </p:cTn>
                                        <p:tgtEl>
                                          <p:spTgt spid="30"/>
                                        </p:tgtEl>
                                        <p:attrNameLst>
                                          <p:attrName>style.visibility</p:attrName>
                                        </p:attrNameLst>
                                      </p:cBhvr>
                                      <p:to>
                                        <p:strVal val="visible"/>
                                      </p:to>
                                    </p:set>
                                    <p:animEffect transition="in" filter="barn(inVertical)">
                                      <p:cBhvr>
                                        <p:cTn id="109" dur="500"/>
                                        <p:tgtEl>
                                          <p:spTgt spid="30"/>
                                        </p:tgtEl>
                                      </p:cBhvr>
                                    </p:animEffec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55" presetClass="entr" presetSubtype="0" fill="hold" grpId="0" nodeType="clickEffect">
                                  <p:stCondLst>
                                    <p:cond delay="0"/>
                                  </p:stCondLst>
                                  <p:childTnLst>
                                    <p:set>
                                      <p:cBhvr>
                                        <p:cTn id="113" dur="1" fill="hold">
                                          <p:stCondLst>
                                            <p:cond delay="0"/>
                                          </p:stCondLst>
                                        </p:cTn>
                                        <p:tgtEl>
                                          <p:spTgt spid="33"/>
                                        </p:tgtEl>
                                        <p:attrNameLst>
                                          <p:attrName>style.visibility</p:attrName>
                                        </p:attrNameLst>
                                      </p:cBhvr>
                                      <p:to>
                                        <p:strVal val="visible"/>
                                      </p:to>
                                    </p:set>
                                    <p:anim calcmode="lin" valueType="num">
                                      <p:cBhvr>
                                        <p:cTn id="114" dur="1000" fill="hold"/>
                                        <p:tgtEl>
                                          <p:spTgt spid="33"/>
                                        </p:tgtEl>
                                        <p:attrNameLst>
                                          <p:attrName>ppt_w</p:attrName>
                                        </p:attrNameLst>
                                      </p:cBhvr>
                                      <p:tavLst>
                                        <p:tav tm="0">
                                          <p:val>
                                            <p:strVal val="#ppt_w*0.70"/>
                                          </p:val>
                                        </p:tav>
                                        <p:tav tm="100000">
                                          <p:val>
                                            <p:strVal val="#ppt_w"/>
                                          </p:val>
                                        </p:tav>
                                      </p:tavLst>
                                    </p:anim>
                                    <p:anim calcmode="lin" valueType="num">
                                      <p:cBhvr>
                                        <p:cTn id="115" dur="1000" fill="hold"/>
                                        <p:tgtEl>
                                          <p:spTgt spid="33"/>
                                        </p:tgtEl>
                                        <p:attrNameLst>
                                          <p:attrName>ppt_h</p:attrName>
                                        </p:attrNameLst>
                                      </p:cBhvr>
                                      <p:tavLst>
                                        <p:tav tm="0">
                                          <p:val>
                                            <p:strVal val="#ppt_h"/>
                                          </p:val>
                                        </p:tav>
                                        <p:tav tm="100000">
                                          <p:val>
                                            <p:strVal val="#ppt_h"/>
                                          </p:val>
                                        </p:tav>
                                      </p:tavLst>
                                    </p:anim>
                                    <p:animEffect transition="in" filter="fade">
                                      <p:cBhvr>
                                        <p:cTn id="116" dur="1000"/>
                                        <p:tgtEl>
                                          <p:spTgt spid="33"/>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16" presetClass="entr" presetSubtype="21" fill="hold" nodeType="clickEffect">
                                  <p:stCondLst>
                                    <p:cond delay="0"/>
                                  </p:stCondLst>
                                  <p:childTnLst>
                                    <p:set>
                                      <p:cBhvr>
                                        <p:cTn id="120" dur="1" fill="hold">
                                          <p:stCondLst>
                                            <p:cond delay="0"/>
                                          </p:stCondLst>
                                        </p:cTn>
                                        <p:tgtEl>
                                          <p:spTgt spid="35"/>
                                        </p:tgtEl>
                                        <p:attrNameLst>
                                          <p:attrName>style.visibility</p:attrName>
                                        </p:attrNameLst>
                                      </p:cBhvr>
                                      <p:to>
                                        <p:strVal val="visible"/>
                                      </p:to>
                                    </p:set>
                                    <p:animEffect transition="in" filter="barn(inVertical)">
                                      <p:cBhvr>
                                        <p:cTn id="121" dur="500"/>
                                        <p:tgtEl>
                                          <p:spTgt spid="35"/>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55" presetClass="entr" presetSubtype="0" fill="hold" grpId="0" nodeType="clickEffect">
                                  <p:stCondLst>
                                    <p:cond delay="0"/>
                                  </p:stCondLst>
                                  <p:childTnLst>
                                    <p:set>
                                      <p:cBhvr>
                                        <p:cTn id="125" dur="1" fill="hold">
                                          <p:stCondLst>
                                            <p:cond delay="0"/>
                                          </p:stCondLst>
                                        </p:cTn>
                                        <p:tgtEl>
                                          <p:spTgt spid="40"/>
                                        </p:tgtEl>
                                        <p:attrNameLst>
                                          <p:attrName>style.visibility</p:attrName>
                                        </p:attrNameLst>
                                      </p:cBhvr>
                                      <p:to>
                                        <p:strVal val="visible"/>
                                      </p:to>
                                    </p:set>
                                    <p:anim calcmode="lin" valueType="num">
                                      <p:cBhvr>
                                        <p:cTn id="126" dur="1000" fill="hold"/>
                                        <p:tgtEl>
                                          <p:spTgt spid="40"/>
                                        </p:tgtEl>
                                        <p:attrNameLst>
                                          <p:attrName>ppt_w</p:attrName>
                                        </p:attrNameLst>
                                      </p:cBhvr>
                                      <p:tavLst>
                                        <p:tav tm="0">
                                          <p:val>
                                            <p:strVal val="#ppt_w*0.70"/>
                                          </p:val>
                                        </p:tav>
                                        <p:tav tm="100000">
                                          <p:val>
                                            <p:strVal val="#ppt_w"/>
                                          </p:val>
                                        </p:tav>
                                      </p:tavLst>
                                    </p:anim>
                                    <p:anim calcmode="lin" valueType="num">
                                      <p:cBhvr>
                                        <p:cTn id="127" dur="1000" fill="hold"/>
                                        <p:tgtEl>
                                          <p:spTgt spid="40"/>
                                        </p:tgtEl>
                                        <p:attrNameLst>
                                          <p:attrName>ppt_h</p:attrName>
                                        </p:attrNameLst>
                                      </p:cBhvr>
                                      <p:tavLst>
                                        <p:tav tm="0">
                                          <p:val>
                                            <p:strVal val="#ppt_h"/>
                                          </p:val>
                                        </p:tav>
                                        <p:tav tm="100000">
                                          <p:val>
                                            <p:strVal val="#ppt_h"/>
                                          </p:val>
                                        </p:tav>
                                      </p:tavLst>
                                    </p:anim>
                                    <p:animEffect transition="in" filter="fade">
                                      <p:cBhvr>
                                        <p:cTn id="128"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5" grpId="0"/>
      <p:bldP spid="16" grpId="0" animBg="1"/>
      <p:bldP spid="17" grpId="0"/>
      <p:bldP spid="18" grpId="0" animBg="1"/>
      <p:bldP spid="19" grpId="0"/>
      <p:bldP spid="20" grpId="0" animBg="1"/>
      <p:bldP spid="21" grpId="0"/>
      <p:bldP spid="23" grpId="0"/>
      <p:bldP spid="27" grpId="0"/>
      <p:bldP spid="33" grpId="0"/>
      <p:bldP spid="4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0" y="0"/>
            <a:ext cx="9144000" cy="642918"/>
          </a:xfrm>
        </p:spPr>
        <p:txBody>
          <a:bodyPr/>
          <a:lstStyle/>
          <a:p>
            <a:r>
              <a:rPr lang="en-US" dirty="0">
                <a:latin typeface="BedrockWide" charset="0"/>
              </a:rPr>
              <a:t>Semen and path of sperm</a:t>
            </a:r>
          </a:p>
        </p:txBody>
      </p:sp>
      <p:pic>
        <p:nvPicPr>
          <p:cNvPr id="10" name="Picture 4" descr="http://www.skip-stanley.com/MisPics/04b_sperm_cell.jpg"/>
          <p:cNvPicPr>
            <a:picLocks noChangeAspect="1" noChangeArrowheads="1"/>
          </p:cNvPicPr>
          <p:nvPr/>
        </p:nvPicPr>
        <p:blipFill>
          <a:blip r:embed="rId2">
            <a:extLst>
              <a:ext uri="{28A0092B-C50C-407E-A947-70E740481C1C}">
                <a14:useLocalDpi xmlns:a14="http://schemas.microsoft.com/office/drawing/2010/main" xmlns="" val="0"/>
              </a:ext>
            </a:extLst>
          </a:blip>
          <a:srcRect l="6885" t="1794"/>
          <a:stretch>
            <a:fillRect/>
          </a:stretch>
        </p:blipFill>
        <p:spPr bwMode="auto">
          <a:xfrm>
            <a:off x="0" y="928670"/>
            <a:ext cx="5305425" cy="404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06" name="Rectangle 10"/>
          <p:cNvSpPr>
            <a:spLocks noChangeArrowheads="1"/>
          </p:cNvSpPr>
          <p:nvPr/>
        </p:nvSpPr>
        <p:spPr bwMode="auto">
          <a:xfrm>
            <a:off x="5257800" y="762000"/>
            <a:ext cx="3962400" cy="4224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42900" lvl="3" indent="-342900">
              <a:lnSpc>
                <a:spcPct val="150000"/>
              </a:lnSpc>
              <a:buFont typeface="Arial" charset="0"/>
              <a:buChar char="•"/>
            </a:pPr>
            <a:r>
              <a:rPr lang="en-US" dirty="0">
                <a:latin typeface="Georgia" charset="0"/>
              </a:rPr>
              <a:t>Semen is the mixture of sperms and secretions from glands</a:t>
            </a:r>
            <a:r>
              <a:rPr lang="en-US" b="1" dirty="0">
                <a:latin typeface="Georgia" charset="0"/>
              </a:rPr>
              <a:t>.</a:t>
            </a:r>
          </a:p>
          <a:p>
            <a:pPr marL="342900" lvl="3" indent="-342900">
              <a:lnSpc>
                <a:spcPct val="150000"/>
              </a:lnSpc>
              <a:buFont typeface="Arial" charset="0"/>
              <a:buChar char="•"/>
            </a:pPr>
            <a:r>
              <a:rPr lang="en-US" dirty="0">
                <a:latin typeface="Georgia" charset="0"/>
              </a:rPr>
              <a:t>Protects and activates the sperm; facilitates their movement </a:t>
            </a:r>
          </a:p>
          <a:p>
            <a:pPr marL="342900" lvl="3" indent="-342900">
              <a:lnSpc>
                <a:spcPct val="150000"/>
              </a:lnSpc>
              <a:buFont typeface="Arial" charset="0"/>
              <a:buChar char="•"/>
            </a:pPr>
            <a:r>
              <a:rPr lang="en-US" dirty="0">
                <a:latin typeface="Georgia" charset="0"/>
              </a:rPr>
              <a:t>Provides energy for sperm movement </a:t>
            </a:r>
          </a:p>
          <a:p>
            <a:pPr marL="342900" lvl="3" indent="-342900">
              <a:lnSpc>
                <a:spcPct val="150000"/>
              </a:lnSpc>
              <a:buFont typeface="Arial" charset="0"/>
              <a:buChar char="•"/>
            </a:pPr>
            <a:r>
              <a:rPr lang="en-US" dirty="0">
                <a:latin typeface="Georgia" charset="0"/>
              </a:rPr>
              <a:t>High pH neutralizes the urethra and vagina </a:t>
            </a:r>
          </a:p>
          <a:p>
            <a:pPr marL="342900" lvl="3" indent="-342900">
              <a:lnSpc>
                <a:spcPct val="150000"/>
              </a:lnSpc>
              <a:buFont typeface="Arial" charset="0"/>
              <a:buChar char="•"/>
            </a:pPr>
            <a:r>
              <a:rPr lang="en-US" dirty="0">
                <a:latin typeface="Georgia" charset="0"/>
              </a:rPr>
              <a:t>Contains between 500 million sperm in  2-5 cm</a:t>
            </a:r>
            <a:r>
              <a:rPr lang="en-US" baseline="30000" dirty="0">
                <a:latin typeface="Georgia" charset="0"/>
              </a:rPr>
              <a:t>3</a:t>
            </a:r>
            <a:r>
              <a:rPr lang="en-US" dirty="0">
                <a:latin typeface="Georgia" charset="0"/>
              </a:rPr>
              <a:t>.</a:t>
            </a:r>
          </a:p>
        </p:txBody>
      </p:sp>
      <p:sp>
        <p:nvSpPr>
          <p:cNvPr id="13" name="TextBox 12"/>
          <p:cNvSpPr txBox="1">
            <a:spLocks noChangeArrowheads="1"/>
          </p:cNvSpPr>
          <p:nvPr/>
        </p:nvSpPr>
        <p:spPr bwMode="auto">
          <a:xfrm>
            <a:off x="0" y="2147870"/>
            <a:ext cx="22098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Provides energy for swimming</a:t>
            </a:r>
          </a:p>
        </p:txBody>
      </p:sp>
      <p:cxnSp>
        <p:nvCxnSpPr>
          <p:cNvPr id="14" name="Straight Arrow Connector 13"/>
          <p:cNvCxnSpPr>
            <a:cxnSpLocks noChangeShapeType="1"/>
          </p:cNvCxnSpPr>
          <p:nvPr/>
        </p:nvCxnSpPr>
        <p:spPr bwMode="auto">
          <a:xfrm flipH="1" flipV="1">
            <a:off x="1524000" y="2605070"/>
            <a:ext cx="762000" cy="53340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18" name="Straight Arrow Connector 17"/>
          <p:cNvCxnSpPr>
            <a:cxnSpLocks noChangeShapeType="1"/>
          </p:cNvCxnSpPr>
          <p:nvPr/>
        </p:nvCxnSpPr>
        <p:spPr bwMode="auto">
          <a:xfrm flipH="1" flipV="1">
            <a:off x="2438400" y="1233470"/>
            <a:ext cx="914400" cy="22860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21" name="TextBox 20"/>
          <p:cNvSpPr txBox="1">
            <a:spLocks noChangeArrowheads="1"/>
          </p:cNvSpPr>
          <p:nvPr/>
        </p:nvSpPr>
        <p:spPr bwMode="auto">
          <a:xfrm>
            <a:off x="152400" y="928670"/>
            <a:ext cx="22098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Digest the jelly coat of the egg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strVal val="#ppt_w*0.70"/>
                                          </p:val>
                                        </p:tav>
                                        <p:tav tm="100000">
                                          <p:val>
                                            <p:strVal val="#ppt_w"/>
                                          </p:val>
                                        </p:tav>
                                      </p:tavLst>
                                    </p:anim>
                                    <p:anim calcmode="lin" valueType="num">
                                      <p:cBhvr>
                                        <p:cTn id="21" dur="1000" fill="hold"/>
                                        <p:tgtEl>
                                          <p:spTgt spid="13"/>
                                        </p:tgtEl>
                                        <p:attrNameLst>
                                          <p:attrName>ppt_h</p:attrName>
                                        </p:attrNameLst>
                                      </p:cBhvr>
                                      <p:tavLst>
                                        <p:tav tm="0">
                                          <p:val>
                                            <p:strVal val="#ppt_h"/>
                                          </p:val>
                                        </p:tav>
                                        <p:tav tm="100000">
                                          <p:val>
                                            <p:strVal val="#ppt_h"/>
                                          </p:val>
                                        </p:tav>
                                      </p:tavLst>
                                    </p:anim>
                                    <p:animEffect transition="in" filter="fade">
                                      <p:cBhvr>
                                        <p:cTn id="22" dur="1000"/>
                                        <p:tgtEl>
                                          <p:spTgt spid="1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5"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1000" fill="hold"/>
                                        <p:tgtEl>
                                          <p:spTgt spid="21"/>
                                        </p:tgtEl>
                                        <p:attrNameLst>
                                          <p:attrName>ppt_w</p:attrName>
                                        </p:attrNameLst>
                                      </p:cBhvr>
                                      <p:tavLst>
                                        <p:tav tm="0">
                                          <p:val>
                                            <p:strVal val="#ppt_w*0.70"/>
                                          </p:val>
                                        </p:tav>
                                        <p:tav tm="100000">
                                          <p:val>
                                            <p:strVal val="#ppt_w"/>
                                          </p:val>
                                        </p:tav>
                                      </p:tavLst>
                                    </p:anim>
                                    <p:anim calcmode="lin" valueType="num">
                                      <p:cBhvr>
                                        <p:cTn id="33" dur="1000" fill="hold"/>
                                        <p:tgtEl>
                                          <p:spTgt spid="21"/>
                                        </p:tgtEl>
                                        <p:attrNameLst>
                                          <p:attrName>ppt_h</p:attrName>
                                        </p:attrNameLst>
                                      </p:cBhvr>
                                      <p:tavLst>
                                        <p:tav tm="0">
                                          <p:val>
                                            <p:strVal val="#ppt_h"/>
                                          </p:val>
                                        </p:tav>
                                        <p:tav tm="100000">
                                          <p:val>
                                            <p:strVal val="#ppt_h"/>
                                          </p:val>
                                        </p:tav>
                                      </p:tavLst>
                                    </p:anim>
                                    <p:animEffect transition="in" filter="fade">
                                      <p:cBhvr>
                                        <p:cTn id="34" dur="10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grpId="0" nodeType="clickEffect">
                                  <p:stCondLst>
                                    <p:cond delay="0"/>
                                  </p:stCondLst>
                                  <p:childTnLst>
                                    <p:set>
                                      <p:cBhvr>
                                        <p:cTn id="38" dur="1" fill="hold">
                                          <p:stCondLst>
                                            <p:cond delay="0"/>
                                          </p:stCondLst>
                                        </p:cTn>
                                        <p:tgtEl>
                                          <p:spTgt spid="29706"/>
                                        </p:tgtEl>
                                        <p:attrNameLst>
                                          <p:attrName>style.visibility</p:attrName>
                                        </p:attrNameLst>
                                      </p:cBhvr>
                                      <p:to>
                                        <p:strVal val="visible"/>
                                      </p:to>
                                    </p:set>
                                    <p:anim calcmode="lin" valueType="num">
                                      <p:cBhvr>
                                        <p:cTn id="39" dur="500" fill="hold"/>
                                        <p:tgtEl>
                                          <p:spTgt spid="29706"/>
                                        </p:tgtEl>
                                        <p:attrNameLst>
                                          <p:attrName>ppt_w</p:attrName>
                                        </p:attrNameLst>
                                      </p:cBhvr>
                                      <p:tavLst>
                                        <p:tav tm="0">
                                          <p:val>
                                            <p:fltVal val="0"/>
                                          </p:val>
                                        </p:tav>
                                        <p:tav tm="100000">
                                          <p:val>
                                            <p:strVal val="#ppt_w"/>
                                          </p:val>
                                        </p:tav>
                                      </p:tavLst>
                                    </p:anim>
                                    <p:anim calcmode="lin" valueType="num">
                                      <p:cBhvr>
                                        <p:cTn id="40" dur="500" fill="hold"/>
                                        <p:tgtEl>
                                          <p:spTgt spid="2970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6" grpId="0"/>
      <p:bldP spid="13"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29718" cy="638156"/>
          </a:xfrm>
        </p:spPr>
        <p:txBody>
          <a:bodyPr/>
          <a:lstStyle/>
          <a:p>
            <a:r>
              <a:rPr lang="en-IN" dirty="0" smtClean="0"/>
              <a:t>Structure of egg cell</a:t>
            </a:r>
            <a:endParaRPr lang="en-IN" dirty="0"/>
          </a:p>
        </p:txBody>
      </p:sp>
      <p:pic>
        <p:nvPicPr>
          <p:cNvPr id="1027" name="Picture 3"/>
          <p:cNvPicPr>
            <a:picLocks noChangeAspect="1" noChangeArrowheads="1"/>
          </p:cNvPicPr>
          <p:nvPr/>
        </p:nvPicPr>
        <p:blipFill>
          <a:blip r:embed="rId2"/>
          <a:srcRect/>
          <a:stretch>
            <a:fillRect/>
          </a:stretch>
        </p:blipFill>
        <p:spPr bwMode="auto">
          <a:xfrm>
            <a:off x="1357290" y="1071546"/>
            <a:ext cx="6422568" cy="471994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2"/>
          <p:cNvSpPr>
            <a:spLocks noGrp="1"/>
          </p:cNvSpPr>
          <p:nvPr>
            <p:ph type="title"/>
          </p:nvPr>
        </p:nvSpPr>
        <p:spPr>
          <a:xfrm>
            <a:off x="0" y="0"/>
            <a:ext cx="9144000" cy="781032"/>
          </a:xfrm>
        </p:spPr>
        <p:txBody>
          <a:bodyPr/>
          <a:lstStyle/>
          <a:p>
            <a:r>
              <a:rPr lang="en-US" dirty="0">
                <a:latin typeface="BedrockWide" charset="0"/>
              </a:rPr>
              <a:t>Comparing male and female gametes</a:t>
            </a:r>
          </a:p>
        </p:txBody>
      </p:sp>
      <p:graphicFrame>
        <p:nvGraphicFramePr>
          <p:cNvPr id="8" name="Table 7"/>
          <p:cNvGraphicFramePr>
            <a:graphicFrameLocks noGrp="1"/>
          </p:cNvGraphicFramePr>
          <p:nvPr>
            <p:extLst>
              <p:ext uri="{D42A27DB-BD31-4B8C-83A1-F6EECF244321}">
                <p14:modId xmlns:p14="http://schemas.microsoft.com/office/powerpoint/2010/main" xmlns="" val="2494161234"/>
              </p:ext>
            </p:extLst>
          </p:nvPr>
        </p:nvGraphicFramePr>
        <p:xfrm>
          <a:off x="1" y="972091"/>
          <a:ext cx="9143999" cy="6022267"/>
        </p:xfrm>
        <a:graphic>
          <a:graphicData uri="http://schemas.openxmlformats.org/drawingml/2006/table">
            <a:tbl>
              <a:tblPr firstRow="1" bandRow="1">
                <a:tableStyleId>{073A0DAA-6AF3-43AB-8588-CEC1D06C72B9}</a:tableStyleId>
              </a:tblPr>
              <a:tblGrid>
                <a:gridCol w="2484208"/>
                <a:gridCol w="3277040"/>
                <a:gridCol w="3382751"/>
              </a:tblGrid>
              <a:tr h="531161">
                <a:tc>
                  <a:txBody>
                    <a:bodyPr/>
                    <a:lstStyle/>
                    <a:p>
                      <a:pPr algn="l"/>
                      <a:r>
                        <a:rPr lang="en-US" sz="2200" dirty="0" smtClean="0">
                          <a:solidFill>
                            <a:schemeClr val="tx1"/>
                          </a:solidFill>
                          <a:latin typeface="Calibri" pitchFamily="34" charset="0"/>
                          <a:cs typeface="Calibri" pitchFamily="34" charset="0"/>
                        </a:rPr>
                        <a:t>Feature </a:t>
                      </a:r>
                      <a:endParaRPr lang="en-US" sz="2200" dirty="0">
                        <a:solidFill>
                          <a:schemeClr val="tx1"/>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a:r>
                        <a:rPr lang="en-US" sz="2200" dirty="0" smtClean="0">
                          <a:solidFill>
                            <a:schemeClr val="tx1"/>
                          </a:solidFill>
                          <a:latin typeface="Calibri" pitchFamily="34" charset="0"/>
                          <a:cs typeface="Calibri" pitchFamily="34" charset="0"/>
                        </a:rPr>
                        <a:t>Sperm cell</a:t>
                      </a:r>
                      <a:endParaRPr lang="en-US" sz="2200" dirty="0">
                        <a:solidFill>
                          <a:schemeClr val="tx1"/>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a:r>
                        <a:rPr lang="en-US" sz="2200" dirty="0" smtClean="0">
                          <a:solidFill>
                            <a:schemeClr val="tx1"/>
                          </a:solidFill>
                          <a:latin typeface="Calibri" pitchFamily="34" charset="0"/>
                          <a:cs typeface="Calibri" pitchFamily="34" charset="0"/>
                        </a:rPr>
                        <a:t>Egg cell</a:t>
                      </a:r>
                      <a:endParaRPr lang="en-US" sz="2200" dirty="0">
                        <a:solidFill>
                          <a:schemeClr val="tx1"/>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599066">
                <a:tc>
                  <a:txBody>
                    <a:bodyPr/>
                    <a:lstStyle/>
                    <a:p>
                      <a:pPr algn="l">
                        <a:lnSpc>
                          <a:spcPct val="150000"/>
                        </a:lnSpc>
                      </a:pPr>
                      <a:r>
                        <a:rPr lang="en-US" sz="2200" dirty="0" smtClean="0">
                          <a:solidFill>
                            <a:srgbClr val="C00000"/>
                          </a:solidFill>
                          <a:latin typeface="Calibri" pitchFamily="34" charset="0"/>
                          <a:cs typeface="Calibri" pitchFamily="34" charset="0"/>
                        </a:rPr>
                        <a:t>Size</a:t>
                      </a:r>
                      <a:endParaRPr lang="en-US" sz="2200" dirty="0">
                        <a:solidFill>
                          <a:srgbClr val="C00000"/>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50000"/>
                        </a:lnSpc>
                      </a:pPr>
                      <a:r>
                        <a:rPr lang="en-US" sz="2200" dirty="0" smtClean="0">
                          <a:solidFill>
                            <a:schemeClr val="tx1"/>
                          </a:solidFill>
                          <a:latin typeface="Calibri" pitchFamily="34" charset="0"/>
                          <a:cs typeface="Calibri" pitchFamily="34" charset="0"/>
                        </a:rPr>
                        <a:t>Small</a:t>
                      </a:r>
                      <a:endParaRPr lang="en-US" sz="2200" dirty="0">
                        <a:solidFill>
                          <a:schemeClr val="tx1"/>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50000"/>
                        </a:lnSpc>
                      </a:pPr>
                      <a:r>
                        <a:rPr lang="en-US" sz="2200" dirty="0" smtClean="0">
                          <a:solidFill>
                            <a:schemeClr val="tx1"/>
                          </a:solidFill>
                          <a:latin typeface="Calibri" pitchFamily="34" charset="0"/>
                          <a:cs typeface="Calibri" pitchFamily="34" charset="0"/>
                        </a:rPr>
                        <a:t>Much larger than sperm cell</a:t>
                      </a:r>
                      <a:endParaRPr lang="en-US" sz="2200" dirty="0">
                        <a:solidFill>
                          <a:schemeClr val="tx1"/>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038270">
                <a:tc>
                  <a:txBody>
                    <a:bodyPr/>
                    <a:lstStyle/>
                    <a:p>
                      <a:pPr algn="l">
                        <a:lnSpc>
                          <a:spcPct val="150000"/>
                        </a:lnSpc>
                      </a:pPr>
                      <a:r>
                        <a:rPr lang="en-US" sz="2200" dirty="0" smtClean="0">
                          <a:solidFill>
                            <a:srgbClr val="C00000"/>
                          </a:solidFill>
                          <a:latin typeface="Calibri" pitchFamily="34" charset="0"/>
                          <a:cs typeface="Calibri" pitchFamily="34" charset="0"/>
                        </a:rPr>
                        <a:t>Mobility</a:t>
                      </a:r>
                      <a:endParaRPr lang="en-US" sz="2200" dirty="0">
                        <a:solidFill>
                          <a:srgbClr val="C00000"/>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50000"/>
                        </a:lnSpc>
                      </a:pPr>
                      <a:r>
                        <a:rPr lang="en-US" sz="2200" dirty="0" smtClean="0">
                          <a:latin typeface="Calibri" pitchFamily="34" charset="0"/>
                          <a:cs typeface="Calibri" pitchFamily="34" charset="0"/>
                        </a:rPr>
                        <a:t>Swims using the tail</a:t>
                      </a:r>
                      <a:endParaRPr lang="en-US" sz="2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50000"/>
                        </a:lnSpc>
                      </a:pPr>
                      <a:r>
                        <a:rPr lang="en-US" sz="2200" dirty="0" smtClean="0">
                          <a:latin typeface="Calibri" pitchFamily="34" charset="0"/>
                          <a:cs typeface="Calibri" pitchFamily="34" charset="0"/>
                        </a:rPr>
                        <a:t>Does not move- it is moved along the oviduct by cilia.</a:t>
                      </a:r>
                      <a:endParaRPr lang="en-US" sz="2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090279">
                <a:tc>
                  <a:txBody>
                    <a:bodyPr/>
                    <a:lstStyle/>
                    <a:p>
                      <a:pPr algn="l">
                        <a:lnSpc>
                          <a:spcPct val="150000"/>
                        </a:lnSpc>
                      </a:pPr>
                      <a:r>
                        <a:rPr lang="en-US" sz="2200" dirty="0" smtClean="0">
                          <a:solidFill>
                            <a:srgbClr val="C00000"/>
                          </a:solidFill>
                          <a:latin typeface="Calibri" pitchFamily="34" charset="0"/>
                          <a:cs typeface="Calibri" pitchFamily="34" charset="0"/>
                        </a:rPr>
                        <a:t>Number produced</a:t>
                      </a:r>
                      <a:endParaRPr lang="en-US" sz="2200" dirty="0">
                        <a:solidFill>
                          <a:srgbClr val="C00000"/>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50000"/>
                        </a:lnSpc>
                      </a:pPr>
                      <a:r>
                        <a:rPr lang="en-US" sz="2200" dirty="0" smtClean="0">
                          <a:latin typeface="Calibri" pitchFamily="34" charset="0"/>
                          <a:cs typeface="Calibri" pitchFamily="34" charset="0"/>
                        </a:rPr>
                        <a:t>Millions constantly produced after puberty, throughout life</a:t>
                      </a:r>
                      <a:endParaRPr lang="en-US" sz="2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50000"/>
                        </a:lnSpc>
                      </a:pPr>
                      <a:r>
                        <a:rPr lang="en-US" sz="2200" dirty="0" smtClean="0">
                          <a:latin typeface="Calibri" pitchFamily="34" charset="0"/>
                          <a:cs typeface="Calibri" pitchFamily="34" charset="0"/>
                        </a:rPr>
                        <a:t>One in a month after puberty till menopause</a:t>
                      </a:r>
                      <a:endParaRPr lang="en-US" sz="2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35064">
                <a:tc>
                  <a:txBody>
                    <a:bodyPr/>
                    <a:lstStyle/>
                    <a:p>
                      <a:pPr algn="l">
                        <a:lnSpc>
                          <a:spcPct val="150000"/>
                        </a:lnSpc>
                      </a:pPr>
                      <a:r>
                        <a:rPr lang="en-US" sz="2200" dirty="0" smtClean="0">
                          <a:solidFill>
                            <a:srgbClr val="C00000"/>
                          </a:solidFill>
                          <a:latin typeface="Calibri" pitchFamily="34" charset="0"/>
                          <a:cs typeface="Calibri" pitchFamily="34" charset="0"/>
                        </a:rPr>
                        <a:t>Number of chromosomes</a:t>
                      </a:r>
                      <a:endParaRPr lang="en-US" sz="2200" dirty="0">
                        <a:solidFill>
                          <a:srgbClr val="C00000"/>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50000"/>
                        </a:lnSpc>
                      </a:pPr>
                      <a:r>
                        <a:rPr lang="en-US" sz="2200" dirty="0" smtClean="0">
                          <a:latin typeface="Calibri" pitchFamily="34" charset="0"/>
                          <a:cs typeface="Calibri" pitchFamily="34" charset="0"/>
                        </a:rPr>
                        <a:t>23 (haploid)</a:t>
                      </a:r>
                      <a:endParaRPr lang="en-US" sz="2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50000"/>
                        </a:lnSpc>
                      </a:pPr>
                      <a:r>
                        <a:rPr lang="en-US" sz="2200" dirty="0" smtClean="0">
                          <a:latin typeface="Calibri" pitchFamily="34" charset="0"/>
                          <a:cs typeface="Calibri" pitchFamily="34" charset="0"/>
                        </a:rPr>
                        <a:t>23 (haploid)</a:t>
                      </a:r>
                      <a:endParaRPr lang="en-US" sz="2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06754">
                <a:tc>
                  <a:txBody>
                    <a:bodyPr/>
                    <a:lstStyle/>
                    <a:p>
                      <a:pPr algn="l">
                        <a:lnSpc>
                          <a:spcPct val="150000"/>
                        </a:lnSpc>
                      </a:pPr>
                      <a:r>
                        <a:rPr lang="en-US" sz="2200" dirty="0" smtClean="0">
                          <a:solidFill>
                            <a:srgbClr val="C00000"/>
                          </a:solidFill>
                          <a:latin typeface="Calibri" pitchFamily="34" charset="0"/>
                          <a:cs typeface="Calibri" pitchFamily="34" charset="0"/>
                        </a:rPr>
                        <a:t>Food store</a:t>
                      </a:r>
                      <a:endParaRPr lang="en-US" sz="2200" dirty="0">
                        <a:solidFill>
                          <a:srgbClr val="C00000"/>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50000"/>
                        </a:lnSpc>
                      </a:pPr>
                      <a:r>
                        <a:rPr lang="en-US" sz="2200" dirty="0" smtClean="0">
                          <a:latin typeface="Calibri" pitchFamily="34" charset="0"/>
                          <a:cs typeface="Calibri" pitchFamily="34" charset="0"/>
                        </a:rPr>
                        <a:t>Uses sugar in the seminal</a:t>
                      </a:r>
                      <a:r>
                        <a:rPr lang="en-US" sz="2200" baseline="0" dirty="0" smtClean="0">
                          <a:latin typeface="Calibri" pitchFamily="34" charset="0"/>
                          <a:cs typeface="Calibri" pitchFamily="34" charset="0"/>
                        </a:rPr>
                        <a:t> fluid</a:t>
                      </a:r>
                      <a:endParaRPr lang="en-US" sz="2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0000"/>
                        </a:lnSpc>
                      </a:pPr>
                      <a:r>
                        <a:rPr lang="en-US" sz="2200" dirty="0" smtClean="0">
                          <a:latin typeface="Calibri" pitchFamily="34" charset="0"/>
                          <a:cs typeface="Calibri" pitchFamily="34" charset="0"/>
                        </a:rPr>
                        <a:t>Protein and fat present in the cytoplasm</a:t>
                      </a:r>
                      <a:endParaRPr lang="en-US" sz="2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71480"/>
          </a:xfrm>
        </p:spPr>
        <p:txBody>
          <a:bodyPr/>
          <a:lstStyle/>
          <a:p>
            <a:r>
              <a:rPr lang="en-IN" dirty="0" smtClean="0"/>
              <a:t>SEXUAL INTERCOURSE</a:t>
            </a:r>
            <a:endParaRPr lang="en-IN" dirty="0"/>
          </a:p>
        </p:txBody>
      </p:sp>
      <p:pic>
        <p:nvPicPr>
          <p:cNvPr id="3" name="Picture 2"/>
          <p:cNvPicPr>
            <a:picLocks noChangeAspect="1" noChangeArrowheads="1"/>
          </p:cNvPicPr>
          <p:nvPr/>
        </p:nvPicPr>
        <p:blipFill>
          <a:blip r:embed="rId2">
            <a:grayscl/>
          </a:blip>
          <a:srcRect/>
          <a:stretch>
            <a:fillRect/>
          </a:stretch>
        </p:blipFill>
        <p:spPr bwMode="auto">
          <a:xfrm>
            <a:off x="1785918" y="571480"/>
            <a:ext cx="5643602" cy="5643602"/>
          </a:xfrm>
          <a:prstGeom prst="rect">
            <a:avLst/>
          </a:prstGeom>
          <a:noFill/>
          <a:ln w="9525">
            <a:noFill/>
            <a:miter lim="800000"/>
            <a:headEnd/>
            <a:tailEnd/>
          </a:ln>
          <a:effectLst/>
        </p:spPr>
      </p:pic>
      <p:sp>
        <p:nvSpPr>
          <p:cNvPr id="4" name="TextBox 3"/>
          <p:cNvSpPr txBox="1"/>
          <p:nvPr/>
        </p:nvSpPr>
        <p:spPr>
          <a:xfrm>
            <a:off x="0" y="6211669"/>
            <a:ext cx="7650171" cy="646331"/>
          </a:xfrm>
          <a:prstGeom prst="rect">
            <a:avLst/>
          </a:prstGeom>
          <a:noFill/>
        </p:spPr>
        <p:txBody>
          <a:bodyPr wrap="none" rtlCol="0">
            <a:spAutoFit/>
          </a:bodyPr>
          <a:lstStyle/>
          <a:p>
            <a:pPr>
              <a:lnSpc>
                <a:spcPct val="150000"/>
              </a:lnSpc>
            </a:pPr>
            <a:r>
              <a:rPr lang="en-IN" sz="2400" dirty="0" smtClean="0">
                <a:latin typeface="Calibri" pitchFamily="34" charset="0"/>
                <a:cs typeface="Calibri" pitchFamily="34" charset="0"/>
              </a:rPr>
              <a:t>Ejaculation :  </a:t>
            </a:r>
            <a:r>
              <a:rPr lang="en-IN" sz="2400" dirty="0" smtClean="0"/>
              <a:t>the action of ejecting semen from the body.</a:t>
            </a:r>
            <a:endParaRPr lang="en-IN" sz="2400" dirty="0">
              <a:latin typeface="Calibri" pitchFamily="34"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ukcelllabel1.tif"/>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2000240"/>
            <a:ext cx="5376313" cy="4510739"/>
          </a:xfrm>
          <a:prstGeom prst="rect">
            <a:avLst/>
          </a:prstGeom>
        </p:spPr>
      </p:pic>
      <p:sp>
        <p:nvSpPr>
          <p:cNvPr id="50177" name="Title 1"/>
          <p:cNvSpPr>
            <a:spLocks noGrp="1"/>
          </p:cNvSpPr>
          <p:nvPr>
            <p:ph type="title"/>
          </p:nvPr>
        </p:nvSpPr>
        <p:spPr>
          <a:xfrm>
            <a:off x="0" y="0"/>
            <a:ext cx="9144000" cy="714356"/>
          </a:xfrm>
        </p:spPr>
        <p:txBody>
          <a:bodyPr/>
          <a:lstStyle/>
          <a:p>
            <a:r>
              <a:rPr lang="en-US" dirty="0" smtClean="0">
                <a:latin typeface="BedrockWide" charset="0"/>
              </a:rPr>
              <a:t>Release of the ovum and fertilization</a:t>
            </a:r>
            <a:endParaRPr lang="en-US" dirty="0">
              <a:latin typeface="BedrockWide" charset="0"/>
            </a:endParaRPr>
          </a:p>
        </p:txBody>
      </p:sp>
      <p:sp>
        <p:nvSpPr>
          <p:cNvPr id="3" name="TextBox 2"/>
          <p:cNvSpPr txBox="1"/>
          <p:nvPr/>
        </p:nvSpPr>
        <p:spPr>
          <a:xfrm>
            <a:off x="228600" y="4876800"/>
            <a:ext cx="1524000" cy="646331"/>
          </a:xfrm>
          <a:prstGeom prst="rect">
            <a:avLst/>
          </a:prstGeom>
          <a:solidFill>
            <a:schemeClr val="bg1"/>
          </a:solidFill>
        </p:spPr>
        <p:txBody>
          <a:bodyPr wrap="square" rtlCol="0">
            <a:spAutoFit/>
          </a:bodyPr>
          <a:lstStyle/>
          <a:p>
            <a:r>
              <a:rPr lang="en-US" dirty="0" smtClean="0"/>
              <a:t>release of the ovum</a:t>
            </a:r>
            <a:endParaRPr lang="en-US" dirty="0"/>
          </a:p>
        </p:txBody>
      </p:sp>
      <p:sp>
        <p:nvSpPr>
          <p:cNvPr id="5" name="TextBox 4"/>
          <p:cNvSpPr txBox="1"/>
          <p:nvPr/>
        </p:nvSpPr>
        <p:spPr>
          <a:xfrm>
            <a:off x="0" y="1688068"/>
            <a:ext cx="1524000" cy="369332"/>
          </a:xfrm>
          <a:prstGeom prst="rect">
            <a:avLst/>
          </a:prstGeom>
          <a:solidFill>
            <a:schemeClr val="bg1"/>
          </a:solidFill>
        </p:spPr>
        <p:txBody>
          <a:bodyPr wrap="square" rtlCol="0">
            <a:spAutoFit/>
          </a:bodyPr>
          <a:lstStyle/>
          <a:p>
            <a:r>
              <a:rPr lang="en-US" dirty="0" smtClean="0"/>
              <a:t>Fertilization</a:t>
            </a:r>
            <a:endParaRPr lang="en-US" dirty="0"/>
          </a:p>
        </p:txBody>
      </p:sp>
      <p:pic>
        <p:nvPicPr>
          <p:cNvPr id="7" name="Picture 6"/>
          <p:cNvPicPr>
            <a:picLocks noChangeAspect="1"/>
          </p:cNvPicPr>
          <p:nvPr/>
        </p:nvPicPr>
        <p:blipFill>
          <a:blip r:embed="rId3"/>
          <a:srcRect r="50675"/>
          <a:stretch>
            <a:fillRect/>
          </a:stretch>
        </p:blipFill>
        <p:spPr>
          <a:xfrm>
            <a:off x="5143504" y="785794"/>
            <a:ext cx="3143272" cy="3071609"/>
          </a:xfrm>
          <a:prstGeom prst="rect">
            <a:avLst/>
          </a:prstGeom>
        </p:spPr>
      </p:pic>
      <p:sp>
        <p:nvSpPr>
          <p:cNvPr id="8" name="TextBox 7"/>
          <p:cNvSpPr txBox="1"/>
          <p:nvPr/>
        </p:nvSpPr>
        <p:spPr>
          <a:xfrm>
            <a:off x="5357818" y="4343400"/>
            <a:ext cx="3753338" cy="2246769"/>
          </a:xfrm>
          <a:prstGeom prst="rect">
            <a:avLst/>
          </a:prstGeom>
          <a:noFill/>
        </p:spPr>
        <p:txBody>
          <a:bodyPr wrap="square" rtlCol="0">
            <a:spAutoFit/>
          </a:bodyPr>
          <a:lstStyle/>
          <a:p>
            <a:r>
              <a:rPr lang="en-US" sz="2800" dirty="0" smtClean="0">
                <a:latin typeface="Calibri" pitchFamily="34" charset="0"/>
                <a:cs typeface="Calibri" pitchFamily="34" charset="0"/>
              </a:rPr>
              <a:t>For fertilization to occur-</a:t>
            </a:r>
          </a:p>
          <a:p>
            <a:r>
              <a:rPr lang="en-US" sz="2800" dirty="0" smtClean="0">
                <a:latin typeface="Calibri" pitchFamily="34" charset="0"/>
                <a:cs typeface="Calibri" pitchFamily="34" charset="0"/>
              </a:rPr>
              <a:t>1. Ovum has to be released from the ovary</a:t>
            </a:r>
          </a:p>
          <a:p>
            <a:r>
              <a:rPr lang="en-US" sz="2800" dirty="0" smtClean="0">
                <a:latin typeface="Calibri" pitchFamily="34" charset="0"/>
                <a:cs typeface="Calibri" pitchFamily="34" charset="0"/>
              </a:rPr>
              <a:t>2. Sperms need to be present in the oviduct.</a:t>
            </a:r>
            <a:endParaRPr lang="en-US" sz="2800" dirty="0">
              <a:latin typeface="Calibri" pitchFamily="34"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strVal val="#ppt_w*0.70"/>
                                          </p:val>
                                        </p:tav>
                                        <p:tav tm="100000">
                                          <p:val>
                                            <p:strVal val="#ppt_w"/>
                                          </p:val>
                                        </p:tav>
                                      </p:tavLst>
                                    </p:anim>
                                    <p:anim calcmode="lin" valueType="num">
                                      <p:cBhvr>
                                        <p:cTn id="15" dur="1000" fill="hold"/>
                                        <p:tgtEl>
                                          <p:spTgt spid="8"/>
                                        </p:tgtEl>
                                        <p:attrNameLst>
                                          <p:attrName>ppt_h</p:attrName>
                                        </p:attrNameLst>
                                      </p:cBhvr>
                                      <p:tavLst>
                                        <p:tav tm="0">
                                          <p:val>
                                            <p:strVal val="#ppt_h"/>
                                          </p:val>
                                        </p:tav>
                                        <p:tav tm="100000">
                                          <p:val>
                                            <p:strVal val="#ppt_h"/>
                                          </p:val>
                                        </p:tav>
                                      </p:tavLst>
                                    </p:anim>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
            <a:ext cx="9144000" cy="685800"/>
          </a:xfrm>
        </p:spPr>
        <p:txBody>
          <a:bodyPr/>
          <a:lstStyle/>
          <a:p>
            <a:r>
              <a:rPr lang="en-US" sz="3400" dirty="0" smtClean="0"/>
              <a:t>Why sperms are produced in large numbers.?</a:t>
            </a:r>
            <a:endParaRPr lang="en-US" sz="3400" dirty="0"/>
          </a:p>
        </p:txBody>
      </p:sp>
      <p:pic>
        <p:nvPicPr>
          <p:cNvPr id="3" name="Picture 2"/>
          <p:cNvPicPr>
            <a:picLocks noChangeAspect="1"/>
          </p:cNvPicPr>
          <p:nvPr/>
        </p:nvPicPr>
        <p:blipFill>
          <a:blip r:embed="rId2"/>
          <a:stretch>
            <a:fillRect/>
          </a:stretch>
        </p:blipFill>
        <p:spPr>
          <a:xfrm>
            <a:off x="304800" y="838200"/>
            <a:ext cx="7366000" cy="5118100"/>
          </a:xfrm>
          <a:prstGeom prst="rect">
            <a:avLst/>
          </a:prstGeom>
        </p:spPr>
      </p:pic>
      <p:cxnSp>
        <p:nvCxnSpPr>
          <p:cNvPr id="6" name="Straight Arrow Connector 5"/>
          <p:cNvCxnSpPr/>
          <p:nvPr/>
        </p:nvCxnSpPr>
        <p:spPr bwMode="auto">
          <a:xfrm flipV="1">
            <a:off x="3886200" y="4114800"/>
            <a:ext cx="0" cy="1524000"/>
          </a:xfrm>
          <a:prstGeom prst="straightConnector1">
            <a:avLst/>
          </a:prstGeom>
          <a:solidFill>
            <a:schemeClr val="accent1"/>
          </a:solidFill>
          <a:ln w="57150" cap="flat" cmpd="sng" algn="ctr">
            <a:solidFill>
              <a:schemeClr val="tx1"/>
            </a:solidFill>
            <a:prstDash val="solid"/>
            <a:round/>
            <a:headEnd type="none" w="med" len="med"/>
            <a:tailEnd type="arrow"/>
          </a:ln>
          <a:effectLst/>
        </p:spPr>
      </p:cxnSp>
      <p:sp>
        <p:nvSpPr>
          <p:cNvPr id="7" name="TextBox 6"/>
          <p:cNvSpPr txBox="1"/>
          <p:nvPr/>
        </p:nvSpPr>
        <p:spPr>
          <a:xfrm>
            <a:off x="2743200" y="5562600"/>
            <a:ext cx="2622358" cy="369332"/>
          </a:xfrm>
          <a:prstGeom prst="rect">
            <a:avLst/>
          </a:prstGeom>
          <a:noFill/>
        </p:spPr>
        <p:txBody>
          <a:bodyPr wrap="none" rtlCol="0">
            <a:spAutoFit/>
          </a:bodyPr>
          <a:lstStyle/>
          <a:p>
            <a:r>
              <a:rPr lang="en-US" dirty="0" smtClean="0"/>
              <a:t>After sexual intercourse</a:t>
            </a:r>
            <a:endParaRPr lang="en-US" dirty="0"/>
          </a:p>
        </p:txBody>
      </p:sp>
      <p:cxnSp>
        <p:nvCxnSpPr>
          <p:cNvPr id="8" name="Straight Arrow Connector 7"/>
          <p:cNvCxnSpPr/>
          <p:nvPr/>
        </p:nvCxnSpPr>
        <p:spPr bwMode="auto">
          <a:xfrm flipV="1">
            <a:off x="3886200" y="2362200"/>
            <a:ext cx="0" cy="1295400"/>
          </a:xfrm>
          <a:prstGeom prst="straightConnector1">
            <a:avLst/>
          </a:prstGeom>
          <a:solidFill>
            <a:schemeClr val="accent1"/>
          </a:solidFill>
          <a:ln w="57150" cap="flat" cmpd="sng" algn="ctr">
            <a:solidFill>
              <a:schemeClr val="tx1"/>
            </a:solidFill>
            <a:prstDash val="solid"/>
            <a:round/>
            <a:headEnd type="none" w="med" len="med"/>
            <a:tailEnd type="arrow"/>
          </a:ln>
          <a:effectLst/>
        </p:spPr>
      </p:cxnSp>
      <p:sp>
        <p:nvSpPr>
          <p:cNvPr id="9" name="TextBox 8"/>
          <p:cNvSpPr txBox="1"/>
          <p:nvPr/>
        </p:nvSpPr>
        <p:spPr>
          <a:xfrm>
            <a:off x="5715000" y="3708737"/>
            <a:ext cx="3429000" cy="1015663"/>
          </a:xfrm>
          <a:prstGeom prst="rect">
            <a:avLst/>
          </a:prstGeom>
          <a:noFill/>
        </p:spPr>
        <p:txBody>
          <a:bodyPr wrap="square" rtlCol="0">
            <a:spAutoFit/>
          </a:bodyPr>
          <a:lstStyle/>
          <a:p>
            <a:r>
              <a:rPr lang="en-US" sz="2000" b="1" dirty="0" smtClean="0">
                <a:latin typeface="Apple Chancery"/>
                <a:cs typeface="Apple Chancery"/>
              </a:rPr>
              <a:t>Sperms have to swim through the mucus in the cervix to the uterus and then oviduct.</a:t>
            </a:r>
            <a:endParaRPr lang="en-US" sz="2000" b="1" dirty="0">
              <a:latin typeface="Apple Chancery"/>
              <a:cs typeface="Apple Chancery"/>
            </a:endParaRPr>
          </a:p>
        </p:txBody>
      </p:sp>
      <p:cxnSp>
        <p:nvCxnSpPr>
          <p:cNvPr id="10" name="Straight Arrow Connector 9"/>
          <p:cNvCxnSpPr/>
          <p:nvPr/>
        </p:nvCxnSpPr>
        <p:spPr bwMode="auto">
          <a:xfrm flipH="1" flipV="1">
            <a:off x="3200400" y="1981200"/>
            <a:ext cx="609600" cy="304800"/>
          </a:xfrm>
          <a:prstGeom prst="straightConnector1">
            <a:avLst/>
          </a:prstGeom>
          <a:solidFill>
            <a:schemeClr val="accent1"/>
          </a:solidFill>
          <a:ln w="57150" cap="flat" cmpd="sng" algn="ctr">
            <a:solidFill>
              <a:schemeClr val="tx1"/>
            </a:solidFill>
            <a:prstDash val="solid"/>
            <a:round/>
            <a:headEnd type="none" w="med" len="med"/>
            <a:tailEnd type="arrow"/>
          </a:ln>
          <a:effectLst/>
        </p:spPr>
      </p:cxnSp>
      <p:cxnSp>
        <p:nvCxnSpPr>
          <p:cNvPr id="17" name="Straight Arrow Connector 16"/>
          <p:cNvCxnSpPr/>
          <p:nvPr/>
        </p:nvCxnSpPr>
        <p:spPr bwMode="auto">
          <a:xfrm flipV="1">
            <a:off x="3962400" y="2057400"/>
            <a:ext cx="838200" cy="228600"/>
          </a:xfrm>
          <a:prstGeom prst="straightConnector1">
            <a:avLst/>
          </a:prstGeom>
          <a:solidFill>
            <a:schemeClr val="accent1"/>
          </a:solidFill>
          <a:ln w="57150" cap="flat" cmpd="sng" algn="ctr">
            <a:solidFill>
              <a:schemeClr val="tx1"/>
            </a:solidFill>
            <a:prstDash val="solid"/>
            <a:round/>
            <a:headEnd type="none" w="med" len="med"/>
            <a:tailEnd type="arrow"/>
          </a:ln>
          <a:effectLst/>
        </p:spPr>
      </p:cxnSp>
      <p:cxnSp>
        <p:nvCxnSpPr>
          <p:cNvPr id="21" name="Straight Arrow Connector 20"/>
          <p:cNvCxnSpPr/>
          <p:nvPr/>
        </p:nvCxnSpPr>
        <p:spPr bwMode="auto">
          <a:xfrm flipV="1">
            <a:off x="5029200" y="1905000"/>
            <a:ext cx="762000" cy="228600"/>
          </a:xfrm>
          <a:prstGeom prst="straightConnector1">
            <a:avLst/>
          </a:prstGeom>
          <a:solidFill>
            <a:schemeClr val="accent1"/>
          </a:solidFill>
          <a:ln w="57150" cap="flat" cmpd="sng" algn="ctr">
            <a:solidFill>
              <a:schemeClr val="tx1"/>
            </a:solidFill>
            <a:prstDash val="solid"/>
            <a:round/>
            <a:headEnd type="none" w="med" len="med"/>
            <a:tailEnd type="arrow"/>
          </a:ln>
          <a:effectLst/>
        </p:spPr>
      </p:cxnSp>
      <p:cxnSp>
        <p:nvCxnSpPr>
          <p:cNvPr id="25" name="Straight Arrow Connector 24"/>
          <p:cNvCxnSpPr/>
          <p:nvPr/>
        </p:nvCxnSpPr>
        <p:spPr bwMode="auto">
          <a:xfrm flipV="1">
            <a:off x="5943600" y="1600200"/>
            <a:ext cx="609600" cy="228600"/>
          </a:xfrm>
          <a:prstGeom prst="straightConnector1">
            <a:avLst/>
          </a:prstGeom>
          <a:solidFill>
            <a:schemeClr val="accent1"/>
          </a:solidFill>
          <a:ln w="57150" cap="flat" cmpd="sng" algn="ctr">
            <a:solidFill>
              <a:schemeClr val="tx1"/>
            </a:solidFill>
            <a:prstDash val="solid"/>
            <a:round/>
            <a:headEnd type="none" w="med" len="med"/>
            <a:tailEnd type="arrow"/>
          </a:ln>
          <a:effectLst/>
        </p:spPr>
      </p:cxnSp>
      <p:sp>
        <p:nvSpPr>
          <p:cNvPr id="29" name="TextBox 28"/>
          <p:cNvSpPr txBox="1"/>
          <p:nvPr/>
        </p:nvSpPr>
        <p:spPr>
          <a:xfrm>
            <a:off x="76200" y="6027003"/>
            <a:ext cx="8991600" cy="830997"/>
          </a:xfrm>
          <a:prstGeom prst="rect">
            <a:avLst/>
          </a:prstGeom>
          <a:solidFill>
            <a:schemeClr val="accent2"/>
          </a:solidFill>
        </p:spPr>
        <p:txBody>
          <a:bodyPr wrap="square" rtlCol="0">
            <a:spAutoFit/>
          </a:bodyPr>
          <a:lstStyle/>
          <a:p>
            <a:pPr algn="ctr"/>
            <a:r>
              <a:rPr lang="en-US" sz="2400" dirty="0" smtClean="0"/>
              <a:t>Thus sperms are produced in large numbers to increase the chance of some reaching the oviduct.</a:t>
            </a:r>
            <a:endParaRPr lang="en-US" sz="2400" dirty="0"/>
          </a:p>
        </p:txBody>
      </p:sp>
    </p:spTree>
    <p:extLst>
      <p:ext uri="{BB962C8B-B14F-4D97-AF65-F5344CB8AC3E}">
        <p14:creationId xmlns:p14="http://schemas.microsoft.com/office/powerpoint/2010/main" xmlns="" val="313417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inVertical)">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arn(inVertical)">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barn(inVertical)">
                                      <p:cBhvr>
                                        <p:cTn id="4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Picture"/>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4" name="Picture 3" descr="pic9.jpg"/>
          <p:cNvPicPr>
            <a:picLocks noChangeAspect="1"/>
          </p:cNvPicPr>
          <p:nvPr/>
        </p:nvPicPr>
        <p:blipFill>
          <a:blip r:embed="rId2" cstate="print"/>
          <a:srcRect l="4530" t="3412" r="2463" b="5203"/>
          <a:stretch>
            <a:fillRect/>
          </a:stretch>
        </p:blipFill>
        <p:spPr>
          <a:xfrm>
            <a:off x="0" y="928670"/>
            <a:ext cx="9144000" cy="5181600"/>
          </a:xfrm>
          <a:prstGeom prst="rect">
            <a:avLst/>
          </a:prstGeom>
        </p:spPr>
      </p:pic>
      <p:sp>
        <p:nvSpPr>
          <p:cNvPr id="5" name="Title 1"/>
          <p:cNvSpPr txBox="1">
            <a:spLocks/>
          </p:cNvSpPr>
          <p:nvPr/>
        </p:nvSpPr>
        <p:spPr bwMode="auto">
          <a:xfrm>
            <a:off x="0" y="0"/>
            <a:ext cx="9144000" cy="7143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chemeClr val="tx2"/>
                </a:solidFill>
                <a:effectLst/>
                <a:uLnTx/>
                <a:uFillTx/>
                <a:latin typeface="+mj-lt"/>
                <a:ea typeface="ＭＳ Ｐゴシック" charset="0"/>
                <a:cs typeface="ＭＳ Ｐゴシック" charset="0"/>
              </a:rPr>
              <a:t>Process of fertilization</a:t>
            </a:r>
            <a:endParaRPr kumimoji="0" lang="en-US" sz="3600" b="0" i="0" u="none" strike="noStrike" kern="0" cap="none" spc="0" normalizeH="0" baseline="0" noProof="0" dirty="0">
              <a:ln>
                <a:noFill/>
              </a:ln>
              <a:solidFill>
                <a:schemeClr val="tx2"/>
              </a:solidFill>
              <a:effectLst/>
              <a:uLnTx/>
              <a:uFillTx/>
              <a:latin typeface="+mj-lt"/>
              <a:ea typeface="ＭＳ Ｐゴシック" charset="0"/>
              <a:cs typeface="ＭＳ Ｐゴシック" charset="0"/>
            </a:endParaRPr>
          </a:p>
        </p:txBody>
      </p:sp>
      <p:sp>
        <p:nvSpPr>
          <p:cNvPr id="6" name="Rectangle 5"/>
          <p:cNvSpPr/>
          <p:nvPr/>
        </p:nvSpPr>
        <p:spPr>
          <a:xfrm>
            <a:off x="0" y="6215082"/>
            <a:ext cx="9144000" cy="646331"/>
          </a:xfrm>
          <a:prstGeom prst="rect">
            <a:avLst/>
          </a:prstGeom>
        </p:spPr>
        <p:txBody>
          <a:bodyPr wrap="square">
            <a:spAutoFit/>
          </a:bodyPr>
          <a:lstStyle/>
          <a:p>
            <a:r>
              <a:rPr lang="en-IN" dirty="0" smtClean="0">
                <a:hlinkClick r:id="rId3"/>
              </a:rPr>
              <a:t>http://inteleducationresources.intel.co.uk/content/keystage3/biology/pc/learningsteps/human_fert/launch.html</a:t>
            </a:r>
            <a:r>
              <a:rPr lang="en-IN" dirty="0" smtClean="0"/>
              <a:t> </a:t>
            </a:r>
            <a:endParaRPr lang="en-IN"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71480"/>
          </a:xfrm>
        </p:spPr>
        <p:txBody>
          <a:bodyPr/>
          <a:lstStyle/>
          <a:p>
            <a:r>
              <a:rPr lang="en-US" dirty="0" smtClean="0"/>
              <a:t>Process of fertilization</a:t>
            </a:r>
            <a:endParaRPr lang="en-US" dirty="0"/>
          </a:p>
        </p:txBody>
      </p:sp>
      <p:sp>
        <p:nvSpPr>
          <p:cNvPr id="4" name="TextBox 3"/>
          <p:cNvSpPr txBox="1"/>
          <p:nvPr/>
        </p:nvSpPr>
        <p:spPr>
          <a:xfrm>
            <a:off x="2971800" y="685800"/>
            <a:ext cx="3122369" cy="369332"/>
          </a:xfrm>
          <a:prstGeom prst="rect">
            <a:avLst/>
          </a:prstGeom>
          <a:noFill/>
        </p:spPr>
        <p:txBody>
          <a:bodyPr wrap="none" rtlCol="0">
            <a:spAutoFit/>
          </a:bodyPr>
          <a:lstStyle/>
          <a:p>
            <a:r>
              <a:rPr lang="en-US" dirty="0" smtClean="0"/>
              <a:t>Enzymes from the acrosome</a:t>
            </a:r>
            <a:endParaRPr lang="en-US" dirty="0"/>
          </a:p>
        </p:txBody>
      </p:sp>
      <p:cxnSp>
        <p:nvCxnSpPr>
          <p:cNvPr id="6" name="Straight Arrow Connector 5"/>
          <p:cNvCxnSpPr/>
          <p:nvPr/>
        </p:nvCxnSpPr>
        <p:spPr bwMode="auto">
          <a:xfrm>
            <a:off x="4343400" y="1066800"/>
            <a:ext cx="0" cy="45720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5" name="TextBox 4"/>
          <p:cNvSpPr txBox="1"/>
          <p:nvPr/>
        </p:nvSpPr>
        <p:spPr>
          <a:xfrm>
            <a:off x="2971800" y="1459468"/>
            <a:ext cx="3277122" cy="369332"/>
          </a:xfrm>
          <a:prstGeom prst="rect">
            <a:avLst/>
          </a:prstGeom>
          <a:noFill/>
        </p:spPr>
        <p:txBody>
          <a:bodyPr wrap="none" rtlCol="0">
            <a:spAutoFit/>
          </a:bodyPr>
          <a:lstStyle/>
          <a:p>
            <a:r>
              <a:rPr lang="en-US" dirty="0" smtClean="0"/>
              <a:t>Digest the jelly coat of the egg</a:t>
            </a:r>
            <a:endParaRPr lang="en-US" dirty="0"/>
          </a:p>
        </p:txBody>
      </p:sp>
      <p:cxnSp>
        <p:nvCxnSpPr>
          <p:cNvPr id="7" name="Straight Arrow Connector 6"/>
          <p:cNvCxnSpPr/>
          <p:nvPr/>
        </p:nvCxnSpPr>
        <p:spPr bwMode="auto">
          <a:xfrm>
            <a:off x="4343400" y="1828800"/>
            <a:ext cx="0" cy="45720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8" name="TextBox 7"/>
          <p:cNvSpPr txBox="1"/>
          <p:nvPr/>
        </p:nvSpPr>
        <p:spPr>
          <a:xfrm>
            <a:off x="2133600" y="2209800"/>
            <a:ext cx="5124232" cy="369332"/>
          </a:xfrm>
          <a:prstGeom prst="rect">
            <a:avLst/>
          </a:prstGeom>
          <a:noFill/>
        </p:spPr>
        <p:txBody>
          <a:bodyPr wrap="none" rtlCol="0">
            <a:spAutoFit/>
          </a:bodyPr>
          <a:lstStyle/>
          <a:p>
            <a:r>
              <a:rPr lang="en-US" dirty="0" smtClean="0"/>
              <a:t>Sperm membrane fuses with the egg membrane</a:t>
            </a:r>
            <a:endParaRPr lang="en-US" dirty="0"/>
          </a:p>
        </p:txBody>
      </p:sp>
      <p:cxnSp>
        <p:nvCxnSpPr>
          <p:cNvPr id="9" name="Straight Arrow Connector 8"/>
          <p:cNvCxnSpPr/>
          <p:nvPr/>
        </p:nvCxnSpPr>
        <p:spPr bwMode="auto">
          <a:xfrm>
            <a:off x="4343400" y="2590800"/>
            <a:ext cx="0" cy="45720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10" name="TextBox 9"/>
          <p:cNvSpPr txBox="1"/>
          <p:nvPr/>
        </p:nvSpPr>
        <p:spPr>
          <a:xfrm>
            <a:off x="2133600" y="2907268"/>
            <a:ext cx="5009154" cy="369332"/>
          </a:xfrm>
          <a:prstGeom prst="rect">
            <a:avLst/>
          </a:prstGeom>
          <a:noFill/>
        </p:spPr>
        <p:txBody>
          <a:bodyPr wrap="none" rtlCol="0">
            <a:spAutoFit/>
          </a:bodyPr>
          <a:lstStyle/>
          <a:p>
            <a:r>
              <a:rPr lang="en-US" dirty="0" smtClean="0"/>
              <a:t>Sperm nucleus enters the cytoplasm of the egg</a:t>
            </a:r>
            <a:endParaRPr lang="en-US" dirty="0"/>
          </a:p>
        </p:txBody>
      </p:sp>
      <p:cxnSp>
        <p:nvCxnSpPr>
          <p:cNvPr id="11" name="Straight Arrow Connector 10"/>
          <p:cNvCxnSpPr/>
          <p:nvPr/>
        </p:nvCxnSpPr>
        <p:spPr bwMode="auto">
          <a:xfrm>
            <a:off x="4343400" y="3276600"/>
            <a:ext cx="0" cy="45720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12" name="TextBox 11"/>
          <p:cNvSpPr txBox="1"/>
          <p:nvPr/>
        </p:nvSpPr>
        <p:spPr>
          <a:xfrm>
            <a:off x="1219200" y="3593068"/>
            <a:ext cx="7139056" cy="369332"/>
          </a:xfrm>
          <a:prstGeom prst="rect">
            <a:avLst/>
          </a:prstGeom>
          <a:noFill/>
        </p:spPr>
        <p:txBody>
          <a:bodyPr wrap="none" rtlCol="0">
            <a:spAutoFit/>
          </a:bodyPr>
          <a:lstStyle/>
          <a:p>
            <a:r>
              <a:rPr lang="en-US" dirty="0" smtClean="0"/>
              <a:t>Sperm nucleus fuses with the egg nucleus forms the zygote nucleus</a:t>
            </a:r>
            <a:endParaRPr lang="en-US" dirty="0"/>
          </a:p>
        </p:txBody>
      </p:sp>
      <p:cxnSp>
        <p:nvCxnSpPr>
          <p:cNvPr id="13" name="Straight Arrow Connector 12"/>
          <p:cNvCxnSpPr/>
          <p:nvPr/>
        </p:nvCxnSpPr>
        <p:spPr bwMode="auto">
          <a:xfrm>
            <a:off x="4343400" y="3962400"/>
            <a:ext cx="0" cy="45720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14" name="TextBox 13"/>
          <p:cNvSpPr txBox="1"/>
          <p:nvPr/>
        </p:nvSpPr>
        <p:spPr>
          <a:xfrm>
            <a:off x="2133600" y="4343400"/>
            <a:ext cx="5009041" cy="369332"/>
          </a:xfrm>
          <a:prstGeom prst="rect">
            <a:avLst/>
          </a:prstGeom>
          <a:noFill/>
        </p:spPr>
        <p:txBody>
          <a:bodyPr wrap="none" rtlCol="0">
            <a:spAutoFit/>
          </a:bodyPr>
          <a:lstStyle/>
          <a:p>
            <a:r>
              <a:rPr lang="en-US" dirty="0" smtClean="0"/>
              <a:t>Fusion results in the formation of diploid zygote</a:t>
            </a:r>
            <a:endParaRPr lang="en-US" dirty="0"/>
          </a:p>
        </p:txBody>
      </p:sp>
      <p:cxnSp>
        <p:nvCxnSpPr>
          <p:cNvPr id="15" name="Straight Arrow Connector 14"/>
          <p:cNvCxnSpPr/>
          <p:nvPr/>
        </p:nvCxnSpPr>
        <p:spPr bwMode="auto">
          <a:xfrm>
            <a:off x="4343400" y="4724400"/>
            <a:ext cx="0" cy="45720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16" name="TextBox 15"/>
          <p:cNvSpPr txBox="1"/>
          <p:nvPr/>
        </p:nvSpPr>
        <p:spPr>
          <a:xfrm>
            <a:off x="2594103" y="5105400"/>
            <a:ext cx="4111497" cy="369332"/>
          </a:xfrm>
          <a:prstGeom prst="rect">
            <a:avLst/>
          </a:prstGeom>
          <a:noFill/>
        </p:spPr>
        <p:txBody>
          <a:bodyPr wrap="none" rtlCol="0">
            <a:spAutoFit/>
          </a:bodyPr>
          <a:lstStyle/>
          <a:p>
            <a:r>
              <a:rPr lang="en-US" dirty="0" smtClean="0"/>
              <a:t>A membrane develops around the egg</a:t>
            </a:r>
            <a:endParaRPr lang="en-US" dirty="0"/>
          </a:p>
        </p:txBody>
      </p:sp>
      <p:cxnSp>
        <p:nvCxnSpPr>
          <p:cNvPr id="17" name="Straight Arrow Connector 16"/>
          <p:cNvCxnSpPr/>
          <p:nvPr/>
        </p:nvCxnSpPr>
        <p:spPr bwMode="auto">
          <a:xfrm>
            <a:off x="4343400" y="5410200"/>
            <a:ext cx="0" cy="45720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18" name="TextBox 17"/>
          <p:cNvSpPr txBox="1"/>
          <p:nvPr/>
        </p:nvSpPr>
        <p:spPr>
          <a:xfrm>
            <a:off x="2133600" y="5791200"/>
            <a:ext cx="5239761" cy="369332"/>
          </a:xfrm>
          <a:prstGeom prst="rect">
            <a:avLst/>
          </a:prstGeom>
          <a:noFill/>
        </p:spPr>
        <p:txBody>
          <a:bodyPr wrap="none" rtlCol="0">
            <a:spAutoFit/>
          </a:bodyPr>
          <a:lstStyle/>
          <a:p>
            <a:r>
              <a:rPr lang="en-US" dirty="0" smtClean="0"/>
              <a:t>This prevents other sperms from entering the egg</a:t>
            </a:r>
            <a:endParaRPr lang="en-US" dirty="0"/>
          </a:p>
        </p:txBody>
      </p:sp>
      <p:sp>
        <p:nvSpPr>
          <p:cNvPr id="19" name="Action Button: Sound 18">
            <a:hlinkClick r:id="rId3" action="ppaction://program" highlightClick="1">
              <a:snd r:embed="rId2" name="applause.wav" builtIn="1"/>
            </a:hlinkClick>
          </p:cNvPr>
          <p:cNvSpPr/>
          <p:nvPr/>
        </p:nvSpPr>
        <p:spPr bwMode="auto">
          <a:xfrm>
            <a:off x="8001024" y="5572140"/>
            <a:ext cx="857256" cy="785818"/>
          </a:xfrm>
          <a:prstGeom prst="actionButtonSound">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xmlns="" val="144564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arn(inVertical)">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barn(inVertical)">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barn(inVertical)">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barn(inVertical)">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barn(inVertical)">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barn(inVertical)">
                                      <p:cBhvr>
                                        <p:cTn id="7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10" grpId="0"/>
      <p:bldP spid="12" grpId="0"/>
      <p:bldP spid="14" grpId="0"/>
      <p:bldP spid="16"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13.jpg"/>
          <p:cNvPicPr>
            <a:picLocks noChangeAspect="1"/>
          </p:cNvPicPr>
          <p:nvPr/>
        </p:nvPicPr>
        <p:blipFill>
          <a:blip r:embed="rId2"/>
          <a:stretch>
            <a:fillRect/>
          </a:stretch>
        </p:blipFill>
        <p:spPr>
          <a:xfrm>
            <a:off x="0" y="1316504"/>
            <a:ext cx="9144000" cy="4224991"/>
          </a:xfrm>
          <a:prstGeom prst="rect">
            <a:avLst/>
          </a:prstGeom>
        </p:spPr>
      </p:pic>
      <p:sp>
        <p:nvSpPr>
          <p:cNvPr id="5" name="Title 1"/>
          <p:cNvSpPr>
            <a:spLocks noGrp="1"/>
          </p:cNvSpPr>
          <p:nvPr>
            <p:ph type="title"/>
          </p:nvPr>
        </p:nvSpPr>
        <p:spPr>
          <a:xfrm>
            <a:off x="0" y="0"/>
            <a:ext cx="9144000" cy="709613"/>
          </a:xfrm>
        </p:spPr>
        <p:txBody>
          <a:bodyPr/>
          <a:lstStyle/>
          <a:p>
            <a:r>
              <a:rPr lang="en-US" dirty="0" smtClean="0"/>
              <a:t>What happens after fertilization?</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3"/>
          <p:cNvPicPr>
            <a:picLocks noChangeAspect="1" noChangeArrowheads="1"/>
          </p:cNvPicPr>
          <p:nvPr/>
        </p:nvPicPr>
        <p:blipFill>
          <a:blip r:embed="rId2"/>
          <a:srcRect/>
          <a:stretch>
            <a:fillRect/>
          </a:stretch>
        </p:blipFill>
        <p:spPr bwMode="auto">
          <a:xfrm flipH="1">
            <a:off x="1004888" y="1404938"/>
            <a:ext cx="7134225" cy="4048125"/>
          </a:xfrm>
          <a:prstGeom prst="rect">
            <a:avLst/>
          </a:prstGeom>
          <a:noFill/>
          <a:ln w="9525">
            <a:noFill/>
            <a:miter lim="800000"/>
            <a:headEnd/>
            <a:tailEnd/>
          </a:ln>
          <a:effectLst/>
        </p:spPr>
      </p:pic>
      <p:sp>
        <p:nvSpPr>
          <p:cNvPr id="23553" name="Title 1"/>
          <p:cNvSpPr>
            <a:spLocks noGrp="1"/>
          </p:cNvSpPr>
          <p:nvPr>
            <p:ph type="title"/>
          </p:nvPr>
        </p:nvSpPr>
        <p:spPr>
          <a:xfrm>
            <a:off x="0" y="0"/>
            <a:ext cx="9144000" cy="928670"/>
          </a:xfrm>
        </p:spPr>
        <p:txBody>
          <a:bodyPr/>
          <a:lstStyle/>
          <a:p>
            <a:r>
              <a:rPr lang="en-US">
                <a:latin typeface="BedrockWide" charset="0"/>
              </a:rPr>
              <a:t>Human reproduction</a:t>
            </a:r>
          </a:p>
        </p:txBody>
      </p:sp>
      <p:sp>
        <p:nvSpPr>
          <p:cNvPr id="23555" name="TextBox 3"/>
          <p:cNvSpPr txBox="1">
            <a:spLocks noChangeArrowheads="1"/>
          </p:cNvSpPr>
          <p:nvPr/>
        </p:nvSpPr>
        <p:spPr bwMode="auto">
          <a:xfrm>
            <a:off x="357158" y="928670"/>
            <a:ext cx="369364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t>Male reproductive system</a:t>
            </a:r>
          </a:p>
        </p:txBody>
      </p:sp>
      <p:sp>
        <p:nvSpPr>
          <p:cNvPr id="23556" name="TextBox 6"/>
          <p:cNvSpPr txBox="1">
            <a:spLocks noChangeArrowheads="1"/>
          </p:cNvSpPr>
          <p:nvPr/>
        </p:nvSpPr>
        <p:spPr bwMode="auto">
          <a:xfrm>
            <a:off x="4929190" y="1000108"/>
            <a:ext cx="405271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t>Female reproductive system</a:t>
            </a:r>
          </a:p>
        </p:txBody>
      </p:sp>
      <p:cxnSp>
        <p:nvCxnSpPr>
          <p:cNvPr id="6" name="Straight Arrow Connector 5"/>
          <p:cNvCxnSpPr>
            <a:cxnSpLocks noChangeShapeType="1"/>
          </p:cNvCxnSpPr>
          <p:nvPr/>
        </p:nvCxnSpPr>
        <p:spPr bwMode="auto">
          <a:xfrm rot="5400000" flipH="1" flipV="1">
            <a:off x="1743052" y="4757750"/>
            <a:ext cx="1000132" cy="628648"/>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10" name="Straight Arrow Connector 9"/>
          <p:cNvCxnSpPr>
            <a:cxnSpLocks noChangeShapeType="1"/>
          </p:cNvCxnSpPr>
          <p:nvPr/>
        </p:nvCxnSpPr>
        <p:spPr bwMode="auto">
          <a:xfrm rot="5400000" flipH="1" flipV="1">
            <a:off x="2116915" y="4883953"/>
            <a:ext cx="1071570" cy="733432"/>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12" name="TextBox 11"/>
          <p:cNvSpPr txBox="1">
            <a:spLocks noChangeArrowheads="1"/>
          </p:cNvSpPr>
          <p:nvPr/>
        </p:nvSpPr>
        <p:spPr bwMode="auto">
          <a:xfrm>
            <a:off x="928662" y="5643578"/>
            <a:ext cx="1295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t>Testis</a:t>
            </a:r>
          </a:p>
        </p:txBody>
      </p:sp>
      <p:sp>
        <p:nvSpPr>
          <p:cNvPr id="13" name="TextBox 12"/>
          <p:cNvSpPr txBox="1">
            <a:spLocks noChangeArrowheads="1"/>
          </p:cNvSpPr>
          <p:nvPr/>
        </p:nvSpPr>
        <p:spPr bwMode="auto">
          <a:xfrm>
            <a:off x="500034" y="6027737"/>
            <a:ext cx="34290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t>Produces sperms and testosterone </a:t>
            </a:r>
          </a:p>
        </p:txBody>
      </p:sp>
      <p:cxnSp>
        <p:nvCxnSpPr>
          <p:cNvPr id="14" name="Straight Arrow Connector 13"/>
          <p:cNvCxnSpPr>
            <a:cxnSpLocks noChangeShapeType="1"/>
          </p:cNvCxnSpPr>
          <p:nvPr/>
        </p:nvCxnSpPr>
        <p:spPr bwMode="auto">
          <a:xfrm rot="16200000" flipV="1">
            <a:off x="5679289" y="4607727"/>
            <a:ext cx="1500198" cy="571504"/>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15" name="Straight Arrow Connector 14"/>
          <p:cNvCxnSpPr>
            <a:cxnSpLocks noChangeShapeType="1"/>
          </p:cNvCxnSpPr>
          <p:nvPr/>
        </p:nvCxnSpPr>
        <p:spPr bwMode="auto">
          <a:xfrm rot="16200000" flipV="1">
            <a:off x="6393669" y="4679165"/>
            <a:ext cx="1500198" cy="285752"/>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20" name="TextBox 19"/>
          <p:cNvSpPr txBox="1">
            <a:spLocks noChangeArrowheads="1"/>
          </p:cNvSpPr>
          <p:nvPr/>
        </p:nvSpPr>
        <p:spPr bwMode="auto">
          <a:xfrm>
            <a:off x="6500826" y="5643578"/>
            <a:ext cx="1295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t>Ovaries</a:t>
            </a:r>
          </a:p>
        </p:txBody>
      </p:sp>
      <p:sp>
        <p:nvSpPr>
          <p:cNvPr id="21" name="TextBox 20"/>
          <p:cNvSpPr txBox="1">
            <a:spLocks noChangeArrowheads="1"/>
          </p:cNvSpPr>
          <p:nvPr/>
        </p:nvSpPr>
        <p:spPr bwMode="auto">
          <a:xfrm>
            <a:off x="4953000" y="6027737"/>
            <a:ext cx="41910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t>Produces egg cell, estrogen and progesterone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arn(inVertical)">
                                      <p:cBhvr>
                                        <p:cTn id="3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0"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a:noFill/>
        </p:spPr>
        <p:txBody>
          <a:bodyPr vert="horz" lIns="91440" tIns="45720" rIns="91440" bIns="45720" rtlCol="0" anchor="ctr">
            <a:noAutofit/>
          </a:bodyPr>
          <a:lstStyle/>
          <a:p>
            <a:pPr>
              <a:defRPr/>
            </a:pPr>
            <a:r>
              <a:rPr lang="en-US" sz="3200" b="1" dirty="0" smtClean="0"/>
              <a:t>Pregnancy and placenta</a:t>
            </a:r>
          </a:p>
        </p:txBody>
      </p:sp>
      <p:pic>
        <p:nvPicPr>
          <p:cNvPr id="3" name="Picture 2"/>
          <p:cNvPicPr>
            <a:picLocks noChangeAspect="1" noChangeArrowheads="1"/>
          </p:cNvPicPr>
          <p:nvPr/>
        </p:nvPicPr>
        <p:blipFill>
          <a:blip r:embed="rId2"/>
          <a:srcRect/>
          <a:stretch>
            <a:fillRect/>
          </a:stretch>
        </p:blipFill>
        <p:spPr bwMode="auto">
          <a:xfrm>
            <a:off x="571472" y="755669"/>
            <a:ext cx="3147613" cy="5459413"/>
          </a:xfrm>
          <a:prstGeom prst="rect">
            <a:avLst/>
          </a:prstGeom>
          <a:noFill/>
          <a:ln w="9525">
            <a:noFill/>
            <a:miter lim="800000"/>
            <a:headEnd/>
            <a:tailEnd/>
          </a:ln>
          <a:effectLst/>
        </p:spPr>
      </p:pic>
      <p:pic>
        <p:nvPicPr>
          <p:cNvPr id="4" name="Picture 3"/>
          <p:cNvPicPr>
            <a:picLocks noChangeAspect="1" noChangeArrowheads="1"/>
          </p:cNvPicPr>
          <p:nvPr/>
        </p:nvPicPr>
        <p:blipFill>
          <a:blip r:embed="rId3"/>
          <a:srcRect/>
          <a:stretch>
            <a:fillRect/>
          </a:stretch>
        </p:blipFill>
        <p:spPr bwMode="auto">
          <a:xfrm>
            <a:off x="4500254" y="638196"/>
            <a:ext cx="4643746" cy="5791200"/>
          </a:xfrm>
          <a:prstGeom prst="rect">
            <a:avLst/>
          </a:prstGeom>
          <a:noFill/>
          <a:ln w="9525">
            <a:noFill/>
            <a:miter lim="800000"/>
            <a:headEnd/>
            <a:tailEnd/>
          </a:ln>
          <a:effectLst/>
        </p:spPr>
      </p:pic>
      <p:sp>
        <p:nvSpPr>
          <p:cNvPr id="5" name="Action Button: Sound 4">
            <a:hlinkClick r:id="rId5" action="ppaction://program" highlightClick="1">
              <a:snd r:embed="rId4" name="applause.wav" builtIn="1"/>
            </a:hlinkClick>
          </p:cNvPr>
          <p:cNvSpPr/>
          <p:nvPr/>
        </p:nvSpPr>
        <p:spPr bwMode="auto">
          <a:xfrm>
            <a:off x="8215306" y="5572140"/>
            <a:ext cx="928694" cy="785794"/>
          </a:xfrm>
          <a:prstGeom prst="actionButtonSound">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smtClean="0">
              <a:ln>
                <a:noFill/>
              </a:ln>
              <a:solidFill>
                <a:schemeClr val="tx1"/>
              </a:solidFill>
              <a:effectLst/>
              <a:latin typeface="Arial" charset="0"/>
            </a:endParaRPr>
          </a:p>
        </p:txBody>
      </p:sp>
      <p:pic>
        <p:nvPicPr>
          <p:cNvPr id="32769" name="Picture 1"/>
          <p:cNvPicPr>
            <a:picLocks noChangeAspect="1" noChangeArrowheads="1"/>
          </p:cNvPicPr>
          <p:nvPr/>
        </p:nvPicPr>
        <p:blipFill>
          <a:blip r:embed="rId6" cstate="print"/>
          <a:srcRect/>
          <a:stretch>
            <a:fillRect/>
          </a:stretch>
        </p:blipFill>
        <p:spPr bwMode="auto">
          <a:xfrm>
            <a:off x="-17102138" y="13144568"/>
            <a:ext cx="5713745" cy="4619557"/>
          </a:xfrm>
          <a:prstGeom prst="rect">
            <a:avLst/>
          </a:prstGeom>
          <a:noFill/>
          <a:ln w="9525">
            <a:noFill/>
            <a:miter lim="800000"/>
            <a:headEnd/>
            <a:tailEnd/>
          </a:ln>
          <a:effectLst/>
        </p:spPr>
      </p:pic>
      <p:sp>
        <p:nvSpPr>
          <p:cNvPr id="7" name="Rectangle 6"/>
          <p:cNvSpPr/>
          <p:nvPr/>
        </p:nvSpPr>
        <p:spPr>
          <a:xfrm>
            <a:off x="0" y="6286520"/>
            <a:ext cx="9144000" cy="646331"/>
          </a:xfrm>
          <a:prstGeom prst="rect">
            <a:avLst/>
          </a:prstGeom>
        </p:spPr>
        <p:txBody>
          <a:bodyPr wrap="square">
            <a:spAutoFit/>
          </a:bodyPr>
          <a:lstStyle/>
          <a:p>
            <a:r>
              <a:rPr lang="en-IN" dirty="0" smtClean="0">
                <a:hlinkClick r:id="rId7"/>
              </a:rPr>
              <a:t>http://inteleducationresources.intel.co.uk/content/keystage3/biology/pc/learningsteps/pregnancy/launch.html</a:t>
            </a:r>
            <a:r>
              <a:rPr lang="en-IN" dirty="0" smtClean="0"/>
              <a:t> </a:t>
            </a:r>
            <a:endParaRPr lang="en-IN" dirty="0"/>
          </a:p>
        </p:txBody>
      </p:sp>
    </p:spTree>
    <p:extLst>
      <p:ext uri="{BB962C8B-B14F-4D97-AF65-F5344CB8AC3E}">
        <p14:creationId xmlns:p14="http://schemas.microsoft.com/office/powerpoint/2010/main" xmlns="" val="204619193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1" name="Picture 5"/>
          <p:cNvPicPr>
            <a:picLocks noChangeAspect="1" noChangeArrowheads="1"/>
          </p:cNvPicPr>
          <p:nvPr/>
        </p:nvPicPr>
        <p:blipFill>
          <a:blip r:embed="rId2"/>
          <a:srcRect/>
          <a:stretch>
            <a:fillRect/>
          </a:stretch>
        </p:blipFill>
        <p:spPr bwMode="auto">
          <a:xfrm>
            <a:off x="0" y="-1"/>
            <a:ext cx="3428992" cy="2367347"/>
          </a:xfrm>
          <a:prstGeom prst="rect">
            <a:avLst/>
          </a:prstGeom>
          <a:noFill/>
          <a:ln w="9525">
            <a:noFill/>
            <a:miter lim="800000"/>
            <a:headEnd/>
            <a:tailEnd/>
          </a:ln>
          <a:effectLst/>
        </p:spPr>
      </p:pic>
      <p:pic>
        <p:nvPicPr>
          <p:cNvPr id="70662" name="Picture 6"/>
          <p:cNvPicPr>
            <a:picLocks noChangeAspect="1" noChangeArrowheads="1"/>
          </p:cNvPicPr>
          <p:nvPr/>
        </p:nvPicPr>
        <p:blipFill>
          <a:blip r:embed="rId3"/>
          <a:srcRect/>
          <a:stretch>
            <a:fillRect/>
          </a:stretch>
        </p:blipFill>
        <p:spPr bwMode="auto">
          <a:xfrm>
            <a:off x="0" y="3714752"/>
            <a:ext cx="3687892" cy="1395419"/>
          </a:xfrm>
          <a:prstGeom prst="rect">
            <a:avLst/>
          </a:prstGeom>
          <a:noFill/>
          <a:ln w="9525">
            <a:noFill/>
            <a:miter lim="800000"/>
            <a:headEnd/>
            <a:tailEnd/>
          </a:ln>
          <a:effectLst/>
        </p:spPr>
      </p:pic>
      <p:pic>
        <p:nvPicPr>
          <p:cNvPr id="70663" name="Picture 7"/>
          <p:cNvPicPr>
            <a:picLocks noChangeAspect="1" noChangeArrowheads="1"/>
          </p:cNvPicPr>
          <p:nvPr/>
        </p:nvPicPr>
        <p:blipFill>
          <a:blip r:embed="rId4"/>
          <a:srcRect/>
          <a:stretch>
            <a:fillRect/>
          </a:stretch>
        </p:blipFill>
        <p:spPr bwMode="auto">
          <a:xfrm>
            <a:off x="1" y="5506482"/>
            <a:ext cx="3571868" cy="1351518"/>
          </a:xfrm>
          <a:prstGeom prst="rect">
            <a:avLst/>
          </a:prstGeom>
          <a:noFill/>
          <a:ln w="9525">
            <a:noFill/>
            <a:miter lim="800000"/>
            <a:headEnd/>
            <a:tailEnd/>
          </a:ln>
          <a:effectLst/>
        </p:spPr>
      </p:pic>
      <p:pic>
        <p:nvPicPr>
          <p:cNvPr id="70664" name="Picture 8"/>
          <p:cNvPicPr>
            <a:picLocks noChangeAspect="1" noChangeArrowheads="1"/>
          </p:cNvPicPr>
          <p:nvPr/>
        </p:nvPicPr>
        <p:blipFill>
          <a:blip r:embed="rId5"/>
          <a:srcRect/>
          <a:stretch>
            <a:fillRect/>
          </a:stretch>
        </p:blipFill>
        <p:spPr bwMode="auto">
          <a:xfrm>
            <a:off x="6609732" y="5572140"/>
            <a:ext cx="2534268" cy="1285860"/>
          </a:xfrm>
          <a:prstGeom prst="rect">
            <a:avLst/>
          </a:prstGeom>
          <a:noFill/>
          <a:ln w="9525">
            <a:noFill/>
            <a:miter lim="800000"/>
            <a:headEnd/>
            <a:tailEnd/>
          </a:ln>
          <a:effectLst/>
        </p:spPr>
      </p:pic>
      <p:pic>
        <p:nvPicPr>
          <p:cNvPr id="70666" name="Picture 10"/>
          <p:cNvPicPr>
            <a:picLocks noChangeAspect="1" noChangeArrowheads="1"/>
          </p:cNvPicPr>
          <p:nvPr/>
        </p:nvPicPr>
        <p:blipFill>
          <a:blip r:embed="rId6">
            <a:clrChange>
              <a:clrFrom>
                <a:srgbClr val="FFFFFF"/>
              </a:clrFrom>
              <a:clrTo>
                <a:srgbClr val="FFFFFF">
                  <a:alpha val="0"/>
                </a:srgbClr>
              </a:clrTo>
            </a:clrChange>
          </a:blip>
          <a:srcRect t="1153" r="697" b="1153"/>
          <a:stretch>
            <a:fillRect/>
          </a:stretch>
        </p:blipFill>
        <p:spPr bwMode="auto">
          <a:xfrm>
            <a:off x="2895605" y="0"/>
            <a:ext cx="4748229" cy="6858000"/>
          </a:xfrm>
          <a:prstGeom prst="rect">
            <a:avLst/>
          </a:prstGeom>
          <a:noFill/>
          <a:ln w="9525">
            <a:noFill/>
            <a:miter lim="800000"/>
            <a:headEnd/>
            <a:tailEnd/>
          </a:ln>
          <a:effectLst/>
        </p:spPr>
      </p:pic>
    </p:spTree>
    <p:extLst>
      <p:ext uri="{BB962C8B-B14F-4D97-AF65-F5344CB8AC3E}">
        <p14:creationId xmlns:p14="http://schemas.microsoft.com/office/powerpoint/2010/main" xmlns="" val="204619193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0661"/>
                                        </p:tgtEl>
                                        <p:attrNameLst>
                                          <p:attrName>style.visibility</p:attrName>
                                        </p:attrNameLst>
                                      </p:cBhvr>
                                      <p:to>
                                        <p:strVal val="visible"/>
                                      </p:to>
                                    </p:set>
                                    <p:anim calcmode="lin" valueType="num">
                                      <p:cBhvr>
                                        <p:cTn id="7" dur="500" fill="hold"/>
                                        <p:tgtEl>
                                          <p:spTgt spid="70661"/>
                                        </p:tgtEl>
                                        <p:attrNameLst>
                                          <p:attrName>ppt_w</p:attrName>
                                        </p:attrNameLst>
                                      </p:cBhvr>
                                      <p:tavLst>
                                        <p:tav tm="0">
                                          <p:val>
                                            <p:fltVal val="0"/>
                                          </p:val>
                                        </p:tav>
                                        <p:tav tm="100000">
                                          <p:val>
                                            <p:strVal val="#ppt_w"/>
                                          </p:val>
                                        </p:tav>
                                      </p:tavLst>
                                    </p:anim>
                                    <p:anim calcmode="lin" valueType="num">
                                      <p:cBhvr>
                                        <p:cTn id="8" dur="500" fill="hold"/>
                                        <p:tgtEl>
                                          <p:spTgt spid="7066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70662"/>
                                        </p:tgtEl>
                                        <p:attrNameLst>
                                          <p:attrName>style.visibility</p:attrName>
                                        </p:attrNameLst>
                                      </p:cBhvr>
                                      <p:to>
                                        <p:strVal val="visible"/>
                                      </p:to>
                                    </p:set>
                                    <p:anim calcmode="lin" valueType="num">
                                      <p:cBhvr>
                                        <p:cTn id="13" dur="500" fill="hold"/>
                                        <p:tgtEl>
                                          <p:spTgt spid="70662"/>
                                        </p:tgtEl>
                                        <p:attrNameLst>
                                          <p:attrName>ppt_w</p:attrName>
                                        </p:attrNameLst>
                                      </p:cBhvr>
                                      <p:tavLst>
                                        <p:tav tm="0">
                                          <p:val>
                                            <p:fltVal val="0"/>
                                          </p:val>
                                        </p:tav>
                                        <p:tav tm="100000">
                                          <p:val>
                                            <p:strVal val="#ppt_w"/>
                                          </p:val>
                                        </p:tav>
                                      </p:tavLst>
                                    </p:anim>
                                    <p:anim calcmode="lin" valueType="num">
                                      <p:cBhvr>
                                        <p:cTn id="14" dur="500" fill="hold"/>
                                        <p:tgtEl>
                                          <p:spTgt spid="70662"/>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70663"/>
                                        </p:tgtEl>
                                        <p:attrNameLst>
                                          <p:attrName>style.visibility</p:attrName>
                                        </p:attrNameLst>
                                      </p:cBhvr>
                                      <p:to>
                                        <p:strVal val="visible"/>
                                      </p:to>
                                    </p:set>
                                    <p:anim calcmode="lin" valueType="num">
                                      <p:cBhvr>
                                        <p:cTn id="19" dur="500" fill="hold"/>
                                        <p:tgtEl>
                                          <p:spTgt spid="70663"/>
                                        </p:tgtEl>
                                        <p:attrNameLst>
                                          <p:attrName>ppt_w</p:attrName>
                                        </p:attrNameLst>
                                      </p:cBhvr>
                                      <p:tavLst>
                                        <p:tav tm="0">
                                          <p:val>
                                            <p:fltVal val="0"/>
                                          </p:val>
                                        </p:tav>
                                        <p:tav tm="100000">
                                          <p:val>
                                            <p:strVal val="#ppt_w"/>
                                          </p:val>
                                        </p:tav>
                                      </p:tavLst>
                                    </p:anim>
                                    <p:anim calcmode="lin" valueType="num">
                                      <p:cBhvr>
                                        <p:cTn id="20" dur="500" fill="hold"/>
                                        <p:tgtEl>
                                          <p:spTgt spid="70663"/>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70664"/>
                                        </p:tgtEl>
                                        <p:attrNameLst>
                                          <p:attrName>style.visibility</p:attrName>
                                        </p:attrNameLst>
                                      </p:cBhvr>
                                      <p:to>
                                        <p:strVal val="visible"/>
                                      </p:to>
                                    </p:set>
                                    <p:anim calcmode="lin" valueType="num">
                                      <p:cBhvr>
                                        <p:cTn id="25" dur="500" fill="hold"/>
                                        <p:tgtEl>
                                          <p:spTgt spid="70664"/>
                                        </p:tgtEl>
                                        <p:attrNameLst>
                                          <p:attrName>ppt_w</p:attrName>
                                        </p:attrNameLst>
                                      </p:cBhvr>
                                      <p:tavLst>
                                        <p:tav tm="0">
                                          <p:val>
                                            <p:fltVal val="0"/>
                                          </p:val>
                                        </p:tav>
                                        <p:tav tm="100000">
                                          <p:val>
                                            <p:strVal val="#ppt_w"/>
                                          </p:val>
                                        </p:tav>
                                      </p:tavLst>
                                    </p:anim>
                                    <p:anim calcmode="lin" valueType="num">
                                      <p:cBhvr>
                                        <p:cTn id="26" dur="500" fill="hold"/>
                                        <p:tgtEl>
                                          <p:spTgt spid="7066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428604"/>
          </a:xfrm>
        </p:spPr>
        <p:txBody>
          <a:bodyPr/>
          <a:lstStyle/>
          <a:p>
            <a:r>
              <a:rPr lang="en-US" dirty="0" smtClean="0"/>
              <a:t>Placenta </a:t>
            </a:r>
            <a:endParaRPr lang="en-US" dirty="0"/>
          </a:p>
        </p:txBody>
      </p:sp>
      <p:sp>
        <p:nvSpPr>
          <p:cNvPr id="2" name="TextBox 1"/>
          <p:cNvSpPr txBox="1"/>
          <p:nvPr/>
        </p:nvSpPr>
        <p:spPr>
          <a:xfrm>
            <a:off x="0" y="6211669"/>
            <a:ext cx="9144000" cy="646331"/>
          </a:xfrm>
          <a:prstGeom prst="rect">
            <a:avLst/>
          </a:prstGeom>
          <a:noFill/>
        </p:spPr>
        <p:txBody>
          <a:bodyPr wrap="square" rtlCol="0">
            <a:spAutoFit/>
          </a:bodyPr>
          <a:lstStyle/>
          <a:p>
            <a:r>
              <a:rPr lang="en-US" dirty="0" smtClean="0"/>
              <a:t>The placenta brings the blood supply of the fetus close to that of the mother but prevent mixing. What is the advantage? </a:t>
            </a:r>
            <a:endParaRPr lang="en-US" dirty="0"/>
          </a:p>
        </p:txBody>
      </p:sp>
      <p:pic>
        <p:nvPicPr>
          <p:cNvPr id="31748" name="Picture 4"/>
          <p:cNvPicPr>
            <a:picLocks noChangeAspect="1" noChangeArrowheads="1"/>
          </p:cNvPicPr>
          <p:nvPr/>
        </p:nvPicPr>
        <p:blipFill>
          <a:blip r:embed="rId2" cstate="print"/>
          <a:srcRect l="1032" t="5175" r="516" b="4735"/>
          <a:stretch>
            <a:fillRect/>
          </a:stretch>
        </p:blipFill>
        <p:spPr bwMode="auto">
          <a:xfrm>
            <a:off x="71406" y="571480"/>
            <a:ext cx="8894790" cy="5429288"/>
          </a:xfrm>
          <a:prstGeom prst="rect">
            <a:avLst/>
          </a:prstGeom>
          <a:noFill/>
          <a:ln w="9525">
            <a:noFill/>
            <a:miter lim="800000"/>
            <a:headEnd/>
            <a:tailEnd/>
          </a:ln>
          <a:effectLst/>
        </p:spPr>
      </p:pic>
    </p:spTree>
    <p:extLst>
      <p:ext uri="{BB962C8B-B14F-4D97-AF65-F5344CB8AC3E}">
        <p14:creationId xmlns:p14="http://schemas.microsoft.com/office/powerpoint/2010/main" xmlns="" val="38169887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38156"/>
          </a:xfrm>
        </p:spPr>
        <p:txBody>
          <a:bodyPr/>
          <a:lstStyle/>
          <a:p>
            <a:r>
              <a:rPr lang="en-US" dirty="0" smtClean="0"/>
              <a:t>Label the following diagram</a:t>
            </a:r>
            <a:endParaRPr lang="en-US" dirty="0"/>
          </a:p>
        </p:txBody>
      </p:sp>
      <p:pic>
        <p:nvPicPr>
          <p:cNvPr id="3" name="Picture 2"/>
          <p:cNvPicPr/>
          <p:nvPr/>
        </p:nvPicPr>
        <p:blipFill>
          <a:blip r:embed="rId2" cstate="print"/>
          <a:srcRect t="4570" r="2581"/>
          <a:stretch>
            <a:fillRect/>
          </a:stretch>
        </p:blipFill>
        <p:spPr bwMode="auto">
          <a:xfrm>
            <a:off x="2133600" y="914400"/>
            <a:ext cx="4929505" cy="5796915"/>
          </a:xfrm>
          <a:prstGeom prst="rect">
            <a:avLst/>
          </a:prstGeom>
          <a:noFill/>
          <a:ln w="9525">
            <a:noFill/>
            <a:miter lim="800000"/>
            <a:headEnd/>
            <a:tailEnd/>
          </a:ln>
        </p:spPr>
      </p:pic>
      <p:sp>
        <p:nvSpPr>
          <p:cNvPr id="4" name="TextBox 3"/>
          <p:cNvSpPr txBox="1"/>
          <p:nvPr/>
        </p:nvSpPr>
        <p:spPr>
          <a:xfrm>
            <a:off x="6096000" y="914400"/>
            <a:ext cx="1082974" cy="369332"/>
          </a:xfrm>
          <a:prstGeom prst="rect">
            <a:avLst/>
          </a:prstGeom>
          <a:noFill/>
        </p:spPr>
        <p:txBody>
          <a:bodyPr wrap="none" rtlCol="0">
            <a:spAutoFit/>
          </a:bodyPr>
          <a:lstStyle/>
          <a:p>
            <a:r>
              <a:rPr lang="en-US" dirty="0" smtClean="0"/>
              <a:t>Placenta</a:t>
            </a:r>
            <a:endParaRPr lang="en-US" dirty="0"/>
          </a:p>
        </p:txBody>
      </p:sp>
      <p:sp>
        <p:nvSpPr>
          <p:cNvPr id="5" name="TextBox 4"/>
          <p:cNvSpPr txBox="1"/>
          <p:nvPr/>
        </p:nvSpPr>
        <p:spPr>
          <a:xfrm>
            <a:off x="6629400" y="2286000"/>
            <a:ext cx="1634131" cy="369332"/>
          </a:xfrm>
          <a:prstGeom prst="rect">
            <a:avLst/>
          </a:prstGeom>
          <a:noFill/>
        </p:spPr>
        <p:txBody>
          <a:bodyPr wrap="none" rtlCol="0">
            <a:spAutoFit/>
          </a:bodyPr>
          <a:lstStyle/>
          <a:p>
            <a:r>
              <a:rPr lang="en-US" dirty="0" smtClean="0"/>
              <a:t>Umbilical cord</a:t>
            </a:r>
            <a:endParaRPr lang="en-US" dirty="0"/>
          </a:p>
        </p:txBody>
      </p:sp>
      <p:sp>
        <p:nvSpPr>
          <p:cNvPr id="6" name="TextBox 5"/>
          <p:cNvSpPr txBox="1"/>
          <p:nvPr/>
        </p:nvSpPr>
        <p:spPr>
          <a:xfrm>
            <a:off x="6629400" y="2895600"/>
            <a:ext cx="979956" cy="369332"/>
          </a:xfrm>
          <a:prstGeom prst="rect">
            <a:avLst/>
          </a:prstGeom>
          <a:noFill/>
        </p:spPr>
        <p:txBody>
          <a:bodyPr wrap="none" rtlCol="0">
            <a:spAutoFit/>
          </a:bodyPr>
          <a:lstStyle/>
          <a:p>
            <a:r>
              <a:rPr lang="en-US" dirty="0" smtClean="0"/>
              <a:t>Embryo</a:t>
            </a:r>
            <a:endParaRPr lang="en-US" dirty="0"/>
          </a:p>
        </p:txBody>
      </p:sp>
      <p:sp>
        <p:nvSpPr>
          <p:cNvPr id="7" name="TextBox 6"/>
          <p:cNvSpPr txBox="1"/>
          <p:nvPr/>
        </p:nvSpPr>
        <p:spPr>
          <a:xfrm>
            <a:off x="6858000" y="3352800"/>
            <a:ext cx="1505954" cy="369332"/>
          </a:xfrm>
          <a:prstGeom prst="rect">
            <a:avLst/>
          </a:prstGeom>
          <a:noFill/>
        </p:spPr>
        <p:txBody>
          <a:bodyPr wrap="none" rtlCol="0">
            <a:spAutoFit/>
          </a:bodyPr>
          <a:lstStyle/>
          <a:p>
            <a:r>
              <a:rPr lang="en-US" dirty="0" smtClean="0"/>
              <a:t>Amniotic sac</a:t>
            </a:r>
            <a:endParaRPr lang="en-US" dirty="0"/>
          </a:p>
        </p:txBody>
      </p:sp>
      <p:sp>
        <p:nvSpPr>
          <p:cNvPr id="8" name="TextBox 7"/>
          <p:cNvSpPr txBox="1"/>
          <p:nvPr/>
        </p:nvSpPr>
        <p:spPr>
          <a:xfrm>
            <a:off x="7010400" y="3810000"/>
            <a:ext cx="1570199" cy="369332"/>
          </a:xfrm>
          <a:prstGeom prst="rect">
            <a:avLst/>
          </a:prstGeom>
          <a:noFill/>
        </p:spPr>
        <p:txBody>
          <a:bodyPr wrap="none" rtlCol="0">
            <a:spAutoFit/>
          </a:bodyPr>
          <a:lstStyle/>
          <a:p>
            <a:r>
              <a:rPr lang="en-US" dirty="0" smtClean="0"/>
              <a:t>Amniotic fluid</a:t>
            </a:r>
            <a:endParaRPr lang="en-US" dirty="0"/>
          </a:p>
        </p:txBody>
      </p:sp>
      <p:sp>
        <p:nvSpPr>
          <p:cNvPr id="9" name="TextBox 8"/>
          <p:cNvSpPr txBox="1"/>
          <p:nvPr/>
        </p:nvSpPr>
        <p:spPr>
          <a:xfrm>
            <a:off x="6934200" y="4419600"/>
            <a:ext cx="864540" cy="369332"/>
          </a:xfrm>
          <a:prstGeom prst="rect">
            <a:avLst/>
          </a:prstGeom>
          <a:noFill/>
        </p:spPr>
        <p:txBody>
          <a:bodyPr wrap="none" rtlCol="0">
            <a:spAutoFit/>
          </a:bodyPr>
          <a:lstStyle/>
          <a:p>
            <a:r>
              <a:rPr lang="en-US" dirty="0" smtClean="0"/>
              <a:t>Uterus </a:t>
            </a:r>
            <a:endParaRPr lang="en-US" dirty="0"/>
          </a:p>
        </p:txBody>
      </p:sp>
      <p:sp>
        <p:nvSpPr>
          <p:cNvPr id="10" name="TextBox 9"/>
          <p:cNvSpPr txBox="1"/>
          <p:nvPr/>
        </p:nvSpPr>
        <p:spPr>
          <a:xfrm>
            <a:off x="6858000" y="5334000"/>
            <a:ext cx="838729" cy="369332"/>
          </a:xfrm>
          <a:prstGeom prst="rect">
            <a:avLst/>
          </a:prstGeom>
          <a:noFill/>
        </p:spPr>
        <p:txBody>
          <a:bodyPr wrap="none" rtlCol="0">
            <a:spAutoFit/>
          </a:bodyPr>
          <a:lstStyle/>
          <a:p>
            <a:r>
              <a:rPr lang="en-US" dirty="0" smtClean="0"/>
              <a:t>Cervix</a:t>
            </a:r>
            <a:endParaRPr lang="en-US" dirty="0"/>
          </a:p>
        </p:txBody>
      </p:sp>
      <p:sp>
        <p:nvSpPr>
          <p:cNvPr id="11" name="TextBox 10"/>
          <p:cNvSpPr txBox="1"/>
          <p:nvPr/>
        </p:nvSpPr>
        <p:spPr>
          <a:xfrm>
            <a:off x="6172200" y="6172200"/>
            <a:ext cx="899117" cy="369332"/>
          </a:xfrm>
          <a:prstGeom prst="rect">
            <a:avLst/>
          </a:prstGeom>
          <a:noFill/>
        </p:spPr>
        <p:txBody>
          <a:bodyPr wrap="none" rtlCol="0">
            <a:spAutoFit/>
          </a:bodyPr>
          <a:lstStyle/>
          <a:p>
            <a:r>
              <a:rPr lang="en-US" dirty="0" smtClean="0"/>
              <a:t>Vagina</a:t>
            </a:r>
            <a:endParaRPr lang="en-US" dirty="0"/>
          </a:p>
        </p:txBody>
      </p:sp>
      <p:sp>
        <p:nvSpPr>
          <p:cNvPr id="12" name="TextBox 11"/>
          <p:cNvSpPr txBox="1"/>
          <p:nvPr/>
        </p:nvSpPr>
        <p:spPr>
          <a:xfrm>
            <a:off x="4857752" y="714356"/>
            <a:ext cx="312906" cy="369332"/>
          </a:xfrm>
          <a:prstGeom prst="rect">
            <a:avLst/>
          </a:prstGeom>
          <a:noFill/>
        </p:spPr>
        <p:txBody>
          <a:bodyPr wrap="none" rtlCol="0">
            <a:spAutoFit/>
          </a:bodyPr>
          <a:lstStyle/>
          <a:p>
            <a:r>
              <a:rPr lang="en-IN" dirty="0" smtClean="0"/>
              <a:t>1</a:t>
            </a:r>
            <a:endParaRPr lang="en-IN" dirty="0"/>
          </a:p>
        </p:txBody>
      </p:sp>
      <p:sp>
        <p:nvSpPr>
          <p:cNvPr id="13" name="TextBox 12"/>
          <p:cNvSpPr txBox="1"/>
          <p:nvPr/>
        </p:nvSpPr>
        <p:spPr>
          <a:xfrm>
            <a:off x="5929322" y="2143116"/>
            <a:ext cx="312906" cy="369332"/>
          </a:xfrm>
          <a:prstGeom prst="rect">
            <a:avLst/>
          </a:prstGeom>
          <a:noFill/>
        </p:spPr>
        <p:txBody>
          <a:bodyPr wrap="none" rtlCol="0">
            <a:spAutoFit/>
          </a:bodyPr>
          <a:lstStyle/>
          <a:p>
            <a:r>
              <a:rPr lang="en-IN" dirty="0" smtClean="0"/>
              <a:t>2</a:t>
            </a:r>
            <a:endParaRPr lang="en-IN" dirty="0"/>
          </a:p>
        </p:txBody>
      </p:sp>
      <p:sp>
        <p:nvSpPr>
          <p:cNvPr id="14" name="TextBox 13"/>
          <p:cNvSpPr txBox="1"/>
          <p:nvPr/>
        </p:nvSpPr>
        <p:spPr>
          <a:xfrm>
            <a:off x="5786446" y="2714620"/>
            <a:ext cx="312906" cy="369332"/>
          </a:xfrm>
          <a:prstGeom prst="rect">
            <a:avLst/>
          </a:prstGeom>
          <a:noFill/>
        </p:spPr>
        <p:txBody>
          <a:bodyPr wrap="none" rtlCol="0">
            <a:spAutoFit/>
          </a:bodyPr>
          <a:lstStyle/>
          <a:p>
            <a:r>
              <a:rPr lang="en-IN" dirty="0" smtClean="0"/>
              <a:t>3</a:t>
            </a:r>
            <a:endParaRPr lang="en-IN" dirty="0"/>
          </a:p>
        </p:txBody>
      </p:sp>
      <p:sp>
        <p:nvSpPr>
          <p:cNvPr id="15" name="TextBox 14"/>
          <p:cNvSpPr txBox="1"/>
          <p:nvPr/>
        </p:nvSpPr>
        <p:spPr>
          <a:xfrm>
            <a:off x="5786446" y="3143248"/>
            <a:ext cx="312906" cy="369332"/>
          </a:xfrm>
          <a:prstGeom prst="rect">
            <a:avLst/>
          </a:prstGeom>
          <a:noFill/>
        </p:spPr>
        <p:txBody>
          <a:bodyPr wrap="none" rtlCol="0">
            <a:spAutoFit/>
          </a:bodyPr>
          <a:lstStyle/>
          <a:p>
            <a:r>
              <a:rPr lang="en-IN" dirty="0" smtClean="0"/>
              <a:t>4</a:t>
            </a:r>
            <a:endParaRPr lang="en-IN" dirty="0"/>
          </a:p>
        </p:txBody>
      </p:sp>
      <p:sp>
        <p:nvSpPr>
          <p:cNvPr id="16" name="TextBox 15"/>
          <p:cNvSpPr txBox="1"/>
          <p:nvPr/>
        </p:nvSpPr>
        <p:spPr>
          <a:xfrm>
            <a:off x="5786446" y="3643314"/>
            <a:ext cx="312906" cy="369332"/>
          </a:xfrm>
          <a:prstGeom prst="rect">
            <a:avLst/>
          </a:prstGeom>
          <a:noFill/>
        </p:spPr>
        <p:txBody>
          <a:bodyPr wrap="none" rtlCol="0">
            <a:spAutoFit/>
          </a:bodyPr>
          <a:lstStyle/>
          <a:p>
            <a:r>
              <a:rPr lang="en-IN" dirty="0" smtClean="0"/>
              <a:t>5</a:t>
            </a:r>
            <a:endParaRPr lang="en-IN" dirty="0"/>
          </a:p>
        </p:txBody>
      </p:sp>
      <p:sp>
        <p:nvSpPr>
          <p:cNvPr id="17" name="TextBox 16"/>
          <p:cNvSpPr txBox="1"/>
          <p:nvPr/>
        </p:nvSpPr>
        <p:spPr>
          <a:xfrm>
            <a:off x="5857884" y="4214818"/>
            <a:ext cx="312906" cy="369332"/>
          </a:xfrm>
          <a:prstGeom prst="rect">
            <a:avLst/>
          </a:prstGeom>
          <a:noFill/>
        </p:spPr>
        <p:txBody>
          <a:bodyPr wrap="none" rtlCol="0">
            <a:spAutoFit/>
          </a:bodyPr>
          <a:lstStyle/>
          <a:p>
            <a:r>
              <a:rPr lang="en-IN" dirty="0" smtClean="0"/>
              <a:t>6</a:t>
            </a:r>
            <a:endParaRPr lang="en-IN" dirty="0"/>
          </a:p>
        </p:txBody>
      </p:sp>
      <p:sp>
        <p:nvSpPr>
          <p:cNvPr id="18" name="TextBox 17"/>
          <p:cNvSpPr txBox="1"/>
          <p:nvPr/>
        </p:nvSpPr>
        <p:spPr>
          <a:xfrm>
            <a:off x="5357818" y="5143512"/>
            <a:ext cx="312906" cy="369332"/>
          </a:xfrm>
          <a:prstGeom prst="rect">
            <a:avLst/>
          </a:prstGeom>
          <a:noFill/>
        </p:spPr>
        <p:txBody>
          <a:bodyPr wrap="none" rtlCol="0">
            <a:spAutoFit/>
          </a:bodyPr>
          <a:lstStyle/>
          <a:p>
            <a:r>
              <a:rPr lang="en-IN" dirty="0" smtClean="0"/>
              <a:t>7</a:t>
            </a:r>
            <a:endParaRPr lang="en-IN" dirty="0"/>
          </a:p>
        </p:txBody>
      </p:sp>
      <p:sp>
        <p:nvSpPr>
          <p:cNvPr id="19" name="TextBox 18"/>
          <p:cNvSpPr txBox="1"/>
          <p:nvPr/>
        </p:nvSpPr>
        <p:spPr>
          <a:xfrm>
            <a:off x="5072066" y="5929330"/>
            <a:ext cx="312906" cy="369332"/>
          </a:xfrm>
          <a:prstGeom prst="rect">
            <a:avLst/>
          </a:prstGeom>
          <a:noFill/>
        </p:spPr>
        <p:txBody>
          <a:bodyPr wrap="none" rtlCol="0">
            <a:spAutoFit/>
          </a:bodyPr>
          <a:lstStyle/>
          <a:p>
            <a:r>
              <a:rPr lang="en-IN" dirty="0" smtClean="0"/>
              <a:t>8</a:t>
            </a:r>
            <a:endParaRPr lang="en-IN" dirty="0"/>
          </a:p>
        </p:txBody>
      </p:sp>
    </p:spTree>
    <p:extLst>
      <p:ext uri="{BB962C8B-B14F-4D97-AF65-F5344CB8AC3E}">
        <p14:creationId xmlns:p14="http://schemas.microsoft.com/office/powerpoint/2010/main" xmlns="" val="302562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strips(down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strips(down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strips(down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strips(downLef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strips(downLef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strips(downLeft)">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5" name="Picture 4"/>
          <p:cNvPicPr/>
          <p:nvPr/>
        </p:nvPicPr>
        <p:blipFill>
          <a:blip r:embed="rId2" cstate="print"/>
          <a:srcRect/>
          <a:stretch>
            <a:fillRect/>
          </a:stretch>
        </p:blipFill>
        <p:spPr bwMode="auto">
          <a:xfrm>
            <a:off x="285720" y="381000"/>
            <a:ext cx="8534400" cy="6477000"/>
          </a:xfrm>
          <a:prstGeom prst="rect">
            <a:avLst/>
          </a:prstGeom>
          <a:noFill/>
          <a:ln w="9525">
            <a:noFill/>
            <a:miter lim="800000"/>
            <a:headEnd/>
            <a:tailEnd/>
          </a:ln>
        </p:spPr>
      </p:pic>
      <p:sp>
        <p:nvSpPr>
          <p:cNvPr id="6" name="TextBox 5"/>
          <p:cNvSpPr txBox="1"/>
          <p:nvPr/>
        </p:nvSpPr>
        <p:spPr>
          <a:xfrm>
            <a:off x="838200" y="152400"/>
            <a:ext cx="825867" cy="369332"/>
          </a:xfrm>
          <a:prstGeom prst="rect">
            <a:avLst/>
          </a:prstGeom>
          <a:noFill/>
        </p:spPr>
        <p:txBody>
          <a:bodyPr wrap="none" rtlCol="0">
            <a:spAutoFit/>
          </a:bodyPr>
          <a:lstStyle/>
          <a:p>
            <a:r>
              <a:rPr lang="en-US" dirty="0" smtClean="0"/>
              <a:t>Fetus </a:t>
            </a:r>
            <a:endParaRPr lang="en-US" dirty="0"/>
          </a:p>
        </p:txBody>
      </p:sp>
      <p:sp>
        <p:nvSpPr>
          <p:cNvPr id="7" name="TextBox 6"/>
          <p:cNvSpPr txBox="1"/>
          <p:nvPr/>
        </p:nvSpPr>
        <p:spPr>
          <a:xfrm>
            <a:off x="2571736" y="0"/>
            <a:ext cx="1905000" cy="1169551"/>
          </a:xfrm>
          <a:prstGeom prst="rect">
            <a:avLst/>
          </a:prstGeom>
          <a:noFill/>
        </p:spPr>
        <p:txBody>
          <a:bodyPr wrap="square" rtlCol="0">
            <a:spAutoFit/>
          </a:bodyPr>
          <a:lstStyle/>
          <a:p>
            <a:r>
              <a:rPr lang="en-US" sz="1400" dirty="0" smtClean="0"/>
              <a:t>Umbilical  artery carries deoxygenated blood containing such as urea away from fetus to placenta</a:t>
            </a:r>
            <a:endParaRPr lang="en-US" sz="1400" dirty="0"/>
          </a:p>
        </p:txBody>
      </p:sp>
      <p:sp>
        <p:nvSpPr>
          <p:cNvPr id="8" name="TextBox 7"/>
          <p:cNvSpPr txBox="1"/>
          <p:nvPr/>
        </p:nvSpPr>
        <p:spPr>
          <a:xfrm>
            <a:off x="1643042" y="5000636"/>
            <a:ext cx="1905000" cy="954107"/>
          </a:xfrm>
          <a:prstGeom prst="rect">
            <a:avLst/>
          </a:prstGeom>
          <a:noFill/>
        </p:spPr>
        <p:txBody>
          <a:bodyPr wrap="square" rtlCol="0">
            <a:spAutoFit/>
          </a:bodyPr>
          <a:lstStyle/>
          <a:p>
            <a:r>
              <a:rPr lang="en-US" sz="1400" dirty="0" smtClean="0"/>
              <a:t>Umbilical vein carries oxygenated blood containing nutrients  from placenta to fetus </a:t>
            </a:r>
            <a:endParaRPr lang="en-US" sz="1400" dirty="0"/>
          </a:p>
        </p:txBody>
      </p:sp>
      <p:sp>
        <p:nvSpPr>
          <p:cNvPr id="9" name="TextBox 8"/>
          <p:cNvSpPr txBox="1"/>
          <p:nvPr/>
        </p:nvSpPr>
        <p:spPr>
          <a:xfrm>
            <a:off x="4640298" y="0"/>
            <a:ext cx="1531902" cy="369332"/>
          </a:xfrm>
          <a:prstGeom prst="rect">
            <a:avLst/>
          </a:prstGeom>
          <a:noFill/>
        </p:spPr>
        <p:txBody>
          <a:bodyPr wrap="none" rtlCol="0">
            <a:spAutoFit/>
          </a:bodyPr>
          <a:lstStyle/>
          <a:p>
            <a:r>
              <a:rPr lang="en-US" dirty="0" smtClean="0"/>
              <a:t>Uterine lining </a:t>
            </a:r>
            <a:endParaRPr lang="en-US" dirty="0"/>
          </a:p>
        </p:txBody>
      </p:sp>
      <p:sp>
        <p:nvSpPr>
          <p:cNvPr id="10" name="TextBox 9"/>
          <p:cNvSpPr txBox="1"/>
          <p:nvPr/>
        </p:nvSpPr>
        <p:spPr>
          <a:xfrm>
            <a:off x="5857884" y="6488668"/>
            <a:ext cx="1955020" cy="369332"/>
          </a:xfrm>
          <a:prstGeom prst="rect">
            <a:avLst/>
          </a:prstGeom>
          <a:noFill/>
        </p:spPr>
        <p:txBody>
          <a:bodyPr wrap="none" rtlCol="0">
            <a:spAutoFit/>
          </a:bodyPr>
          <a:lstStyle/>
          <a:p>
            <a:r>
              <a:rPr lang="en-US" dirty="0" smtClean="0"/>
              <a:t>Capillary network</a:t>
            </a:r>
            <a:endParaRPr lang="en-US" dirty="0"/>
          </a:p>
        </p:txBody>
      </p:sp>
      <p:sp>
        <p:nvSpPr>
          <p:cNvPr id="11" name="TextBox 10"/>
          <p:cNvSpPr txBox="1"/>
          <p:nvPr/>
        </p:nvSpPr>
        <p:spPr>
          <a:xfrm>
            <a:off x="7467600" y="572869"/>
            <a:ext cx="1828800" cy="646331"/>
          </a:xfrm>
          <a:prstGeom prst="rect">
            <a:avLst/>
          </a:prstGeom>
          <a:noFill/>
        </p:spPr>
        <p:txBody>
          <a:bodyPr wrap="square" rtlCol="0">
            <a:spAutoFit/>
          </a:bodyPr>
          <a:lstStyle/>
          <a:p>
            <a:r>
              <a:rPr lang="en-US" dirty="0" smtClean="0"/>
              <a:t>Deoxygenated blood</a:t>
            </a:r>
            <a:endParaRPr lang="en-US" dirty="0"/>
          </a:p>
        </p:txBody>
      </p:sp>
      <p:sp>
        <p:nvSpPr>
          <p:cNvPr id="12" name="TextBox 11"/>
          <p:cNvSpPr txBox="1"/>
          <p:nvPr/>
        </p:nvSpPr>
        <p:spPr>
          <a:xfrm>
            <a:off x="7391400" y="5221069"/>
            <a:ext cx="1828800" cy="646331"/>
          </a:xfrm>
          <a:prstGeom prst="rect">
            <a:avLst/>
          </a:prstGeom>
          <a:noFill/>
        </p:spPr>
        <p:txBody>
          <a:bodyPr wrap="square" rtlCol="0">
            <a:spAutoFit/>
          </a:bodyPr>
          <a:lstStyle/>
          <a:p>
            <a:r>
              <a:rPr lang="en-US" dirty="0" smtClean="0"/>
              <a:t>Oxygenated  blood</a:t>
            </a:r>
            <a:endParaRPr lang="en-US" dirty="0"/>
          </a:p>
        </p:txBody>
      </p:sp>
    </p:spTree>
    <p:extLst>
      <p:ext uri="{BB962C8B-B14F-4D97-AF65-F5344CB8AC3E}">
        <p14:creationId xmlns:p14="http://schemas.microsoft.com/office/powerpoint/2010/main" xmlns="" val="304689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strips(down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strips(down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strips(down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strips(downLeft)">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strips(downLeft)">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30018" y="0"/>
            <a:ext cx="9113982" cy="500042"/>
          </a:xfrm>
        </p:spPr>
        <p:txBody>
          <a:bodyPr/>
          <a:lstStyle/>
          <a:p>
            <a:pPr algn="l"/>
            <a:r>
              <a:rPr lang="en-US" dirty="0">
                <a:latin typeface="BedrockWide" charset="0"/>
              </a:rPr>
              <a:t>Antenatal care</a:t>
            </a:r>
          </a:p>
        </p:txBody>
      </p:sp>
      <p:sp>
        <p:nvSpPr>
          <p:cNvPr id="36867" name="Content Placeholder 2"/>
          <p:cNvSpPr>
            <a:spLocks noGrp="1"/>
          </p:cNvSpPr>
          <p:nvPr>
            <p:ph idx="1"/>
          </p:nvPr>
        </p:nvSpPr>
        <p:spPr>
          <a:xfrm>
            <a:off x="0" y="500042"/>
            <a:ext cx="9144000" cy="3214710"/>
          </a:xfrm>
        </p:spPr>
        <p:txBody>
          <a:bodyPr/>
          <a:lstStyle/>
          <a:p>
            <a:r>
              <a:rPr lang="en-US" sz="2800" dirty="0" smtClean="0">
                <a:latin typeface="Calibri" pitchFamily="34" charset="0"/>
                <a:cs typeface="Calibri" pitchFamily="34" charset="0"/>
              </a:rPr>
              <a:t>Antenatal : Period </a:t>
            </a:r>
            <a:r>
              <a:rPr lang="en-US" sz="2800" dirty="0">
                <a:latin typeface="Calibri" pitchFamily="34" charset="0"/>
                <a:cs typeface="Calibri" pitchFamily="34" charset="0"/>
              </a:rPr>
              <a:t>before birth</a:t>
            </a:r>
          </a:p>
          <a:p>
            <a:r>
              <a:rPr lang="en-US" sz="2800" dirty="0">
                <a:latin typeface="Calibri" pitchFamily="34" charset="0"/>
                <a:cs typeface="Calibri" pitchFamily="34" charset="0"/>
              </a:rPr>
              <a:t>Proper diet</a:t>
            </a:r>
          </a:p>
          <a:p>
            <a:pPr lvl="1"/>
            <a:r>
              <a:rPr lang="en-US" sz="2400" dirty="0" smtClean="0">
                <a:solidFill>
                  <a:srgbClr val="FF0000"/>
                </a:solidFill>
                <a:latin typeface="Calibri" pitchFamily="34" charset="0"/>
                <a:cs typeface="Calibri" pitchFamily="34" charset="0"/>
              </a:rPr>
              <a:t>Calcium</a:t>
            </a:r>
            <a:r>
              <a:rPr lang="en-US" sz="2400" dirty="0" smtClean="0">
                <a:latin typeface="Calibri" pitchFamily="34" charset="0"/>
                <a:cs typeface="Calibri" pitchFamily="34" charset="0"/>
              </a:rPr>
              <a:t>- for the bones of the growing fetus.</a:t>
            </a:r>
          </a:p>
          <a:p>
            <a:pPr lvl="1"/>
            <a:r>
              <a:rPr lang="en-US" sz="2400" dirty="0" smtClean="0">
                <a:solidFill>
                  <a:srgbClr val="FF0000"/>
                </a:solidFill>
                <a:latin typeface="Calibri" pitchFamily="34" charset="0"/>
                <a:cs typeface="Calibri" pitchFamily="34" charset="0"/>
              </a:rPr>
              <a:t>Iron</a:t>
            </a:r>
            <a:r>
              <a:rPr lang="en-US" sz="2400" dirty="0" smtClean="0">
                <a:latin typeface="Calibri" pitchFamily="34" charset="0"/>
                <a:cs typeface="Calibri" pitchFamily="34" charset="0"/>
              </a:rPr>
              <a:t>- more haemoglobin is made hence more iron is required (fetus and mother)</a:t>
            </a:r>
          </a:p>
          <a:p>
            <a:pPr lvl="1"/>
            <a:r>
              <a:rPr lang="en-US" sz="2400" dirty="0" smtClean="0">
                <a:solidFill>
                  <a:srgbClr val="FF0000"/>
                </a:solidFill>
                <a:latin typeface="Calibri" pitchFamily="34" charset="0"/>
                <a:cs typeface="Calibri" pitchFamily="34" charset="0"/>
              </a:rPr>
              <a:t>Carbohydrate</a:t>
            </a:r>
            <a:r>
              <a:rPr lang="en-US" sz="2400" dirty="0" smtClean="0">
                <a:latin typeface="Calibri" pitchFamily="34" charset="0"/>
                <a:cs typeface="Calibri" pitchFamily="34" charset="0"/>
              </a:rPr>
              <a:t>- energy for the pregnant mother.</a:t>
            </a:r>
          </a:p>
          <a:p>
            <a:pPr lvl="1"/>
            <a:r>
              <a:rPr lang="en-US" sz="2400" dirty="0" smtClean="0">
                <a:solidFill>
                  <a:srgbClr val="FF0000"/>
                </a:solidFill>
                <a:latin typeface="Calibri" pitchFamily="34" charset="0"/>
                <a:cs typeface="Calibri" pitchFamily="34" charset="0"/>
              </a:rPr>
              <a:t>Protein</a:t>
            </a:r>
            <a:r>
              <a:rPr lang="en-US" sz="2400" dirty="0" smtClean="0">
                <a:latin typeface="Calibri" pitchFamily="34" charset="0"/>
                <a:cs typeface="Calibri" pitchFamily="34" charset="0"/>
              </a:rPr>
              <a:t>- amino acids to make new tissues</a:t>
            </a:r>
            <a:endParaRPr lang="en-US" sz="2400" dirty="0">
              <a:latin typeface="Calibri" pitchFamily="34" charset="0"/>
              <a:cs typeface="Calibri" pitchFamily="34" charset="0"/>
            </a:endParaRPr>
          </a:p>
        </p:txBody>
      </p:sp>
      <p:pic>
        <p:nvPicPr>
          <p:cNvPr id="26626" name="Picture 2" descr="http://cwi.unik.no/images/e/ea/Gravid_MainThemeFood.jpg"/>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3786183" y="3283330"/>
            <a:ext cx="5357818" cy="3574670"/>
          </a:xfrm>
          <a:prstGeom prst="rect">
            <a:avLst/>
          </a:prstGeom>
          <a:noFill/>
        </p:spPr>
      </p:pic>
      <p:sp>
        <p:nvSpPr>
          <p:cNvPr id="7" name="Content Placeholder 2"/>
          <p:cNvSpPr txBox="1">
            <a:spLocks/>
          </p:cNvSpPr>
          <p:nvPr/>
        </p:nvSpPr>
        <p:spPr bwMode="auto">
          <a:xfrm>
            <a:off x="0" y="4500570"/>
            <a:ext cx="3571868" cy="1428760"/>
          </a:xfrm>
          <a:prstGeom prst="rect">
            <a:avLst/>
          </a:prstGeom>
          <a:solidFill>
            <a:srgbClr val="FFC000"/>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0" cap="none" spc="0" normalizeH="0" baseline="0" noProof="0" dirty="0" smtClean="0">
                <a:ln>
                  <a:noFill/>
                </a:ln>
                <a:solidFill>
                  <a:schemeClr val="tx1"/>
                </a:solidFill>
                <a:effectLst/>
                <a:uLnTx/>
                <a:uFillTx/>
                <a:latin typeface="Calibri" pitchFamily="34" charset="0"/>
                <a:ea typeface="ＭＳ Ｐゴシック" charset="0"/>
                <a:cs typeface="Calibri" pitchFamily="34" charset="0"/>
              </a:rPr>
              <a:t>No smoking</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lang="en-US" sz="2400" kern="0" dirty="0" smtClean="0">
                <a:latin typeface="Calibri" pitchFamily="34" charset="0"/>
                <a:cs typeface="Calibri" pitchFamily="34" charset="0"/>
              </a:rPr>
              <a:t>No alcohol</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0" cap="none" spc="0" normalizeH="0" baseline="0" noProof="0" dirty="0" smtClean="0">
                <a:ln>
                  <a:noFill/>
                </a:ln>
                <a:solidFill>
                  <a:schemeClr val="tx1"/>
                </a:solidFill>
                <a:effectLst/>
                <a:uLnTx/>
                <a:uFillTx/>
                <a:latin typeface="Calibri" pitchFamily="34" charset="0"/>
                <a:ea typeface="ＭＳ Ｐゴシック" charset="0"/>
                <a:cs typeface="Calibri" pitchFamily="34" charset="0"/>
              </a:rPr>
              <a:t>No drugs like heroin etc.</a:t>
            </a:r>
            <a:endParaRPr kumimoji="0" lang="en-US" sz="2400" b="0" i="0" u="none" strike="noStrike" kern="0" cap="none" spc="0" normalizeH="0" baseline="0" noProof="0" dirty="0">
              <a:ln>
                <a:noFill/>
              </a:ln>
              <a:solidFill>
                <a:schemeClr val="tx1"/>
              </a:solidFill>
              <a:effectLst/>
              <a:uLnTx/>
              <a:uFillTx/>
              <a:latin typeface="Calibri" pitchFamily="34" charset="0"/>
              <a:ea typeface="ＭＳ Ｐゴシック"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 calcmode="lin" valueType="num">
                                      <p:cBhvr>
                                        <p:cTn id="7" dur="500" fill="hold"/>
                                        <p:tgtEl>
                                          <p:spTgt spid="3686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686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6867">
                                            <p:txEl>
                                              <p:pRg st="1" end="1"/>
                                            </p:txEl>
                                          </p:spTgt>
                                        </p:tgtEl>
                                        <p:attrNameLst>
                                          <p:attrName>style.visibility</p:attrName>
                                        </p:attrNameLst>
                                      </p:cBhvr>
                                      <p:to>
                                        <p:strVal val="visible"/>
                                      </p:to>
                                    </p:set>
                                    <p:anim calcmode="lin" valueType="num">
                                      <p:cBhvr>
                                        <p:cTn id="13" dur="500" fill="hold"/>
                                        <p:tgtEl>
                                          <p:spTgt spid="3686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6867">
                                            <p:txEl>
                                              <p:pRg st="1" end="1"/>
                                            </p:txEl>
                                          </p:spTgt>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36867">
                                            <p:txEl>
                                              <p:pRg st="2" end="2"/>
                                            </p:txEl>
                                          </p:spTgt>
                                        </p:tgtEl>
                                        <p:attrNameLst>
                                          <p:attrName>style.visibility</p:attrName>
                                        </p:attrNameLst>
                                      </p:cBhvr>
                                      <p:to>
                                        <p:strVal val="visible"/>
                                      </p:to>
                                    </p:set>
                                    <p:anim calcmode="lin" valueType="num">
                                      <p:cBhvr>
                                        <p:cTn id="17" dur="500" fill="hold"/>
                                        <p:tgtEl>
                                          <p:spTgt spid="36867">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6867">
                                            <p:txEl>
                                              <p:pRg st="2" end="2"/>
                                            </p:txEl>
                                          </p:spTgt>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36867">
                                            <p:txEl>
                                              <p:pRg st="3" end="3"/>
                                            </p:txEl>
                                          </p:spTgt>
                                        </p:tgtEl>
                                        <p:attrNameLst>
                                          <p:attrName>style.visibility</p:attrName>
                                        </p:attrNameLst>
                                      </p:cBhvr>
                                      <p:to>
                                        <p:strVal val="visible"/>
                                      </p:to>
                                    </p:set>
                                    <p:anim calcmode="lin" valueType="num">
                                      <p:cBhvr>
                                        <p:cTn id="21" dur="500" fill="hold"/>
                                        <p:tgtEl>
                                          <p:spTgt spid="36867">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6867">
                                            <p:txEl>
                                              <p:pRg st="3" end="3"/>
                                            </p:txEl>
                                          </p:spTgt>
                                        </p:tgtEl>
                                        <p:attrNameLst>
                                          <p:attrName>ppt_h</p:attrName>
                                        </p:attrNameLst>
                                      </p:cBhvr>
                                      <p:tavLst>
                                        <p:tav tm="0">
                                          <p:val>
                                            <p:fltVal val="0"/>
                                          </p:val>
                                        </p:tav>
                                        <p:tav tm="100000">
                                          <p:val>
                                            <p:strVal val="#ppt_h"/>
                                          </p:val>
                                        </p:tav>
                                      </p:tavLst>
                                    </p:anim>
                                  </p:childTnLst>
                                </p:cTn>
                              </p:par>
                              <p:par>
                                <p:cTn id="23" presetID="23" presetClass="entr" presetSubtype="16" fill="hold" grpId="0" nodeType="withEffect">
                                  <p:stCondLst>
                                    <p:cond delay="0"/>
                                  </p:stCondLst>
                                  <p:childTnLst>
                                    <p:set>
                                      <p:cBhvr>
                                        <p:cTn id="24" dur="1" fill="hold">
                                          <p:stCondLst>
                                            <p:cond delay="0"/>
                                          </p:stCondLst>
                                        </p:cTn>
                                        <p:tgtEl>
                                          <p:spTgt spid="36867">
                                            <p:txEl>
                                              <p:pRg st="4" end="4"/>
                                            </p:txEl>
                                          </p:spTgt>
                                        </p:tgtEl>
                                        <p:attrNameLst>
                                          <p:attrName>style.visibility</p:attrName>
                                        </p:attrNameLst>
                                      </p:cBhvr>
                                      <p:to>
                                        <p:strVal val="visible"/>
                                      </p:to>
                                    </p:set>
                                    <p:anim calcmode="lin" valueType="num">
                                      <p:cBhvr>
                                        <p:cTn id="25" dur="500" fill="hold"/>
                                        <p:tgtEl>
                                          <p:spTgt spid="36867">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36867">
                                            <p:txEl>
                                              <p:pRg st="4" end="4"/>
                                            </p:txEl>
                                          </p:spTgt>
                                        </p:tgtEl>
                                        <p:attrNameLst>
                                          <p:attrName>ppt_h</p:attrName>
                                        </p:attrNameLst>
                                      </p:cBhvr>
                                      <p:tavLst>
                                        <p:tav tm="0">
                                          <p:val>
                                            <p:fltVal val="0"/>
                                          </p:val>
                                        </p:tav>
                                        <p:tav tm="100000">
                                          <p:val>
                                            <p:strVal val="#ppt_h"/>
                                          </p:val>
                                        </p:tav>
                                      </p:tavLst>
                                    </p:anim>
                                  </p:childTnLst>
                                </p:cTn>
                              </p:par>
                              <p:par>
                                <p:cTn id="27" presetID="23" presetClass="entr" presetSubtype="16" fill="hold" grpId="0" nodeType="withEffect">
                                  <p:stCondLst>
                                    <p:cond delay="0"/>
                                  </p:stCondLst>
                                  <p:childTnLst>
                                    <p:set>
                                      <p:cBhvr>
                                        <p:cTn id="28" dur="1" fill="hold">
                                          <p:stCondLst>
                                            <p:cond delay="0"/>
                                          </p:stCondLst>
                                        </p:cTn>
                                        <p:tgtEl>
                                          <p:spTgt spid="36867">
                                            <p:txEl>
                                              <p:pRg st="5" end="5"/>
                                            </p:txEl>
                                          </p:spTgt>
                                        </p:tgtEl>
                                        <p:attrNameLst>
                                          <p:attrName>style.visibility</p:attrName>
                                        </p:attrNameLst>
                                      </p:cBhvr>
                                      <p:to>
                                        <p:strVal val="visible"/>
                                      </p:to>
                                    </p:set>
                                    <p:anim calcmode="lin" valueType="num">
                                      <p:cBhvr>
                                        <p:cTn id="29" dur="500" fill="hold"/>
                                        <p:tgtEl>
                                          <p:spTgt spid="36867">
                                            <p:txEl>
                                              <p:pRg st="5" end="5"/>
                                            </p:txEl>
                                          </p:spTgt>
                                        </p:tgtEl>
                                        <p:attrNameLst>
                                          <p:attrName>ppt_w</p:attrName>
                                        </p:attrNameLst>
                                      </p:cBhvr>
                                      <p:tavLst>
                                        <p:tav tm="0">
                                          <p:val>
                                            <p:fltVal val="0"/>
                                          </p:val>
                                        </p:tav>
                                        <p:tav tm="100000">
                                          <p:val>
                                            <p:strVal val="#ppt_w"/>
                                          </p:val>
                                        </p:tav>
                                      </p:tavLst>
                                    </p:anim>
                                    <p:anim calcmode="lin" valueType="num">
                                      <p:cBhvr>
                                        <p:cTn id="30" dur="500" fill="hold"/>
                                        <p:tgtEl>
                                          <p:spTgt spid="36867">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srcRect/>
          <a:stretch>
            <a:fillRect/>
          </a:stretch>
        </p:blipFill>
        <p:spPr bwMode="auto">
          <a:xfrm>
            <a:off x="5091114" y="505374"/>
            <a:ext cx="4052886" cy="5852584"/>
          </a:xfrm>
          <a:prstGeom prst="rect">
            <a:avLst/>
          </a:prstGeom>
          <a:noFill/>
          <a:ln w="9525">
            <a:noFill/>
            <a:miter lim="800000"/>
            <a:headEnd/>
            <a:tailEnd/>
          </a:ln>
          <a:effectLst/>
        </p:spPr>
      </p:pic>
      <p:sp>
        <p:nvSpPr>
          <p:cNvPr id="5" name="TextBox 4"/>
          <p:cNvSpPr txBox="1"/>
          <p:nvPr/>
        </p:nvSpPr>
        <p:spPr>
          <a:xfrm>
            <a:off x="0" y="642918"/>
            <a:ext cx="5072066" cy="5693866"/>
          </a:xfrm>
          <a:prstGeom prst="rect">
            <a:avLst/>
          </a:prstGeom>
          <a:noFill/>
        </p:spPr>
        <p:txBody>
          <a:bodyPr wrap="square" rtlCol="0">
            <a:spAutoFit/>
          </a:bodyPr>
          <a:lstStyle/>
          <a:p>
            <a:pPr marL="342900" indent="-342900">
              <a:buAutoNum type="arabicPeriod"/>
            </a:pPr>
            <a:r>
              <a:rPr lang="en-US" sz="2800" dirty="0" smtClean="0">
                <a:latin typeface="Calibri" pitchFamily="34" charset="0"/>
                <a:cs typeface="Calibri" pitchFamily="34" charset="0"/>
              </a:rPr>
              <a:t>Fetus turns upside down</a:t>
            </a:r>
          </a:p>
          <a:p>
            <a:pPr marL="342900" indent="-342900">
              <a:buFontTx/>
              <a:buAutoNum type="arabicPeriod"/>
            </a:pPr>
            <a:r>
              <a:rPr lang="en-US" sz="2800" dirty="0" smtClean="0">
                <a:latin typeface="Calibri" pitchFamily="34" charset="0"/>
                <a:cs typeface="Calibri" pitchFamily="34" charset="0"/>
              </a:rPr>
              <a:t>Head is placed above the cervix</a:t>
            </a:r>
          </a:p>
          <a:p>
            <a:pPr marL="342900" indent="-342900">
              <a:buFontTx/>
              <a:buAutoNum type="arabicPeriod"/>
            </a:pPr>
            <a:r>
              <a:rPr lang="en-US" sz="2800" dirty="0" smtClean="0">
                <a:latin typeface="Calibri" pitchFamily="34" charset="0"/>
                <a:cs typeface="Calibri" pitchFamily="34" charset="0"/>
              </a:rPr>
              <a:t>Fetus releases hormones</a:t>
            </a:r>
          </a:p>
          <a:p>
            <a:pPr marL="342900" indent="-342900">
              <a:buFontTx/>
              <a:buAutoNum type="arabicPeriod"/>
            </a:pPr>
            <a:r>
              <a:rPr lang="en-US" sz="2800" dirty="0" smtClean="0">
                <a:latin typeface="Calibri" pitchFamily="34" charset="0"/>
                <a:cs typeface="Calibri" pitchFamily="34" charset="0"/>
              </a:rPr>
              <a:t>Pressure in the uterus stimulates release of </a:t>
            </a:r>
            <a:r>
              <a:rPr lang="en-US" sz="2800" dirty="0" err="1" smtClean="0">
                <a:solidFill>
                  <a:srgbClr val="0066FF"/>
                </a:solidFill>
                <a:latin typeface="Calibri" pitchFamily="34" charset="0"/>
                <a:cs typeface="Calibri" pitchFamily="34" charset="0"/>
              </a:rPr>
              <a:t>oxytocin</a:t>
            </a:r>
            <a:r>
              <a:rPr lang="en-US" sz="2800" dirty="0" smtClean="0">
                <a:solidFill>
                  <a:srgbClr val="0066FF"/>
                </a:solidFill>
                <a:latin typeface="Calibri" pitchFamily="34" charset="0"/>
                <a:cs typeface="Calibri" pitchFamily="34" charset="0"/>
              </a:rPr>
              <a:t>.</a:t>
            </a:r>
          </a:p>
          <a:p>
            <a:pPr marL="342900" indent="-342900">
              <a:buFontTx/>
              <a:buAutoNum type="arabicPeriod"/>
            </a:pPr>
            <a:r>
              <a:rPr lang="en-US" sz="2800" dirty="0" err="1" smtClean="0">
                <a:solidFill>
                  <a:srgbClr val="0066FF"/>
                </a:solidFill>
                <a:latin typeface="Calibri" pitchFamily="34" charset="0"/>
                <a:cs typeface="Calibri" pitchFamily="34" charset="0"/>
              </a:rPr>
              <a:t>Oxytocin</a:t>
            </a:r>
            <a:r>
              <a:rPr lang="en-US" sz="2800" dirty="0" smtClean="0">
                <a:latin typeface="Calibri" pitchFamily="34" charset="0"/>
                <a:cs typeface="Calibri" pitchFamily="34" charset="0"/>
              </a:rPr>
              <a:t> stimulates the contraction of the muscle of the uterus.</a:t>
            </a:r>
          </a:p>
          <a:p>
            <a:pPr marL="342900" indent="-342900">
              <a:buFontTx/>
              <a:buAutoNum type="arabicPeriod"/>
            </a:pPr>
            <a:r>
              <a:rPr lang="en-US" sz="2800" dirty="0" smtClean="0">
                <a:latin typeface="Calibri" pitchFamily="34" charset="0"/>
                <a:cs typeface="Calibri" pitchFamily="34" charset="0"/>
              </a:rPr>
              <a:t>Mother feels small contractions of the wall of uterus.</a:t>
            </a:r>
          </a:p>
          <a:p>
            <a:pPr marL="342900" indent="-342900">
              <a:buFontTx/>
              <a:buAutoNum type="arabicPeriod"/>
            </a:pPr>
            <a:r>
              <a:rPr lang="en-US" sz="2800" dirty="0" smtClean="0">
                <a:latin typeface="Calibri" pitchFamily="34" charset="0"/>
                <a:cs typeface="Calibri" pitchFamily="34" charset="0"/>
              </a:rPr>
              <a:t>This is the beginning of LABOUR</a:t>
            </a:r>
          </a:p>
        </p:txBody>
      </p:sp>
      <p:sp>
        <p:nvSpPr>
          <p:cNvPr id="6" name="Title 1"/>
          <p:cNvSpPr>
            <a:spLocks noGrp="1"/>
          </p:cNvSpPr>
          <p:nvPr>
            <p:ph type="title"/>
          </p:nvPr>
        </p:nvSpPr>
        <p:spPr>
          <a:xfrm>
            <a:off x="0" y="-24"/>
            <a:ext cx="9144000" cy="566718"/>
          </a:xfrm>
        </p:spPr>
        <p:txBody>
          <a:bodyPr/>
          <a:lstStyle/>
          <a:p>
            <a:r>
              <a:rPr lang="en-US" dirty="0" smtClean="0"/>
              <a:t>Birth : Few weeks before birth</a:t>
            </a:r>
            <a:endParaRPr lang="en-US" dirty="0"/>
          </a:p>
        </p:txBody>
      </p:sp>
      <p:sp>
        <p:nvSpPr>
          <p:cNvPr id="7" name="Rectangle 6"/>
          <p:cNvSpPr/>
          <p:nvPr/>
        </p:nvSpPr>
        <p:spPr>
          <a:xfrm>
            <a:off x="0" y="6286520"/>
            <a:ext cx="9144000" cy="646331"/>
          </a:xfrm>
          <a:prstGeom prst="rect">
            <a:avLst/>
          </a:prstGeom>
        </p:spPr>
        <p:txBody>
          <a:bodyPr wrap="square">
            <a:spAutoFit/>
          </a:bodyPr>
          <a:lstStyle/>
          <a:p>
            <a:r>
              <a:rPr lang="en-IN" dirty="0" smtClean="0">
                <a:hlinkClick r:id="rId3"/>
              </a:rPr>
              <a:t>http://inteleducationresources.intel.co.uk/content/keystage3/biology/pc/learningsteps/birth/launch.html</a:t>
            </a:r>
            <a:r>
              <a:rPr lang="en-IN" dirty="0" smtClean="0"/>
              <a:t> </a:t>
            </a:r>
            <a:endParaRPr lang="en-IN" dirty="0"/>
          </a:p>
        </p:txBody>
      </p:sp>
    </p:spTree>
    <p:extLst>
      <p:ext uri="{BB962C8B-B14F-4D97-AF65-F5344CB8AC3E}">
        <p14:creationId xmlns:p14="http://schemas.microsoft.com/office/powerpoint/2010/main" xmlns="" val="345790866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p:cTn id="13"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p:cTn id="19"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p:cTn id="25"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5">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p:cTn id="31"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5">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p:cTn id="37"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5">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p:cTn id="43"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5">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
            <a:ext cx="9144000" cy="566718"/>
          </a:xfrm>
          <a:noFill/>
          <a:ln>
            <a:noFill/>
          </a:ln>
        </p:spPr>
        <p:txBody>
          <a:bodyPr vert="horz" wrap="square" lIns="91440" tIns="45720" rIns="91440" bIns="45720" numCol="1" anchor="ctr" anchorCtr="0" compatLnSpc="1">
            <a:prstTxWarp prst="textNoShape">
              <a:avLst/>
            </a:prstTxWarp>
          </a:bodyPr>
          <a:lstStyle/>
          <a:p>
            <a:r>
              <a:rPr lang="en-US" b="1" dirty="0" smtClean="0">
                <a:solidFill>
                  <a:srgbClr val="C00000"/>
                </a:solidFill>
              </a:rPr>
              <a:t>LABOUR</a:t>
            </a:r>
            <a:endParaRPr lang="en-US" b="1" dirty="0">
              <a:solidFill>
                <a:srgbClr val="C00000"/>
              </a:solidFill>
            </a:endParaRPr>
          </a:p>
        </p:txBody>
      </p:sp>
      <p:pic>
        <p:nvPicPr>
          <p:cNvPr id="3" name="Picture 2"/>
          <p:cNvPicPr>
            <a:picLocks noChangeAspect="1"/>
          </p:cNvPicPr>
          <p:nvPr/>
        </p:nvPicPr>
        <p:blipFill>
          <a:blip r:embed="rId2"/>
          <a:srcRect b="5039"/>
          <a:stretch>
            <a:fillRect/>
          </a:stretch>
        </p:blipFill>
        <p:spPr>
          <a:xfrm>
            <a:off x="0" y="785793"/>
            <a:ext cx="9144000" cy="3143273"/>
          </a:xfrm>
          <a:prstGeom prst="rect">
            <a:avLst/>
          </a:prstGeom>
        </p:spPr>
      </p:pic>
      <p:sp>
        <p:nvSpPr>
          <p:cNvPr id="4" name="TextBox 3"/>
          <p:cNvSpPr txBox="1"/>
          <p:nvPr/>
        </p:nvSpPr>
        <p:spPr>
          <a:xfrm>
            <a:off x="0" y="4000504"/>
            <a:ext cx="9144000" cy="2862322"/>
          </a:xfrm>
          <a:prstGeom prst="rect">
            <a:avLst/>
          </a:prstGeom>
          <a:noFill/>
        </p:spPr>
        <p:txBody>
          <a:bodyPr wrap="square" rtlCol="0">
            <a:spAutoFit/>
          </a:bodyPr>
          <a:lstStyle/>
          <a:p>
            <a:pPr marL="342900" indent="-342900">
              <a:lnSpc>
                <a:spcPct val="150000"/>
              </a:lnSpc>
              <a:buFont typeface="+mj-lt"/>
              <a:buAutoNum type="arabicPeriod"/>
            </a:pPr>
            <a:r>
              <a:rPr lang="en-US" sz="2400" dirty="0" smtClean="0"/>
              <a:t>The muscles of the uterus starts to contract strongly.</a:t>
            </a:r>
          </a:p>
          <a:p>
            <a:pPr marL="342900" indent="-342900">
              <a:lnSpc>
                <a:spcPct val="150000"/>
              </a:lnSpc>
              <a:buFont typeface="+mj-lt"/>
              <a:buAutoNum type="arabicPeriod"/>
            </a:pPr>
            <a:r>
              <a:rPr lang="en-US" sz="2400" dirty="0" smtClean="0"/>
              <a:t>The pressure breaks the amniotic sac, releasing amniotic fluid</a:t>
            </a:r>
          </a:p>
          <a:p>
            <a:pPr marL="342900" indent="-342900">
              <a:lnSpc>
                <a:spcPct val="150000"/>
              </a:lnSpc>
              <a:buFont typeface="+mj-lt"/>
              <a:buAutoNum type="arabicPeriod"/>
            </a:pPr>
            <a:r>
              <a:rPr lang="en-US" sz="2400" dirty="0" smtClean="0"/>
              <a:t>This pushes the baby to the cervix.</a:t>
            </a:r>
          </a:p>
          <a:p>
            <a:pPr marL="342900" indent="-342900">
              <a:lnSpc>
                <a:spcPct val="150000"/>
              </a:lnSpc>
              <a:buFont typeface="+mj-lt"/>
              <a:buAutoNum type="arabicPeriod"/>
            </a:pPr>
            <a:r>
              <a:rPr lang="en-US" sz="2400" dirty="0" smtClean="0"/>
              <a:t>The cervix dilates and the baby’s head is pushed through the vagina.</a:t>
            </a:r>
            <a:endParaRPr lang="en-US" sz="2400" dirty="0" smtClean="0">
              <a:latin typeface="Calibri" pitchFamily="34" charset="0"/>
              <a:cs typeface="Calibri" pitchFamily="34" charset="0"/>
            </a:endParaRPr>
          </a:p>
        </p:txBody>
      </p:sp>
    </p:spTree>
    <p:extLst>
      <p:ext uri="{BB962C8B-B14F-4D97-AF65-F5344CB8AC3E}">
        <p14:creationId xmlns:p14="http://schemas.microsoft.com/office/powerpoint/2010/main" xmlns="" val="2866331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0" y="0"/>
            <a:ext cx="5000628" cy="500042"/>
          </a:xfrm>
        </p:spPr>
        <p:txBody>
          <a:bodyPr/>
          <a:lstStyle/>
          <a:p>
            <a:r>
              <a:rPr lang="en-US" dirty="0">
                <a:latin typeface="BedrockWide" charset="0"/>
              </a:rPr>
              <a:t>Parturition or birth</a:t>
            </a:r>
          </a:p>
        </p:txBody>
      </p:sp>
      <p:sp>
        <p:nvSpPr>
          <p:cNvPr id="37890" name="Content Placeholder 2"/>
          <p:cNvSpPr>
            <a:spLocks noGrp="1"/>
          </p:cNvSpPr>
          <p:nvPr>
            <p:ph idx="1"/>
          </p:nvPr>
        </p:nvSpPr>
        <p:spPr>
          <a:xfrm>
            <a:off x="0" y="642918"/>
            <a:ext cx="5715008" cy="4643470"/>
          </a:xfrm>
        </p:spPr>
        <p:txBody>
          <a:bodyPr/>
          <a:lstStyle/>
          <a:p>
            <a:r>
              <a:rPr lang="en-US" sz="3200" dirty="0">
                <a:latin typeface="Calibri" pitchFamily="34" charset="0"/>
                <a:cs typeface="Calibri" pitchFamily="34" charset="0"/>
              </a:rPr>
              <a:t>The act of expelling the </a:t>
            </a:r>
            <a:r>
              <a:rPr lang="en-US" sz="3200" dirty="0" smtClean="0">
                <a:latin typeface="Calibri" pitchFamily="34" charset="0"/>
                <a:cs typeface="Calibri" pitchFamily="34" charset="0"/>
              </a:rPr>
              <a:t>fetus </a:t>
            </a:r>
            <a:r>
              <a:rPr lang="en-US" sz="3200" dirty="0">
                <a:latin typeface="Calibri" pitchFamily="34" charset="0"/>
                <a:cs typeface="Calibri" pitchFamily="34" charset="0"/>
              </a:rPr>
              <a:t>after a complete term of pregnancy or gestation.</a:t>
            </a:r>
          </a:p>
          <a:p>
            <a:r>
              <a:rPr lang="en-US" sz="3200" dirty="0">
                <a:latin typeface="Calibri" pitchFamily="34" charset="0"/>
                <a:cs typeface="Calibri" pitchFamily="34" charset="0"/>
              </a:rPr>
              <a:t>It involves forceful muscular contractions called labor.</a:t>
            </a:r>
          </a:p>
          <a:p>
            <a:r>
              <a:rPr lang="en-US" sz="3200" dirty="0">
                <a:latin typeface="Calibri" pitchFamily="34" charset="0"/>
                <a:cs typeface="Calibri" pitchFamily="34" charset="0"/>
              </a:rPr>
              <a:t>Oxytocin- causes contractions</a:t>
            </a:r>
          </a:p>
          <a:p>
            <a:r>
              <a:rPr lang="en-US" sz="3200" dirty="0" err="1">
                <a:latin typeface="Calibri" pitchFamily="34" charset="0"/>
                <a:cs typeface="Calibri" pitchFamily="34" charset="0"/>
              </a:rPr>
              <a:t>Relaxin</a:t>
            </a:r>
            <a:r>
              <a:rPr lang="en-US" sz="3200" dirty="0">
                <a:latin typeface="Calibri" pitchFamily="34" charset="0"/>
                <a:cs typeface="Calibri" pitchFamily="34" charset="0"/>
              </a:rPr>
              <a:t>- relaxes the cervix and pelvic ligaments for easy birth.</a:t>
            </a:r>
          </a:p>
        </p:txBody>
      </p:sp>
      <p:pic>
        <p:nvPicPr>
          <p:cNvPr id="23554" name="Picture 2" descr="http://higheredbcs.wiley.com/legacy/college/tortora/0470565101/hearthis_ill/pap13e_ch29_illustr_audio_mp3_am/simulations/figures/stages_of_labor.jpg"/>
          <p:cNvPicPr>
            <a:picLocks noChangeAspect="1" noChangeArrowheads="1"/>
          </p:cNvPicPr>
          <p:nvPr/>
        </p:nvPicPr>
        <p:blipFill>
          <a:blip r:embed="rId2"/>
          <a:srcRect/>
          <a:stretch>
            <a:fillRect/>
          </a:stretch>
        </p:blipFill>
        <p:spPr bwMode="auto">
          <a:xfrm>
            <a:off x="5838825" y="0"/>
            <a:ext cx="3305175" cy="6734176"/>
          </a:xfrm>
          <a:prstGeom prst="rect">
            <a:avLst/>
          </a:prstGeom>
          <a:noFill/>
        </p:spPr>
      </p:pic>
      <p:pic>
        <p:nvPicPr>
          <p:cNvPr id="23556" name="Picture 4" descr="http://www.keokimed.com/flash/startembryo.jpg">
            <a:hlinkClick r:id="rId3" action="ppaction://hlinkfile"/>
          </p:cNvPr>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2071670" y="5500702"/>
            <a:ext cx="1428728" cy="107154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37890">
                                            <p:txEl>
                                              <p:pRg st="0" end="0"/>
                                            </p:txEl>
                                          </p:spTgt>
                                        </p:tgtEl>
                                        <p:attrNameLst>
                                          <p:attrName>style.visibility</p:attrName>
                                        </p:attrNameLst>
                                      </p:cBhvr>
                                      <p:to>
                                        <p:strVal val="visible"/>
                                      </p:to>
                                    </p:set>
                                    <p:anim calcmode="lin" valueType="num">
                                      <p:cBhvr>
                                        <p:cTn id="7" dur="500" fill="hold"/>
                                        <p:tgtEl>
                                          <p:spTgt spid="37890">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7890">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7890">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789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37890">
                                            <p:txEl>
                                              <p:pRg st="1" end="1"/>
                                            </p:txEl>
                                          </p:spTgt>
                                        </p:tgtEl>
                                        <p:attrNameLst>
                                          <p:attrName>style.visibility</p:attrName>
                                        </p:attrNameLst>
                                      </p:cBhvr>
                                      <p:to>
                                        <p:strVal val="visible"/>
                                      </p:to>
                                    </p:set>
                                    <p:anim calcmode="lin" valueType="num">
                                      <p:cBhvr>
                                        <p:cTn id="15" dur="500" fill="hold"/>
                                        <p:tgtEl>
                                          <p:spTgt spid="37890">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37890">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37890">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3789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37890">
                                            <p:txEl>
                                              <p:pRg st="2" end="2"/>
                                            </p:txEl>
                                          </p:spTgt>
                                        </p:tgtEl>
                                        <p:attrNameLst>
                                          <p:attrName>style.visibility</p:attrName>
                                        </p:attrNameLst>
                                      </p:cBhvr>
                                      <p:to>
                                        <p:strVal val="visible"/>
                                      </p:to>
                                    </p:set>
                                    <p:anim calcmode="lin" valueType="num">
                                      <p:cBhvr>
                                        <p:cTn id="23" dur="500" fill="hold"/>
                                        <p:tgtEl>
                                          <p:spTgt spid="37890">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37890">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37890">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3789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37890">
                                            <p:txEl>
                                              <p:pRg st="3" end="3"/>
                                            </p:txEl>
                                          </p:spTgt>
                                        </p:tgtEl>
                                        <p:attrNameLst>
                                          <p:attrName>style.visibility</p:attrName>
                                        </p:attrNameLst>
                                      </p:cBhvr>
                                      <p:to>
                                        <p:strVal val="visible"/>
                                      </p:to>
                                    </p:set>
                                    <p:anim calcmode="lin" valueType="num">
                                      <p:cBhvr>
                                        <p:cTn id="31" dur="500" fill="hold"/>
                                        <p:tgtEl>
                                          <p:spTgt spid="37890">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37890">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37890">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3789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nodeType="clickEffect">
                                  <p:stCondLst>
                                    <p:cond delay="0"/>
                                  </p:stCondLst>
                                  <p:childTnLst>
                                    <p:set>
                                      <p:cBhvr>
                                        <p:cTn id="38" dur="1" fill="hold">
                                          <p:stCondLst>
                                            <p:cond delay="0"/>
                                          </p:stCondLst>
                                        </p:cTn>
                                        <p:tgtEl>
                                          <p:spTgt spid="23556"/>
                                        </p:tgtEl>
                                        <p:attrNameLst>
                                          <p:attrName>style.visibility</p:attrName>
                                        </p:attrNameLst>
                                      </p:cBhvr>
                                      <p:to>
                                        <p:strVal val="visible"/>
                                      </p:to>
                                    </p:set>
                                    <p:anim calcmode="lin" valueType="num">
                                      <p:cBhvr>
                                        <p:cTn id="39" dur="500" fill="hold"/>
                                        <p:tgtEl>
                                          <p:spTgt spid="23556"/>
                                        </p:tgtEl>
                                        <p:attrNameLst>
                                          <p:attrName>ppt_w</p:attrName>
                                        </p:attrNameLst>
                                      </p:cBhvr>
                                      <p:tavLst>
                                        <p:tav tm="0">
                                          <p:val>
                                            <p:fltVal val="0"/>
                                          </p:val>
                                        </p:tav>
                                        <p:tav tm="100000">
                                          <p:val>
                                            <p:strVal val="#ppt_w"/>
                                          </p:val>
                                        </p:tav>
                                      </p:tavLst>
                                    </p:anim>
                                    <p:anim calcmode="lin" valueType="num">
                                      <p:cBhvr>
                                        <p:cTn id="40" dur="500" fill="hold"/>
                                        <p:tgtEl>
                                          <p:spTgt spid="23556"/>
                                        </p:tgtEl>
                                        <p:attrNameLst>
                                          <p:attrName>ppt_h</p:attrName>
                                        </p:attrNameLst>
                                      </p:cBhvr>
                                      <p:tavLst>
                                        <p:tav tm="0">
                                          <p:val>
                                            <p:fltVal val="0"/>
                                          </p:val>
                                        </p:tav>
                                        <p:tav tm="100000">
                                          <p:val>
                                            <p:strVal val="#ppt_h"/>
                                          </p:val>
                                        </p:tav>
                                      </p:tavLst>
                                    </p:anim>
                                  </p:childTnLst>
                                </p:cTn>
                              </p:par>
                              <p:par>
                                <p:cTn id="41" presetID="8" presetClass="emph" presetSubtype="0" fill="hold" nodeType="withEffect">
                                  <p:stCondLst>
                                    <p:cond delay="0"/>
                                  </p:stCondLst>
                                  <p:childTnLst>
                                    <p:animRot by="-21600000">
                                      <p:cBhvr>
                                        <p:cTn id="42" dur="2000" fill="hold"/>
                                        <p:tgtEl>
                                          <p:spTgt spid="235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a:xfrm>
            <a:off x="0" y="0"/>
            <a:ext cx="9144000" cy="714356"/>
          </a:xfrm>
        </p:spPr>
        <p:txBody>
          <a:bodyPr/>
          <a:lstStyle/>
          <a:p>
            <a:r>
              <a:rPr lang="en-US" dirty="0">
                <a:latin typeface="BedrockWide" charset="0"/>
              </a:rPr>
              <a:t>Feeding and parental care</a:t>
            </a:r>
          </a:p>
        </p:txBody>
      </p:sp>
      <p:sp>
        <p:nvSpPr>
          <p:cNvPr id="40962" name="Content Placeholder 2"/>
          <p:cNvSpPr>
            <a:spLocks noGrp="1"/>
          </p:cNvSpPr>
          <p:nvPr>
            <p:ph idx="1"/>
          </p:nvPr>
        </p:nvSpPr>
        <p:spPr>
          <a:xfrm>
            <a:off x="0" y="714356"/>
            <a:ext cx="9144000" cy="2500330"/>
          </a:xfrm>
        </p:spPr>
        <p:txBody>
          <a:bodyPr/>
          <a:lstStyle/>
          <a:p>
            <a:pPr>
              <a:lnSpc>
                <a:spcPct val="150000"/>
              </a:lnSpc>
            </a:pPr>
            <a:r>
              <a:rPr lang="en-US" sz="2800" dirty="0">
                <a:latin typeface="Calibri" pitchFamily="34" charset="0"/>
                <a:cs typeface="Calibri" pitchFamily="34" charset="0"/>
              </a:rPr>
              <a:t>During pregnancy the size of mammary glands increases.</a:t>
            </a:r>
          </a:p>
          <a:p>
            <a:pPr>
              <a:lnSpc>
                <a:spcPct val="150000"/>
              </a:lnSpc>
            </a:pPr>
            <a:r>
              <a:rPr lang="en-US" sz="2800" dirty="0">
                <a:latin typeface="Calibri" pitchFamily="34" charset="0"/>
                <a:cs typeface="Calibri" pitchFamily="34" charset="0"/>
              </a:rPr>
              <a:t>The stored milk is released after parturition.</a:t>
            </a:r>
          </a:p>
          <a:p>
            <a:pPr>
              <a:lnSpc>
                <a:spcPct val="150000"/>
              </a:lnSpc>
            </a:pPr>
            <a:r>
              <a:rPr lang="en-US" sz="2800" dirty="0">
                <a:latin typeface="Calibri" pitchFamily="34" charset="0"/>
                <a:cs typeface="Calibri" pitchFamily="34" charset="0"/>
              </a:rPr>
              <a:t>Milk secretion begins usually within 24 hrs under the influence of </a:t>
            </a:r>
            <a:r>
              <a:rPr lang="en-US" sz="2800" dirty="0" err="1">
                <a:latin typeface="Calibri" pitchFamily="34" charset="0"/>
                <a:cs typeface="Calibri" pitchFamily="34" charset="0"/>
              </a:rPr>
              <a:t>prolactin</a:t>
            </a:r>
            <a:r>
              <a:rPr lang="en-US" sz="2800" dirty="0" smtClean="0">
                <a:latin typeface="Calibri" pitchFamily="34" charset="0"/>
                <a:cs typeface="Calibri" pitchFamily="34" charset="0"/>
              </a:rPr>
              <a:t>.</a:t>
            </a:r>
            <a:endParaRPr lang="en-US" sz="2800" dirty="0">
              <a:latin typeface="Calibri" pitchFamily="34" charset="0"/>
              <a:cs typeface="Calibri" pitchFamily="34" charset="0"/>
            </a:endParaRPr>
          </a:p>
        </p:txBody>
      </p:sp>
      <p:pic>
        <p:nvPicPr>
          <p:cNvPr id="40963"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652869" y="4071942"/>
            <a:ext cx="5348287"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0" name="Picture 2" descr="http://assets.babycenter.com/ims/2013/11/cross_cradle_2000x1100_4x3.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142844" y="4088258"/>
            <a:ext cx="3214678" cy="2412576"/>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0" y="0"/>
            <a:ext cx="2637711" cy="2857520"/>
          </a:xfrm>
          <a:prstGeom prst="rect">
            <a:avLst/>
          </a:prstGeom>
          <a:noFill/>
          <a:ln w="9525">
            <a:noFill/>
            <a:miter lim="800000"/>
            <a:headEnd/>
            <a:tailEnd/>
          </a:ln>
          <a:effectLst/>
        </p:spPr>
      </p:pic>
      <p:pic>
        <p:nvPicPr>
          <p:cNvPr id="73730" name="Picture 2" descr="http://biology4igcse.weebly.com/uploads/9/0/8/0/9080078/7348269_orig.png?345"/>
          <p:cNvPicPr>
            <a:picLocks noChangeAspect="1" noChangeArrowheads="1"/>
          </p:cNvPicPr>
          <p:nvPr/>
        </p:nvPicPr>
        <p:blipFill>
          <a:blip r:embed="rId3"/>
          <a:srcRect/>
          <a:stretch>
            <a:fillRect/>
          </a:stretch>
        </p:blipFill>
        <p:spPr bwMode="auto">
          <a:xfrm>
            <a:off x="3143240" y="665345"/>
            <a:ext cx="5857916" cy="6192655"/>
          </a:xfrm>
          <a:prstGeom prst="rect">
            <a:avLst/>
          </a:prstGeom>
          <a:noFill/>
        </p:spPr>
      </p:pic>
      <p:sp>
        <p:nvSpPr>
          <p:cNvPr id="19" name="Title 1"/>
          <p:cNvSpPr txBox="1">
            <a:spLocks/>
          </p:cNvSpPr>
          <p:nvPr/>
        </p:nvSpPr>
        <p:spPr bwMode="auto">
          <a:xfrm>
            <a:off x="2714612" y="0"/>
            <a:ext cx="6429388" cy="6429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chemeClr val="tx2"/>
                </a:solidFill>
                <a:effectLst/>
                <a:uLnTx/>
                <a:uFillTx/>
                <a:latin typeface="BedrockWide" charset="0"/>
                <a:ea typeface="ＭＳ Ｐゴシック" charset="0"/>
                <a:cs typeface="ＭＳ Ｐゴシック" charset="0"/>
              </a:rPr>
              <a:t>Male reproductive system : front view</a:t>
            </a:r>
            <a:endParaRPr kumimoji="0" lang="en-US" sz="2800" b="0" i="0" u="none" strike="noStrike" kern="0" cap="none" spc="0" normalizeH="0" baseline="0" noProof="0" dirty="0">
              <a:ln>
                <a:noFill/>
              </a:ln>
              <a:solidFill>
                <a:schemeClr val="tx2"/>
              </a:solidFill>
              <a:effectLst/>
              <a:uLnTx/>
              <a:uFillTx/>
              <a:latin typeface="BedrockWide" charset="0"/>
              <a:ea typeface="ＭＳ Ｐゴシック" charset="0"/>
              <a:cs typeface="ＭＳ Ｐゴシック"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66800"/>
            <a:ext cx="5029200" cy="5562600"/>
          </a:xfrm>
        </p:spPr>
        <p:txBody>
          <a:bodyPr>
            <a:noAutofit/>
          </a:bodyPr>
          <a:lstStyle/>
          <a:p>
            <a:pPr marL="514350" indent="-514350">
              <a:lnSpc>
                <a:spcPct val="150000"/>
              </a:lnSpc>
              <a:buFont typeface="+mj-lt"/>
              <a:buAutoNum type="arabicPeriod"/>
            </a:pPr>
            <a:r>
              <a:rPr lang="en-US" sz="2400" dirty="0" smtClean="0">
                <a:latin typeface="Calibri" pitchFamily="34" charset="0"/>
                <a:cs typeface="Calibri" pitchFamily="34" charset="0"/>
              </a:rPr>
              <a:t>Antibodies</a:t>
            </a:r>
          </a:p>
          <a:p>
            <a:pPr marL="514350" indent="-514350">
              <a:lnSpc>
                <a:spcPct val="150000"/>
              </a:lnSpc>
              <a:buFont typeface="+mj-lt"/>
              <a:buAutoNum type="arabicPeriod"/>
            </a:pPr>
            <a:r>
              <a:rPr lang="en-US" sz="2400" dirty="0" smtClean="0">
                <a:latin typeface="Calibri" pitchFamily="34" charset="0"/>
                <a:cs typeface="Calibri" pitchFamily="34" charset="0"/>
              </a:rPr>
              <a:t>Balanced in nutrients</a:t>
            </a:r>
          </a:p>
          <a:p>
            <a:pPr marL="514350" indent="-514350">
              <a:lnSpc>
                <a:spcPct val="150000"/>
              </a:lnSpc>
              <a:buFont typeface="+mj-lt"/>
              <a:buAutoNum type="arabicPeriod"/>
            </a:pPr>
            <a:r>
              <a:rPr lang="en-US" sz="2400" dirty="0" smtClean="0">
                <a:latin typeface="Calibri" pitchFamily="34" charset="0"/>
                <a:cs typeface="Calibri" pitchFamily="34" charset="0"/>
              </a:rPr>
              <a:t>No risk of allergic reaction</a:t>
            </a:r>
          </a:p>
          <a:p>
            <a:pPr marL="514350" indent="-514350">
              <a:lnSpc>
                <a:spcPct val="150000"/>
              </a:lnSpc>
              <a:buFont typeface="+mj-lt"/>
              <a:buAutoNum type="arabicPeriod"/>
            </a:pPr>
            <a:r>
              <a:rPr lang="en-US" sz="2400" dirty="0" smtClean="0">
                <a:latin typeface="Calibri" pitchFamily="34" charset="0"/>
                <a:cs typeface="Calibri" pitchFamily="34" charset="0"/>
              </a:rPr>
              <a:t>No additives or preservatives.</a:t>
            </a:r>
          </a:p>
          <a:p>
            <a:pPr marL="514350" indent="-514350">
              <a:lnSpc>
                <a:spcPct val="150000"/>
              </a:lnSpc>
              <a:buFont typeface="+mj-lt"/>
              <a:buAutoNum type="arabicPeriod"/>
            </a:pPr>
            <a:r>
              <a:rPr lang="en-US" sz="2400" dirty="0" smtClean="0">
                <a:latin typeface="Calibri" pitchFamily="34" charset="0"/>
                <a:cs typeface="Calibri" pitchFamily="34" charset="0"/>
              </a:rPr>
              <a:t>Builds a bond between mothers &amp; baby.</a:t>
            </a:r>
          </a:p>
          <a:p>
            <a:pPr marL="514350" indent="-514350">
              <a:lnSpc>
                <a:spcPct val="150000"/>
              </a:lnSpc>
              <a:buFont typeface="+mj-lt"/>
              <a:buAutoNum type="arabicPeriod"/>
            </a:pPr>
            <a:r>
              <a:rPr lang="en-US" sz="2400" dirty="0" smtClean="0">
                <a:latin typeface="Calibri" pitchFamily="34" charset="0"/>
                <a:cs typeface="Calibri" pitchFamily="34" charset="0"/>
              </a:rPr>
              <a:t>No cost involved.</a:t>
            </a:r>
          </a:p>
          <a:p>
            <a:pPr marL="514350" indent="-514350">
              <a:lnSpc>
                <a:spcPct val="150000"/>
              </a:lnSpc>
              <a:buFont typeface="+mj-lt"/>
              <a:buAutoNum type="arabicPeriod"/>
            </a:pPr>
            <a:r>
              <a:rPr lang="en-US" sz="2400" dirty="0" smtClean="0">
                <a:latin typeface="Calibri" pitchFamily="34" charset="0"/>
                <a:cs typeface="Calibri" pitchFamily="34" charset="0"/>
              </a:rPr>
              <a:t>Doesn’t’ need any preparation.</a:t>
            </a:r>
          </a:p>
          <a:p>
            <a:pPr marL="514350" indent="-514350">
              <a:lnSpc>
                <a:spcPct val="150000"/>
              </a:lnSpc>
              <a:buFont typeface="+mj-lt"/>
              <a:buAutoNum type="arabicPeriod"/>
            </a:pPr>
            <a:r>
              <a:rPr lang="en-US" sz="2400" dirty="0" smtClean="0">
                <a:latin typeface="Calibri" pitchFamily="34" charset="0"/>
                <a:cs typeface="Calibri" pitchFamily="34" charset="0"/>
              </a:rPr>
              <a:t>No contamination.</a:t>
            </a:r>
          </a:p>
          <a:p>
            <a:pPr marL="514350" indent="-514350">
              <a:lnSpc>
                <a:spcPct val="150000"/>
              </a:lnSpc>
              <a:buFont typeface="+mj-lt"/>
              <a:buAutoNum type="arabicPeriod"/>
            </a:pPr>
            <a:endParaRPr lang="en-US" sz="2400" dirty="0" smtClean="0">
              <a:latin typeface="Calibri" pitchFamily="34" charset="0"/>
              <a:cs typeface="Calibri" pitchFamily="34" charset="0"/>
            </a:endParaRPr>
          </a:p>
          <a:p>
            <a:pPr marL="514350" indent="-514350">
              <a:lnSpc>
                <a:spcPct val="150000"/>
              </a:lnSpc>
              <a:buFont typeface="+mj-lt"/>
              <a:buAutoNum type="arabicPeriod"/>
            </a:pPr>
            <a:endParaRPr lang="en-US" sz="2400" dirty="0" smtClean="0">
              <a:latin typeface="Calibri" pitchFamily="34" charset="0"/>
              <a:cs typeface="Calibri" pitchFamily="34" charset="0"/>
            </a:endParaRPr>
          </a:p>
          <a:p>
            <a:pPr marL="514350" indent="-514350">
              <a:lnSpc>
                <a:spcPct val="150000"/>
              </a:lnSpc>
              <a:buFont typeface="+mj-lt"/>
              <a:buAutoNum type="arabicPeriod"/>
            </a:pPr>
            <a:endParaRPr lang="en-US" sz="2400" dirty="0">
              <a:latin typeface="Calibri" pitchFamily="34" charset="0"/>
              <a:cs typeface="Calibri" pitchFamily="34" charset="0"/>
            </a:endParaRPr>
          </a:p>
        </p:txBody>
      </p:sp>
      <p:sp>
        <p:nvSpPr>
          <p:cNvPr id="4" name="Title 1"/>
          <p:cNvSpPr>
            <a:spLocks noGrp="1"/>
          </p:cNvSpPr>
          <p:nvPr>
            <p:ph type="title"/>
          </p:nvPr>
        </p:nvSpPr>
        <p:spPr>
          <a:xfrm>
            <a:off x="0" y="0"/>
            <a:ext cx="9144000" cy="1000108"/>
          </a:xfrm>
          <a:noFill/>
        </p:spPr>
        <p:txBody>
          <a:bodyPr vert="horz" lIns="91440" tIns="45720" rIns="91440" bIns="45720" rtlCol="0" anchor="ctr">
            <a:noAutofit/>
          </a:bodyPr>
          <a:lstStyle/>
          <a:p>
            <a:pPr>
              <a:defRPr/>
            </a:pPr>
            <a:r>
              <a:rPr lang="en-US" sz="3200" dirty="0" smtClean="0"/>
              <a:t>Advantages of breastfeeding over bottle-feeding</a:t>
            </a:r>
          </a:p>
        </p:txBody>
      </p:sp>
      <p:pic>
        <p:nvPicPr>
          <p:cNvPr id="25602" name="Picture 2" descr="bottle feeding"/>
          <p:cNvPicPr>
            <a:picLocks noChangeAspect="1" noChangeArrowheads="1"/>
          </p:cNvPicPr>
          <p:nvPr/>
        </p:nvPicPr>
        <p:blipFill>
          <a:blip r:embed="rId2"/>
          <a:srcRect/>
          <a:stretch>
            <a:fillRect/>
          </a:stretch>
        </p:blipFill>
        <p:spPr bwMode="auto">
          <a:xfrm>
            <a:off x="5072066" y="1214422"/>
            <a:ext cx="3929058" cy="5020464"/>
          </a:xfrm>
          <a:prstGeom prst="rect">
            <a:avLst/>
          </a:prstGeom>
          <a:noFill/>
        </p:spPr>
      </p:pic>
    </p:spTree>
    <p:extLst>
      <p:ext uri="{BB962C8B-B14F-4D97-AF65-F5344CB8AC3E}">
        <p14:creationId xmlns:p14="http://schemas.microsoft.com/office/powerpoint/2010/main" xmlns="" val="173196506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p:cTn id="37"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p:cTn id="43"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3">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p:cTn id="49"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7" end="7"/>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1828800"/>
            <a:ext cx="9144000" cy="2123658"/>
          </a:xfrm>
          <a:prstGeom prst="rect">
            <a:avLst/>
          </a:prstGeom>
          <a:solidFill>
            <a:srgbClr val="FFC000"/>
          </a:solidFill>
        </p:spPr>
        <p:txBody>
          <a:bodyPr wrap="square" rtlCol="0">
            <a:spAutoFit/>
          </a:bodyPr>
          <a:lstStyle/>
          <a:p>
            <a:r>
              <a:rPr lang="en-US" sz="6600" dirty="0" smtClean="0">
                <a:solidFill>
                  <a:srgbClr val="C00000"/>
                </a:solidFill>
                <a:latin typeface="Georgia" pitchFamily="18" charset="0"/>
              </a:rPr>
              <a:t>What happens when the egg is not fertilized?</a:t>
            </a:r>
            <a:endParaRPr lang="en-US" sz="6600" dirty="0">
              <a:solidFill>
                <a:srgbClr val="C00000"/>
              </a:solidFill>
              <a:latin typeface="Georgia" pitchFamily="18" charset="0"/>
            </a:endParaRPr>
          </a:p>
        </p:txBody>
      </p:sp>
    </p:spTree>
    <p:extLst>
      <p:ext uri="{BB962C8B-B14F-4D97-AF65-F5344CB8AC3E}">
        <p14:creationId xmlns:p14="http://schemas.microsoft.com/office/powerpoint/2010/main" xmlns="" val="173307683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1600" y="76200"/>
            <a:ext cx="3886200" cy="1143000"/>
          </a:xfrm>
        </p:spPr>
        <p:txBody>
          <a:bodyPr/>
          <a:lstStyle/>
          <a:p>
            <a:r>
              <a:rPr lang="en-US" dirty="0" smtClean="0"/>
              <a:t>Structure of ovary</a:t>
            </a:r>
            <a:endParaRPr lang="en-US" dirty="0"/>
          </a:p>
        </p:txBody>
      </p:sp>
      <p:pic>
        <p:nvPicPr>
          <p:cNvPr id="5" name="Picture 4"/>
          <p:cNvPicPr>
            <a:picLocks noChangeAspect="1"/>
          </p:cNvPicPr>
          <p:nvPr/>
        </p:nvPicPr>
        <p:blipFill>
          <a:blip r:embed="rId2"/>
          <a:stretch>
            <a:fillRect/>
          </a:stretch>
        </p:blipFill>
        <p:spPr>
          <a:xfrm>
            <a:off x="26723" y="152400"/>
            <a:ext cx="5231077" cy="3171685"/>
          </a:xfrm>
          <a:prstGeom prst="rect">
            <a:avLst/>
          </a:prstGeom>
        </p:spPr>
      </p:pic>
      <p:sp>
        <p:nvSpPr>
          <p:cNvPr id="7" name="TextBox 6"/>
          <p:cNvSpPr txBox="1"/>
          <p:nvPr/>
        </p:nvSpPr>
        <p:spPr>
          <a:xfrm>
            <a:off x="5257800" y="1447800"/>
            <a:ext cx="3657600" cy="646331"/>
          </a:xfrm>
          <a:prstGeom prst="rect">
            <a:avLst/>
          </a:prstGeom>
          <a:noFill/>
        </p:spPr>
        <p:txBody>
          <a:bodyPr wrap="square" rtlCol="0">
            <a:spAutoFit/>
          </a:bodyPr>
          <a:lstStyle/>
          <a:p>
            <a:r>
              <a:rPr lang="en-US" dirty="0" smtClean="0"/>
              <a:t>Ovulation release of the egg cell from the ovary </a:t>
            </a:r>
            <a:endParaRPr lang="en-US" dirty="0"/>
          </a:p>
        </p:txBody>
      </p:sp>
      <p:sp>
        <p:nvSpPr>
          <p:cNvPr id="8" name="TextBox 7"/>
          <p:cNvSpPr txBox="1"/>
          <p:nvPr/>
        </p:nvSpPr>
        <p:spPr>
          <a:xfrm>
            <a:off x="36945" y="3276600"/>
            <a:ext cx="5029200" cy="400110"/>
          </a:xfrm>
          <a:prstGeom prst="rect">
            <a:avLst/>
          </a:prstGeom>
          <a:noFill/>
        </p:spPr>
        <p:txBody>
          <a:bodyPr wrap="square" rtlCol="0">
            <a:spAutoFit/>
          </a:bodyPr>
          <a:lstStyle/>
          <a:p>
            <a:r>
              <a:rPr lang="en-US" sz="2000" dirty="0" smtClean="0"/>
              <a:t>Where did the egg cell come from?</a:t>
            </a:r>
          </a:p>
        </p:txBody>
      </p:sp>
      <p:pic>
        <p:nvPicPr>
          <p:cNvPr id="9" name="Picture 8"/>
          <p:cNvPicPr>
            <a:picLocks noChangeAspect="1"/>
          </p:cNvPicPr>
          <p:nvPr/>
        </p:nvPicPr>
        <p:blipFill>
          <a:blip r:embed="rId3"/>
          <a:stretch>
            <a:fillRect/>
          </a:stretch>
        </p:blipFill>
        <p:spPr>
          <a:xfrm>
            <a:off x="4484076" y="3048000"/>
            <a:ext cx="4659923" cy="3810000"/>
          </a:xfrm>
          <a:prstGeom prst="rect">
            <a:avLst/>
          </a:prstGeom>
        </p:spPr>
      </p:pic>
      <p:sp>
        <p:nvSpPr>
          <p:cNvPr id="10" name="TextBox 9"/>
          <p:cNvSpPr txBox="1"/>
          <p:nvPr/>
        </p:nvSpPr>
        <p:spPr>
          <a:xfrm>
            <a:off x="189345" y="4702314"/>
            <a:ext cx="4687455" cy="400110"/>
          </a:xfrm>
          <a:prstGeom prst="rect">
            <a:avLst/>
          </a:prstGeom>
          <a:noFill/>
        </p:spPr>
        <p:txBody>
          <a:bodyPr wrap="square" rtlCol="0">
            <a:spAutoFit/>
          </a:bodyPr>
          <a:lstStyle/>
          <a:p>
            <a:r>
              <a:rPr lang="en-US" sz="2000" dirty="0" smtClean="0"/>
              <a:t>The egg cells develop inside the ovary.</a:t>
            </a:r>
            <a:endParaRPr lang="en-US" sz="2000" dirty="0"/>
          </a:p>
        </p:txBody>
      </p:sp>
    </p:spTree>
    <p:extLst>
      <p:ext uri="{BB962C8B-B14F-4D97-AF65-F5344CB8AC3E}">
        <p14:creationId xmlns:p14="http://schemas.microsoft.com/office/powerpoint/2010/main" xmlns="" val="177520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edge">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372600" cy="685800"/>
          </a:xfrm>
          <a:noFill/>
          <a:ln>
            <a:noFill/>
          </a:ln>
        </p:spPr>
        <p:txBody>
          <a:bodyPr vert="horz" wrap="square" lIns="91440" tIns="45720" rIns="91440" bIns="45720" numCol="1" anchor="ctr" anchorCtr="0" compatLnSpc="1">
            <a:prstTxWarp prst="textNoShape">
              <a:avLst/>
            </a:prstTxWarp>
          </a:bodyPr>
          <a:lstStyle/>
          <a:p>
            <a:pPr marL="342900" lvl="3" indent="-342900">
              <a:lnSpc>
                <a:spcPct val="150000"/>
              </a:lnSpc>
              <a:defRPr/>
            </a:pPr>
            <a:r>
              <a:rPr lang="en-US" sz="2000" b="1" dirty="0">
                <a:solidFill>
                  <a:srgbClr val="C00000"/>
                </a:solidFill>
                <a:latin typeface="BedrockWide" charset="0"/>
              </a:rPr>
              <a:t>At what age </a:t>
            </a:r>
            <a:r>
              <a:rPr lang="en-US" sz="2000" b="1" dirty="0" smtClean="0">
                <a:solidFill>
                  <a:srgbClr val="C00000"/>
                </a:solidFill>
                <a:latin typeface="BedrockWide" charset="0"/>
              </a:rPr>
              <a:t>does the development of egg start </a:t>
            </a:r>
            <a:r>
              <a:rPr lang="en-US" sz="2000" b="1" dirty="0">
                <a:solidFill>
                  <a:srgbClr val="C00000"/>
                </a:solidFill>
                <a:latin typeface="BedrockWide" charset="0"/>
              </a:rPr>
              <a:t>in </a:t>
            </a:r>
            <a:r>
              <a:rPr lang="en-US" sz="2000" b="1" dirty="0" smtClean="0">
                <a:solidFill>
                  <a:srgbClr val="C00000"/>
                </a:solidFill>
                <a:latin typeface="BedrockWide" charset="0"/>
              </a:rPr>
              <a:t>the female body?</a:t>
            </a:r>
            <a:endParaRPr lang="en-US" sz="2000" b="1" dirty="0">
              <a:solidFill>
                <a:srgbClr val="C00000"/>
              </a:solidFill>
              <a:latin typeface="BedrockWide" charset="0"/>
            </a:endParaRPr>
          </a:p>
        </p:txBody>
      </p:sp>
      <p:pic>
        <p:nvPicPr>
          <p:cNvPr id="7" name="Picture 2" descr="http://health.state.ga.us/wrtk/images/g26weeks.jpg"/>
          <p:cNvPicPr>
            <a:picLocks noGrp="1" noChangeAspect="1" noChangeArrowheads="1"/>
          </p:cNvPicPr>
          <p:nvPr>
            <p:ph idx="1"/>
          </p:nvPr>
        </p:nvPicPr>
        <p:blipFill>
          <a:blip r:embed="rId2"/>
          <a:srcRect/>
          <a:stretch>
            <a:fillRect/>
          </a:stretch>
        </p:blipFill>
        <p:spPr bwMode="auto">
          <a:xfrm>
            <a:off x="609600" y="1066800"/>
            <a:ext cx="1955205" cy="2133600"/>
          </a:xfrm>
          <a:prstGeom prst="rect">
            <a:avLst/>
          </a:prstGeom>
          <a:noFill/>
        </p:spPr>
      </p:pic>
      <p:pic>
        <p:nvPicPr>
          <p:cNvPr id="72706" name="Picture 2" descr="http://www.babypicturesphotos.com/wp-content/uploads/2008/06/newborn_baby_photo.jpg"/>
          <p:cNvPicPr>
            <a:picLocks noChangeAspect="1" noChangeArrowheads="1"/>
          </p:cNvPicPr>
          <p:nvPr/>
        </p:nvPicPr>
        <p:blipFill>
          <a:blip r:embed="rId3"/>
          <a:srcRect/>
          <a:stretch>
            <a:fillRect/>
          </a:stretch>
        </p:blipFill>
        <p:spPr bwMode="auto">
          <a:xfrm>
            <a:off x="3657600" y="914400"/>
            <a:ext cx="3940130" cy="2514600"/>
          </a:xfrm>
          <a:prstGeom prst="rect">
            <a:avLst/>
          </a:prstGeom>
          <a:noFill/>
        </p:spPr>
      </p:pic>
      <p:pic>
        <p:nvPicPr>
          <p:cNvPr id="72708" name="Picture 4" descr="http://ozoneparkparentingtips.com/wp-content/uploads/2011/01/3-teenage-girls.jpg"/>
          <p:cNvPicPr>
            <a:picLocks noChangeAspect="1" noChangeArrowheads="1"/>
          </p:cNvPicPr>
          <p:nvPr/>
        </p:nvPicPr>
        <p:blipFill>
          <a:blip r:embed="rId4"/>
          <a:srcRect/>
          <a:stretch>
            <a:fillRect/>
          </a:stretch>
        </p:blipFill>
        <p:spPr bwMode="auto">
          <a:xfrm>
            <a:off x="1643042" y="4357710"/>
            <a:ext cx="3094696" cy="2286000"/>
          </a:xfrm>
          <a:prstGeom prst="rect">
            <a:avLst/>
          </a:prstGeom>
          <a:noFill/>
        </p:spPr>
      </p:pic>
      <p:sp>
        <p:nvSpPr>
          <p:cNvPr id="11" name="Rectangle 10"/>
          <p:cNvSpPr/>
          <p:nvPr/>
        </p:nvSpPr>
        <p:spPr>
          <a:xfrm>
            <a:off x="304800" y="990600"/>
            <a:ext cx="2514600" cy="304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C00000"/>
              </a:solidFill>
            </a:endParaRPr>
          </a:p>
          <a:p>
            <a:pPr algn="ctr"/>
            <a:endParaRPr lang="en-US" dirty="0" smtClean="0">
              <a:solidFill>
                <a:srgbClr val="C00000"/>
              </a:solidFill>
            </a:endParaRPr>
          </a:p>
          <a:p>
            <a:pPr algn="ctr"/>
            <a:endParaRPr lang="en-US" dirty="0" smtClean="0">
              <a:solidFill>
                <a:srgbClr val="C00000"/>
              </a:solidFill>
            </a:endParaRPr>
          </a:p>
          <a:p>
            <a:pPr algn="ctr"/>
            <a:endParaRPr lang="en-US" dirty="0" smtClean="0">
              <a:solidFill>
                <a:srgbClr val="C00000"/>
              </a:solidFill>
            </a:endParaRPr>
          </a:p>
          <a:p>
            <a:pPr algn="ctr"/>
            <a:endParaRPr lang="en-US" dirty="0" smtClean="0">
              <a:solidFill>
                <a:srgbClr val="C00000"/>
              </a:solidFill>
            </a:endParaRPr>
          </a:p>
          <a:p>
            <a:pPr algn="ctr"/>
            <a:endParaRPr lang="en-US" dirty="0" smtClean="0">
              <a:solidFill>
                <a:srgbClr val="C00000"/>
              </a:solidFill>
            </a:endParaRPr>
          </a:p>
          <a:p>
            <a:pPr algn="ctr"/>
            <a:endParaRPr lang="en-US" dirty="0" smtClean="0">
              <a:solidFill>
                <a:srgbClr val="C00000"/>
              </a:solidFill>
            </a:endParaRPr>
          </a:p>
          <a:p>
            <a:pPr algn="ctr"/>
            <a:endParaRPr lang="en-US" dirty="0" smtClean="0">
              <a:solidFill>
                <a:srgbClr val="C00000"/>
              </a:solidFill>
            </a:endParaRPr>
          </a:p>
          <a:p>
            <a:pPr algn="ctr"/>
            <a:r>
              <a:rPr lang="en-US" b="1" dirty="0" smtClean="0">
                <a:solidFill>
                  <a:srgbClr val="C00000"/>
                </a:solidFill>
              </a:rPr>
              <a:t>6-7 Million </a:t>
            </a:r>
            <a:r>
              <a:rPr lang="en-US" b="1" i="1" dirty="0" smtClean="0">
                <a:solidFill>
                  <a:srgbClr val="C00000"/>
                </a:solidFill>
              </a:rPr>
              <a:t>immature eggs.</a:t>
            </a:r>
            <a:r>
              <a:rPr lang="en-US" b="1" dirty="0" smtClean="0">
                <a:solidFill>
                  <a:srgbClr val="C00000"/>
                </a:solidFill>
              </a:rPr>
              <a:t>(5-6 months)</a:t>
            </a:r>
            <a:endParaRPr lang="en-US" b="1" dirty="0">
              <a:solidFill>
                <a:srgbClr val="C00000"/>
              </a:solidFill>
            </a:endParaRPr>
          </a:p>
        </p:txBody>
      </p:sp>
      <p:sp>
        <p:nvSpPr>
          <p:cNvPr id="12" name="Rectangle 11"/>
          <p:cNvSpPr/>
          <p:nvPr/>
        </p:nvSpPr>
        <p:spPr>
          <a:xfrm>
            <a:off x="3276600" y="838200"/>
            <a:ext cx="4953000" cy="3124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C00000"/>
              </a:solidFill>
            </a:endParaRPr>
          </a:p>
          <a:p>
            <a:pPr algn="ctr"/>
            <a:endParaRPr lang="en-US" dirty="0" smtClean="0">
              <a:solidFill>
                <a:srgbClr val="C00000"/>
              </a:solidFill>
            </a:endParaRPr>
          </a:p>
          <a:p>
            <a:pPr algn="ctr"/>
            <a:endParaRPr lang="en-US" dirty="0" smtClean="0">
              <a:solidFill>
                <a:srgbClr val="C00000"/>
              </a:solidFill>
            </a:endParaRPr>
          </a:p>
          <a:p>
            <a:pPr algn="ctr"/>
            <a:endParaRPr lang="en-US" dirty="0" smtClean="0">
              <a:solidFill>
                <a:srgbClr val="C00000"/>
              </a:solidFill>
            </a:endParaRPr>
          </a:p>
          <a:p>
            <a:pPr algn="ctr"/>
            <a:endParaRPr lang="en-US" dirty="0" smtClean="0">
              <a:solidFill>
                <a:srgbClr val="C00000"/>
              </a:solidFill>
            </a:endParaRPr>
          </a:p>
          <a:p>
            <a:pPr algn="ctr"/>
            <a:endParaRPr lang="en-US" dirty="0" smtClean="0">
              <a:solidFill>
                <a:srgbClr val="C00000"/>
              </a:solidFill>
            </a:endParaRPr>
          </a:p>
          <a:p>
            <a:pPr algn="ctr"/>
            <a:endParaRPr lang="en-US" dirty="0" smtClean="0">
              <a:solidFill>
                <a:srgbClr val="C00000"/>
              </a:solidFill>
            </a:endParaRPr>
          </a:p>
          <a:p>
            <a:pPr algn="ctr"/>
            <a:endParaRPr lang="en-US" dirty="0" smtClean="0">
              <a:solidFill>
                <a:srgbClr val="C00000"/>
              </a:solidFill>
            </a:endParaRPr>
          </a:p>
          <a:p>
            <a:pPr algn="ctr"/>
            <a:endParaRPr lang="en-US" dirty="0" smtClean="0">
              <a:solidFill>
                <a:srgbClr val="C00000"/>
              </a:solidFill>
            </a:endParaRPr>
          </a:p>
          <a:p>
            <a:pPr algn="ctr"/>
            <a:r>
              <a:rPr lang="en-US" b="1" dirty="0" smtClean="0">
                <a:solidFill>
                  <a:srgbClr val="C00000"/>
                </a:solidFill>
              </a:rPr>
              <a:t>1-2 Million ( Birth)</a:t>
            </a:r>
            <a:endParaRPr lang="en-US" b="1" dirty="0">
              <a:solidFill>
                <a:srgbClr val="C00000"/>
              </a:solidFill>
            </a:endParaRPr>
          </a:p>
        </p:txBody>
      </p:sp>
      <p:sp>
        <p:nvSpPr>
          <p:cNvPr id="13" name="Rectangle 12"/>
          <p:cNvSpPr/>
          <p:nvPr/>
        </p:nvSpPr>
        <p:spPr>
          <a:xfrm>
            <a:off x="1428728" y="4114800"/>
            <a:ext cx="5786478" cy="2743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C00000"/>
              </a:solidFill>
            </a:endParaRPr>
          </a:p>
          <a:p>
            <a:pPr algn="ctr"/>
            <a:endParaRPr lang="en-US" dirty="0" smtClean="0">
              <a:solidFill>
                <a:srgbClr val="C00000"/>
              </a:solidFill>
            </a:endParaRPr>
          </a:p>
          <a:p>
            <a:pPr algn="ctr"/>
            <a:endParaRPr lang="en-US" dirty="0" smtClean="0">
              <a:solidFill>
                <a:srgbClr val="C00000"/>
              </a:solidFill>
            </a:endParaRPr>
          </a:p>
          <a:p>
            <a:pPr algn="ctr"/>
            <a:endParaRPr lang="en-US" dirty="0" smtClean="0">
              <a:solidFill>
                <a:srgbClr val="C00000"/>
              </a:solidFill>
            </a:endParaRPr>
          </a:p>
          <a:p>
            <a:pPr algn="ctr"/>
            <a:endParaRPr lang="en-US" dirty="0" smtClean="0">
              <a:solidFill>
                <a:srgbClr val="C00000"/>
              </a:solidFill>
            </a:endParaRPr>
          </a:p>
          <a:p>
            <a:pPr algn="ctr"/>
            <a:endParaRPr lang="en-US" dirty="0" smtClean="0">
              <a:solidFill>
                <a:srgbClr val="C00000"/>
              </a:solidFill>
            </a:endParaRPr>
          </a:p>
          <a:p>
            <a:pPr algn="ctr"/>
            <a:endParaRPr lang="en-US" dirty="0" smtClean="0">
              <a:solidFill>
                <a:srgbClr val="C00000"/>
              </a:solidFill>
            </a:endParaRPr>
          </a:p>
          <a:p>
            <a:pPr algn="ctr"/>
            <a:endParaRPr lang="en-US" dirty="0" smtClean="0">
              <a:solidFill>
                <a:srgbClr val="C00000"/>
              </a:solidFill>
            </a:endParaRPr>
          </a:p>
        </p:txBody>
      </p:sp>
      <p:sp>
        <p:nvSpPr>
          <p:cNvPr id="14" name="Rectangle 13"/>
          <p:cNvSpPr/>
          <p:nvPr/>
        </p:nvSpPr>
        <p:spPr>
          <a:xfrm>
            <a:off x="4929190" y="4643446"/>
            <a:ext cx="2057400" cy="1323439"/>
          </a:xfrm>
          <a:prstGeom prst="rect">
            <a:avLst/>
          </a:prstGeom>
        </p:spPr>
        <p:txBody>
          <a:bodyPr wrap="square">
            <a:spAutoFit/>
          </a:bodyPr>
          <a:lstStyle/>
          <a:p>
            <a:pPr lvl="0" algn="ctr"/>
            <a:r>
              <a:rPr lang="en-US" sz="2000" b="1" dirty="0" err="1" smtClean="0">
                <a:solidFill>
                  <a:srgbClr val="C00000"/>
                </a:solidFill>
              </a:rPr>
              <a:t>Appx</a:t>
            </a:r>
            <a:r>
              <a:rPr lang="en-US" sz="2000" b="1" dirty="0" smtClean="0">
                <a:solidFill>
                  <a:srgbClr val="C00000"/>
                </a:solidFill>
              </a:rPr>
              <a:t> 4 ,00,000</a:t>
            </a:r>
          </a:p>
          <a:p>
            <a:pPr lvl="0" algn="ctr"/>
            <a:r>
              <a:rPr lang="en-US" sz="2000" b="1" dirty="0" smtClean="0">
                <a:solidFill>
                  <a:srgbClr val="C00000"/>
                </a:solidFill>
              </a:rPr>
              <a:t> </a:t>
            </a:r>
          </a:p>
          <a:p>
            <a:pPr algn="ctr"/>
            <a:r>
              <a:rPr lang="en-US" sz="2000" b="1" dirty="0" smtClean="0">
                <a:solidFill>
                  <a:srgbClr val="C00000"/>
                </a:solidFill>
              </a:rPr>
              <a:t>(Puberty)</a:t>
            </a:r>
          </a:p>
          <a:p>
            <a:pPr lvl="0" algn="ctr"/>
            <a:endParaRPr lang="en-US" sz="2000" b="1" dirty="0" smtClean="0">
              <a:solidFill>
                <a:srgbClr val="C00000"/>
              </a:solidFill>
            </a:endParaRPr>
          </a:p>
        </p:txBody>
      </p:sp>
    </p:spTree>
    <p:extLst>
      <p:ext uri="{BB962C8B-B14F-4D97-AF65-F5344CB8AC3E}">
        <p14:creationId xmlns:p14="http://schemas.microsoft.com/office/powerpoint/2010/main" xmlns="" val="34670120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72706"/>
                                        </p:tgtEl>
                                        <p:attrNameLst>
                                          <p:attrName>style.visibility</p:attrName>
                                        </p:attrNameLst>
                                      </p:cBhvr>
                                      <p:to>
                                        <p:strVal val="visible"/>
                                      </p:to>
                                    </p:set>
                                    <p:anim calcmode="lin" valueType="num">
                                      <p:cBhvr>
                                        <p:cTn id="19" dur="500" fill="hold"/>
                                        <p:tgtEl>
                                          <p:spTgt spid="72706"/>
                                        </p:tgtEl>
                                        <p:attrNameLst>
                                          <p:attrName>ppt_w</p:attrName>
                                        </p:attrNameLst>
                                      </p:cBhvr>
                                      <p:tavLst>
                                        <p:tav tm="0">
                                          <p:val>
                                            <p:fltVal val="0"/>
                                          </p:val>
                                        </p:tav>
                                        <p:tav tm="100000">
                                          <p:val>
                                            <p:strVal val="#ppt_w"/>
                                          </p:val>
                                        </p:tav>
                                      </p:tavLst>
                                    </p:anim>
                                    <p:anim calcmode="lin" valueType="num">
                                      <p:cBhvr>
                                        <p:cTn id="20" dur="500" fill="hold"/>
                                        <p:tgtEl>
                                          <p:spTgt spid="72706"/>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72708"/>
                                        </p:tgtEl>
                                        <p:attrNameLst>
                                          <p:attrName>style.visibility</p:attrName>
                                        </p:attrNameLst>
                                      </p:cBhvr>
                                      <p:to>
                                        <p:strVal val="visible"/>
                                      </p:to>
                                    </p:set>
                                    <p:anim calcmode="lin" valueType="num">
                                      <p:cBhvr>
                                        <p:cTn id="37" dur="500" fill="hold"/>
                                        <p:tgtEl>
                                          <p:spTgt spid="72708"/>
                                        </p:tgtEl>
                                        <p:attrNameLst>
                                          <p:attrName>ppt_w</p:attrName>
                                        </p:attrNameLst>
                                      </p:cBhvr>
                                      <p:tavLst>
                                        <p:tav tm="0">
                                          <p:val>
                                            <p:fltVal val="0"/>
                                          </p:val>
                                        </p:tav>
                                        <p:tav tm="100000">
                                          <p:val>
                                            <p:strVal val="#ppt_w"/>
                                          </p:val>
                                        </p:tav>
                                      </p:tavLst>
                                    </p:anim>
                                    <p:anim calcmode="lin" valueType="num">
                                      <p:cBhvr>
                                        <p:cTn id="38" dur="500" fill="hold"/>
                                        <p:tgtEl>
                                          <p:spTgt spid="72708"/>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42918"/>
          </a:xfrm>
          <a:noFill/>
          <a:ln>
            <a:noFill/>
          </a:ln>
        </p:spPr>
        <p:txBody>
          <a:bodyPr vert="horz" wrap="square" lIns="91440" tIns="45720" rIns="91440" bIns="45720" numCol="1" anchor="ctr" anchorCtr="0" compatLnSpc="1">
            <a:prstTxWarp prst="textNoShape">
              <a:avLst/>
            </a:prstTxWarp>
          </a:bodyPr>
          <a:lstStyle/>
          <a:p>
            <a:pPr marL="342900" lvl="3" indent="-342900">
              <a:lnSpc>
                <a:spcPct val="150000"/>
              </a:lnSpc>
              <a:defRPr/>
            </a:pPr>
            <a:r>
              <a:rPr lang="en-US" sz="3200" b="1" dirty="0" smtClean="0">
                <a:solidFill>
                  <a:srgbClr val="C00000"/>
                </a:solidFill>
                <a:latin typeface="BedrockWide" charset="0"/>
              </a:rPr>
              <a:t>Structure of ovary</a:t>
            </a:r>
            <a:endParaRPr lang="en-US" sz="3200" b="1" dirty="0">
              <a:solidFill>
                <a:srgbClr val="C00000"/>
              </a:solidFill>
              <a:latin typeface="BedrockWide" charset="0"/>
            </a:endParaRPr>
          </a:p>
        </p:txBody>
      </p:sp>
      <p:pic>
        <p:nvPicPr>
          <p:cNvPr id="4" name="Picture 3"/>
          <p:cNvPicPr>
            <a:picLocks noChangeAspect="1"/>
          </p:cNvPicPr>
          <p:nvPr/>
        </p:nvPicPr>
        <p:blipFill>
          <a:blip r:embed="rId2"/>
          <a:stretch>
            <a:fillRect/>
          </a:stretch>
        </p:blipFill>
        <p:spPr>
          <a:xfrm>
            <a:off x="76200" y="1473200"/>
            <a:ext cx="7620000" cy="5080000"/>
          </a:xfrm>
          <a:prstGeom prst="rect">
            <a:avLst/>
          </a:prstGeom>
        </p:spPr>
      </p:pic>
      <p:sp>
        <p:nvSpPr>
          <p:cNvPr id="3" name="TextBox 2"/>
          <p:cNvSpPr txBox="1"/>
          <p:nvPr/>
        </p:nvSpPr>
        <p:spPr>
          <a:xfrm>
            <a:off x="1600200" y="2082800"/>
            <a:ext cx="1647657" cy="369332"/>
          </a:xfrm>
          <a:prstGeom prst="rect">
            <a:avLst/>
          </a:prstGeom>
          <a:noFill/>
        </p:spPr>
        <p:txBody>
          <a:bodyPr wrap="none" rtlCol="0">
            <a:spAutoFit/>
          </a:bodyPr>
          <a:lstStyle/>
          <a:p>
            <a:r>
              <a:rPr lang="en-US" dirty="0" smtClean="0">
                <a:solidFill>
                  <a:srgbClr val="3366FF"/>
                </a:solidFill>
              </a:rPr>
              <a:t>Potential eggs</a:t>
            </a:r>
            <a:endParaRPr lang="en-US" dirty="0">
              <a:solidFill>
                <a:srgbClr val="3366FF"/>
              </a:solidFill>
            </a:endParaRPr>
          </a:p>
        </p:txBody>
      </p:sp>
      <p:cxnSp>
        <p:nvCxnSpPr>
          <p:cNvPr id="6" name="Straight Arrow Connector 5"/>
          <p:cNvCxnSpPr>
            <a:stCxn id="3" idx="2"/>
          </p:cNvCxnSpPr>
          <p:nvPr/>
        </p:nvCxnSpPr>
        <p:spPr bwMode="auto">
          <a:xfrm>
            <a:off x="2424029" y="2452132"/>
            <a:ext cx="395371" cy="468868"/>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8" name="TextBox 7"/>
          <p:cNvSpPr txBox="1"/>
          <p:nvPr/>
        </p:nvSpPr>
        <p:spPr>
          <a:xfrm>
            <a:off x="2209800" y="762000"/>
            <a:ext cx="4724400" cy="830997"/>
          </a:xfrm>
          <a:prstGeom prst="rect">
            <a:avLst/>
          </a:prstGeom>
          <a:noFill/>
        </p:spPr>
        <p:txBody>
          <a:bodyPr wrap="square" rtlCol="0">
            <a:spAutoFit/>
          </a:bodyPr>
          <a:lstStyle/>
          <a:p>
            <a:r>
              <a:rPr lang="en-US" sz="2400" dirty="0" smtClean="0"/>
              <a:t>Potential eggs surrounded by cells - follicle</a:t>
            </a:r>
            <a:endParaRPr lang="en-US" sz="2400" dirty="0"/>
          </a:p>
        </p:txBody>
      </p:sp>
      <p:cxnSp>
        <p:nvCxnSpPr>
          <p:cNvPr id="9" name="Straight Arrow Connector 8"/>
          <p:cNvCxnSpPr/>
          <p:nvPr/>
        </p:nvCxnSpPr>
        <p:spPr bwMode="auto">
          <a:xfrm>
            <a:off x="4419600" y="1930400"/>
            <a:ext cx="1295400" cy="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11" name="Straight Arrow Connector 10"/>
          <p:cNvCxnSpPr/>
          <p:nvPr/>
        </p:nvCxnSpPr>
        <p:spPr bwMode="auto">
          <a:xfrm flipH="1">
            <a:off x="6781800" y="2006600"/>
            <a:ext cx="76200" cy="99060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14" name="TextBox 13"/>
          <p:cNvSpPr txBox="1"/>
          <p:nvPr/>
        </p:nvSpPr>
        <p:spPr>
          <a:xfrm>
            <a:off x="4114800" y="2006600"/>
            <a:ext cx="1752599" cy="369332"/>
          </a:xfrm>
          <a:prstGeom prst="rect">
            <a:avLst/>
          </a:prstGeom>
          <a:noFill/>
        </p:spPr>
        <p:txBody>
          <a:bodyPr wrap="square" rtlCol="0">
            <a:spAutoFit/>
          </a:bodyPr>
          <a:lstStyle/>
          <a:p>
            <a:r>
              <a:rPr lang="en-US" dirty="0" smtClean="0">
                <a:solidFill>
                  <a:srgbClr val="3366FF"/>
                </a:solidFill>
              </a:rPr>
              <a:t>AT PUBERTY</a:t>
            </a:r>
            <a:endParaRPr lang="en-US" dirty="0">
              <a:solidFill>
                <a:srgbClr val="3366FF"/>
              </a:solidFill>
            </a:endParaRPr>
          </a:p>
        </p:txBody>
      </p:sp>
      <p:sp>
        <p:nvSpPr>
          <p:cNvPr id="15" name="TextBox 14"/>
          <p:cNvSpPr txBox="1"/>
          <p:nvPr/>
        </p:nvSpPr>
        <p:spPr>
          <a:xfrm>
            <a:off x="6329479" y="3962400"/>
            <a:ext cx="2819400" cy="646331"/>
          </a:xfrm>
          <a:prstGeom prst="rect">
            <a:avLst/>
          </a:prstGeom>
          <a:noFill/>
        </p:spPr>
        <p:txBody>
          <a:bodyPr wrap="square" rtlCol="0">
            <a:spAutoFit/>
          </a:bodyPr>
          <a:lstStyle/>
          <a:p>
            <a:r>
              <a:rPr lang="en-US" dirty="0" smtClean="0">
                <a:solidFill>
                  <a:srgbClr val="3366FF"/>
                </a:solidFill>
              </a:rPr>
              <a:t>The follicle bursts after 2 weeks – ovulation.</a:t>
            </a:r>
            <a:endParaRPr lang="en-US" dirty="0">
              <a:solidFill>
                <a:srgbClr val="3366FF"/>
              </a:solidFill>
            </a:endParaRPr>
          </a:p>
        </p:txBody>
      </p:sp>
      <p:sp>
        <p:nvSpPr>
          <p:cNvPr id="16" name="TextBox 15"/>
          <p:cNvSpPr txBox="1"/>
          <p:nvPr/>
        </p:nvSpPr>
        <p:spPr>
          <a:xfrm>
            <a:off x="0" y="4419600"/>
            <a:ext cx="2667000" cy="923330"/>
          </a:xfrm>
          <a:prstGeom prst="rect">
            <a:avLst/>
          </a:prstGeom>
          <a:noFill/>
        </p:spPr>
        <p:txBody>
          <a:bodyPr wrap="square" rtlCol="0">
            <a:spAutoFit/>
          </a:bodyPr>
          <a:lstStyle/>
          <a:p>
            <a:r>
              <a:rPr lang="en-US" dirty="0" smtClean="0">
                <a:solidFill>
                  <a:srgbClr val="3366FF"/>
                </a:solidFill>
              </a:rPr>
              <a:t>The follicle left behind forms a yellow body- corpus </a:t>
            </a:r>
            <a:r>
              <a:rPr lang="en-US" dirty="0" err="1" smtClean="0">
                <a:solidFill>
                  <a:srgbClr val="3366FF"/>
                </a:solidFill>
              </a:rPr>
              <a:t>luteum</a:t>
            </a:r>
            <a:endParaRPr lang="en-US" dirty="0">
              <a:solidFill>
                <a:srgbClr val="3366FF"/>
              </a:solidFill>
            </a:endParaRPr>
          </a:p>
        </p:txBody>
      </p:sp>
      <p:cxnSp>
        <p:nvCxnSpPr>
          <p:cNvPr id="12" name="Straight Arrow Connector 11"/>
          <p:cNvCxnSpPr/>
          <p:nvPr/>
        </p:nvCxnSpPr>
        <p:spPr bwMode="auto">
          <a:xfrm flipV="1">
            <a:off x="1676400" y="5029200"/>
            <a:ext cx="1447800" cy="15240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17" name="Straight Arrow Connector 16"/>
          <p:cNvCxnSpPr/>
          <p:nvPr/>
        </p:nvCxnSpPr>
        <p:spPr bwMode="auto">
          <a:xfrm flipH="1">
            <a:off x="5181600" y="4572000"/>
            <a:ext cx="1371600" cy="76200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19" name="Straight Arrow Connector 18"/>
          <p:cNvCxnSpPr/>
          <p:nvPr/>
        </p:nvCxnSpPr>
        <p:spPr bwMode="auto">
          <a:xfrm flipV="1">
            <a:off x="2286000" y="1905000"/>
            <a:ext cx="914400" cy="22860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xmlns="" val="160694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up)">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down)">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4" grpId="0"/>
      <p:bldP spid="15"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06" y="11340"/>
            <a:ext cx="3227884" cy="774454"/>
          </a:xfrm>
          <a:noFill/>
          <a:ln>
            <a:noFill/>
          </a:ln>
        </p:spPr>
        <p:txBody>
          <a:bodyPr vert="horz" wrap="square" lIns="91440" tIns="45720" rIns="91440" bIns="45720" numCol="1" anchor="ctr" anchorCtr="0" compatLnSpc="1">
            <a:prstTxWarp prst="textNoShape">
              <a:avLst/>
            </a:prstTxWarp>
          </a:bodyPr>
          <a:lstStyle/>
          <a:p>
            <a:pPr marL="342900" lvl="3" indent="-342900">
              <a:lnSpc>
                <a:spcPct val="150000"/>
              </a:lnSpc>
              <a:defRPr/>
            </a:pPr>
            <a:r>
              <a:rPr lang="en-US" sz="3200" b="1" dirty="0" smtClean="0">
                <a:solidFill>
                  <a:srgbClr val="C00000"/>
                </a:solidFill>
                <a:latin typeface="BedrockWide" charset="0"/>
              </a:rPr>
              <a:t>Menstrual cycle</a:t>
            </a:r>
            <a:endParaRPr lang="en-US" sz="3200" b="1" dirty="0">
              <a:solidFill>
                <a:srgbClr val="C00000"/>
              </a:solidFill>
              <a:latin typeface="BedrockWide" charset="0"/>
            </a:endParaRPr>
          </a:p>
        </p:txBody>
      </p:sp>
      <p:pic>
        <p:nvPicPr>
          <p:cNvPr id="3" name="Picture 2"/>
          <p:cNvPicPr>
            <a:picLocks noChangeAspect="1"/>
          </p:cNvPicPr>
          <p:nvPr/>
        </p:nvPicPr>
        <p:blipFill>
          <a:blip r:embed="rId2"/>
          <a:stretch>
            <a:fillRect/>
          </a:stretch>
        </p:blipFill>
        <p:spPr>
          <a:xfrm>
            <a:off x="304800" y="1257300"/>
            <a:ext cx="2286000" cy="2247900"/>
          </a:xfrm>
          <a:prstGeom prst="rect">
            <a:avLst/>
          </a:prstGeom>
        </p:spPr>
      </p:pic>
      <p:pic>
        <p:nvPicPr>
          <p:cNvPr id="4" name="Picture 3"/>
          <p:cNvPicPr>
            <a:picLocks noChangeAspect="1"/>
          </p:cNvPicPr>
          <p:nvPr/>
        </p:nvPicPr>
        <p:blipFill rotWithShape="1">
          <a:blip r:embed="rId3"/>
          <a:srcRect l="3820" r="42069"/>
          <a:stretch/>
        </p:blipFill>
        <p:spPr>
          <a:xfrm>
            <a:off x="71406" y="3467100"/>
            <a:ext cx="2968757" cy="3467100"/>
          </a:xfrm>
          <a:prstGeom prst="rect">
            <a:avLst/>
          </a:prstGeom>
        </p:spPr>
      </p:pic>
      <p:sp>
        <p:nvSpPr>
          <p:cNvPr id="5" name="TextBox 4"/>
          <p:cNvSpPr txBox="1"/>
          <p:nvPr/>
        </p:nvSpPr>
        <p:spPr>
          <a:xfrm>
            <a:off x="3352800" y="1943100"/>
            <a:ext cx="4905309" cy="461665"/>
          </a:xfrm>
          <a:prstGeom prst="rect">
            <a:avLst/>
          </a:prstGeom>
          <a:noFill/>
        </p:spPr>
        <p:txBody>
          <a:bodyPr wrap="none" rtlCol="0">
            <a:spAutoFit/>
          </a:bodyPr>
          <a:lstStyle/>
          <a:p>
            <a:r>
              <a:rPr lang="en-US" sz="2400" dirty="0" smtClean="0"/>
              <a:t>Follicle stimulating hormone (FSH)</a:t>
            </a:r>
            <a:endParaRPr lang="en-US" sz="2400" dirty="0"/>
          </a:p>
        </p:txBody>
      </p:sp>
      <p:sp>
        <p:nvSpPr>
          <p:cNvPr id="6" name="TextBox 5"/>
          <p:cNvSpPr txBox="1"/>
          <p:nvPr/>
        </p:nvSpPr>
        <p:spPr>
          <a:xfrm>
            <a:off x="3429000" y="2476500"/>
            <a:ext cx="3640390" cy="461665"/>
          </a:xfrm>
          <a:prstGeom prst="rect">
            <a:avLst/>
          </a:prstGeom>
          <a:noFill/>
        </p:spPr>
        <p:txBody>
          <a:bodyPr wrap="none" rtlCol="0">
            <a:spAutoFit/>
          </a:bodyPr>
          <a:lstStyle/>
          <a:p>
            <a:r>
              <a:rPr lang="en-US" sz="2400" dirty="0" smtClean="0"/>
              <a:t>Luteinizing hormone (LH)</a:t>
            </a:r>
            <a:endParaRPr lang="en-US" sz="2400" dirty="0"/>
          </a:p>
        </p:txBody>
      </p:sp>
      <p:cxnSp>
        <p:nvCxnSpPr>
          <p:cNvPr id="8" name="Straight Arrow Connector 7"/>
          <p:cNvCxnSpPr>
            <a:endCxn id="5" idx="1"/>
          </p:cNvCxnSpPr>
          <p:nvPr/>
        </p:nvCxnSpPr>
        <p:spPr bwMode="auto">
          <a:xfrm flipV="1">
            <a:off x="1371600" y="2173933"/>
            <a:ext cx="1981200" cy="73968"/>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9" name="Straight Arrow Connector 8"/>
          <p:cNvCxnSpPr/>
          <p:nvPr/>
        </p:nvCxnSpPr>
        <p:spPr bwMode="auto">
          <a:xfrm>
            <a:off x="1371600" y="2324100"/>
            <a:ext cx="2057400" cy="337066"/>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12" name="Straight Arrow Connector 11"/>
          <p:cNvCxnSpPr/>
          <p:nvPr/>
        </p:nvCxnSpPr>
        <p:spPr bwMode="auto">
          <a:xfrm rot="5400000" flipH="1" flipV="1">
            <a:off x="2116929" y="4026699"/>
            <a:ext cx="1552572" cy="121443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14" name="Straight Arrow Connector 13"/>
          <p:cNvCxnSpPr/>
          <p:nvPr/>
        </p:nvCxnSpPr>
        <p:spPr bwMode="auto">
          <a:xfrm flipV="1">
            <a:off x="2214546" y="4643446"/>
            <a:ext cx="1785950" cy="857256"/>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19" name="TextBox 18"/>
          <p:cNvSpPr txBox="1"/>
          <p:nvPr/>
        </p:nvSpPr>
        <p:spPr>
          <a:xfrm>
            <a:off x="3428992" y="3500438"/>
            <a:ext cx="1621808" cy="461665"/>
          </a:xfrm>
          <a:prstGeom prst="rect">
            <a:avLst/>
          </a:prstGeom>
          <a:noFill/>
        </p:spPr>
        <p:txBody>
          <a:bodyPr wrap="none" rtlCol="0">
            <a:spAutoFit/>
          </a:bodyPr>
          <a:lstStyle/>
          <a:p>
            <a:r>
              <a:rPr lang="en-US" sz="2400" dirty="0" err="1" smtClean="0"/>
              <a:t>Oestrogen</a:t>
            </a:r>
            <a:endParaRPr lang="en-US" sz="2400" dirty="0"/>
          </a:p>
        </p:txBody>
      </p:sp>
      <p:sp>
        <p:nvSpPr>
          <p:cNvPr id="20" name="TextBox 19"/>
          <p:cNvSpPr txBox="1"/>
          <p:nvPr/>
        </p:nvSpPr>
        <p:spPr>
          <a:xfrm>
            <a:off x="4000496" y="4286256"/>
            <a:ext cx="2032528" cy="461665"/>
          </a:xfrm>
          <a:prstGeom prst="rect">
            <a:avLst/>
          </a:prstGeom>
          <a:noFill/>
        </p:spPr>
        <p:txBody>
          <a:bodyPr wrap="none" rtlCol="0">
            <a:spAutoFit/>
          </a:bodyPr>
          <a:lstStyle/>
          <a:p>
            <a:r>
              <a:rPr lang="en-US" sz="2400" dirty="0" smtClean="0"/>
              <a:t>Progesterone</a:t>
            </a:r>
            <a:endParaRPr lang="en-US" sz="2400" dirty="0"/>
          </a:p>
        </p:txBody>
      </p:sp>
      <p:sp>
        <p:nvSpPr>
          <p:cNvPr id="21" name="TextBox 20"/>
          <p:cNvSpPr txBox="1"/>
          <p:nvPr/>
        </p:nvSpPr>
        <p:spPr>
          <a:xfrm>
            <a:off x="2743200" y="5257800"/>
            <a:ext cx="967332" cy="369332"/>
          </a:xfrm>
          <a:prstGeom prst="rect">
            <a:avLst/>
          </a:prstGeom>
          <a:noFill/>
        </p:spPr>
        <p:txBody>
          <a:bodyPr wrap="none" rtlCol="0">
            <a:spAutoFit/>
          </a:bodyPr>
          <a:lstStyle/>
          <a:p>
            <a:r>
              <a:rPr lang="en-US" dirty="0" smtClean="0"/>
              <a:t>OVARY</a:t>
            </a:r>
            <a:endParaRPr lang="en-US" dirty="0"/>
          </a:p>
        </p:txBody>
      </p:sp>
      <p:sp>
        <p:nvSpPr>
          <p:cNvPr id="22" name="TextBox 21"/>
          <p:cNvSpPr txBox="1"/>
          <p:nvPr/>
        </p:nvSpPr>
        <p:spPr>
          <a:xfrm>
            <a:off x="3352800" y="0"/>
            <a:ext cx="5791200" cy="193899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lvl="3" eaLnBrk="1" fontAlgn="auto" hangingPunct="1">
              <a:spcBef>
                <a:spcPct val="20000"/>
              </a:spcBef>
              <a:spcAft>
                <a:spcPts val="0"/>
              </a:spcAft>
              <a:defRPr/>
            </a:pPr>
            <a:r>
              <a:rPr lang="en-US" sz="2400" dirty="0">
                <a:latin typeface="Calibri" pitchFamily="34" charset="0"/>
                <a:cs typeface="Calibri" pitchFamily="34" charset="0"/>
              </a:rPr>
              <a:t>The series of events that occur in cyclic manner at every 28-32 days and involve the </a:t>
            </a:r>
            <a:r>
              <a:rPr lang="en-US" sz="2400" dirty="0" smtClean="0">
                <a:latin typeface="Calibri" pitchFamily="34" charset="0"/>
                <a:cs typeface="Calibri" pitchFamily="34" charset="0"/>
              </a:rPr>
              <a:t>maturation </a:t>
            </a:r>
            <a:r>
              <a:rPr lang="en-US" sz="2400" dirty="0">
                <a:latin typeface="Calibri" pitchFamily="34" charset="0"/>
                <a:cs typeface="Calibri" pitchFamily="34" charset="0"/>
              </a:rPr>
              <a:t>of female gamete with change in structure and function of entire female reproductive </a:t>
            </a:r>
            <a:r>
              <a:rPr lang="en-US" sz="2400" dirty="0" smtClean="0">
                <a:latin typeface="Calibri" pitchFamily="34" charset="0"/>
                <a:cs typeface="Calibri" pitchFamily="34" charset="0"/>
              </a:rPr>
              <a:t>system.</a:t>
            </a:r>
            <a:endParaRPr lang="en-US" sz="2400" dirty="0">
              <a:latin typeface="Calibri" pitchFamily="34" charset="0"/>
              <a:cs typeface="Calibri" pitchFamily="34" charset="0"/>
            </a:endParaRPr>
          </a:p>
        </p:txBody>
      </p:sp>
      <p:sp>
        <p:nvSpPr>
          <p:cNvPr id="25" name="TextBox 24"/>
          <p:cNvSpPr txBox="1"/>
          <p:nvPr/>
        </p:nvSpPr>
        <p:spPr>
          <a:xfrm>
            <a:off x="3352800" y="6027003"/>
            <a:ext cx="5791200" cy="830997"/>
          </a:xfrm>
          <a:prstGeom prst="rect">
            <a:avLst/>
          </a:prstGeom>
          <a:solidFill>
            <a:schemeClr val="accent2">
              <a:lumMod val="60000"/>
              <a:lumOff val="40000"/>
            </a:schemeClr>
          </a:solidFill>
        </p:spPr>
        <p:txBody>
          <a:bodyPr wrap="square" rtlCol="0">
            <a:spAutoFit/>
          </a:bodyPr>
          <a:lstStyle/>
          <a:p>
            <a:pPr marL="0" lvl="3" eaLnBrk="1" fontAlgn="auto" hangingPunct="1">
              <a:spcBef>
                <a:spcPct val="20000"/>
              </a:spcBef>
              <a:spcAft>
                <a:spcPts val="0"/>
              </a:spcAft>
              <a:defRPr/>
            </a:pPr>
            <a:r>
              <a:rPr lang="en-US" sz="2400" dirty="0" smtClean="0">
                <a:latin typeface="Calibri" pitchFamily="34" charset="0"/>
                <a:cs typeface="Calibri" pitchFamily="34" charset="0"/>
              </a:rPr>
              <a:t>The beginning of the cycle between 10-15 years is called menarche</a:t>
            </a:r>
            <a:endParaRPr lang="en-US" sz="2400" dirty="0">
              <a:latin typeface="Calibri" pitchFamily="34" charset="0"/>
              <a:cs typeface="Calibri" pitchFamily="34" charset="0"/>
            </a:endParaRPr>
          </a:p>
        </p:txBody>
      </p:sp>
      <p:sp>
        <p:nvSpPr>
          <p:cNvPr id="26" name="TextBox 25"/>
          <p:cNvSpPr txBox="1"/>
          <p:nvPr/>
        </p:nvSpPr>
        <p:spPr>
          <a:xfrm>
            <a:off x="3657600" y="5072074"/>
            <a:ext cx="5486400" cy="830997"/>
          </a:xfrm>
          <a:prstGeom prst="rect">
            <a:avLst/>
          </a:prstGeom>
          <a:solidFill>
            <a:schemeClr val="accent2">
              <a:lumMod val="60000"/>
              <a:lumOff val="40000"/>
            </a:schemeClr>
          </a:solidFill>
        </p:spPr>
        <p:txBody>
          <a:bodyPr wrap="square" rtlCol="0">
            <a:spAutoFit/>
          </a:bodyPr>
          <a:lstStyle/>
          <a:p>
            <a:pPr marL="0" lvl="3" eaLnBrk="1" fontAlgn="auto" hangingPunct="1">
              <a:spcBef>
                <a:spcPct val="20000"/>
              </a:spcBef>
              <a:spcAft>
                <a:spcPts val="0"/>
              </a:spcAft>
              <a:defRPr/>
            </a:pPr>
            <a:r>
              <a:rPr lang="en-US" sz="2400" dirty="0" smtClean="0">
                <a:latin typeface="Calibri" pitchFamily="34" charset="0"/>
                <a:cs typeface="Calibri" pitchFamily="34" charset="0"/>
              </a:rPr>
              <a:t>The end or stopping of the cycle at 44-55years is called  menopause</a:t>
            </a:r>
            <a:endParaRPr lang="en-US" sz="2400" dirty="0">
              <a:latin typeface="Calibri" pitchFamily="34" charset="0"/>
              <a:cs typeface="Calibri" pitchFamily="34" charset="0"/>
            </a:endParaRPr>
          </a:p>
        </p:txBody>
      </p:sp>
    </p:spTree>
    <p:extLst>
      <p:ext uri="{BB962C8B-B14F-4D97-AF65-F5344CB8AC3E}">
        <p14:creationId xmlns:p14="http://schemas.microsoft.com/office/powerpoint/2010/main" xmlns="" val="93455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strVal val="#ppt_w*0.70"/>
                                          </p:val>
                                        </p:tav>
                                        <p:tav tm="100000">
                                          <p:val>
                                            <p:strVal val="#ppt_w"/>
                                          </p:val>
                                        </p:tav>
                                      </p:tavLst>
                                    </p:anim>
                                    <p:anim calcmode="lin" valueType="num">
                                      <p:cBhvr>
                                        <p:cTn id="8" dur="1000" fill="hold"/>
                                        <p:tgtEl>
                                          <p:spTgt spid="22"/>
                                        </p:tgtEl>
                                        <p:attrNameLst>
                                          <p:attrName>ppt_h</p:attrName>
                                        </p:attrNameLst>
                                      </p:cBhvr>
                                      <p:tavLst>
                                        <p:tav tm="0">
                                          <p:val>
                                            <p:strVal val="#ppt_h"/>
                                          </p:val>
                                        </p:tav>
                                        <p:tav tm="100000">
                                          <p:val>
                                            <p:strVal val="#ppt_h"/>
                                          </p:val>
                                        </p:tav>
                                      </p:tavLst>
                                    </p:anim>
                                    <p:animEffect transition="in" filter="fade">
                                      <p:cBhvr>
                                        <p:cTn id="9" dur="10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strVal val="#ppt_w*0.70"/>
                                          </p:val>
                                        </p:tav>
                                        <p:tav tm="100000">
                                          <p:val>
                                            <p:strVal val="#ppt_w"/>
                                          </p:val>
                                        </p:tav>
                                      </p:tavLst>
                                    </p:anim>
                                    <p:anim calcmode="lin" valueType="num">
                                      <p:cBhvr>
                                        <p:cTn id="15" dur="1000" fill="hold"/>
                                        <p:tgtEl>
                                          <p:spTgt spid="9"/>
                                        </p:tgtEl>
                                        <p:attrNameLst>
                                          <p:attrName>ppt_h</p:attrName>
                                        </p:attrNameLst>
                                      </p:cBhvr>
                                      <p:tavLst>
                                        <p:tav tm="0">
                                          <p:val>
                                            <p:strVal val="#ppt_h"/>
                                          </p:val>
                                        </p:tav>
                                        <p:tav tm="100000">
                                          <p:val>
                                            <p:strVal val="#ppt_h"/>
                                          </p:val>
                                        </p:tav>
                                      </p:tavLst>
                                    </p:anim>
                                    <p:animEffect transition="in" filter="fade">
                                      <p:cBhvr>
                                        <p:cTn id="16" dur="1000"/>
                                        <p:tgtEl>
                                          <p:spTgt spid="9"/>
                                        </p:tgtEl>
                                      </p:cBhvr>
                                    </p:animEffect>
                                  </p:childTnLst>
                                </p:cTn>
                              </p:par>
                              <p:par>
                                <p:cTn id="17" presetID="55"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strVal val="#ppt_w*0.70"/>
                                          </p:val>
                                        </p:tav>
                                        <p:tav tm="100000">
                                          <p:val>
                                            <p:strVal val="#ppt_w"/>
                                          </p:val>
                                        </p:tav>
                                      </p:tavLst>
                                    </p:anim>
                                    <p:anim calcmode="lin" valueType="num">
                                      <p:cBhvr>
                                        <p:cTn id="20" dur="1000" fill="hold"/>
                                        <p:tgtEl>
                                          <p:spTgt spid="8"/>
                                        </p:tgtEl>
                                        <p:attrNameLst>
                                          <p:attrName>ppt_h</p:attrName>
                                        </p:attrNameLst>
                                      </p:cBhvr>
                                      <p:tavLst>
                                        <p:tav tm="0">
                                          <p:val>
                                            <p:strVal val="#ppt_h"/>
                                          </p:val>
                                        </p:tav>
                                        <p:tav tm="100000">
                                          <p:val>
                                            <p:strVal val="#ppt_h"/>
                                          </p:val>
                                        </p:tav>
                                      </p:tavLst>
                                    </p:anim>
                                    <p:animEffect transition="in" filter="fade">
                                      <p:cBhvr>
                                        <p:cTn id="21" dur="1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ppt_w</p:attrName>
                                        </p:attrNameLst>
                                      </p:cBhvr>
                                      <p:tavLst>
                                        <p:tav tm="0">
                                          <p:val>
                                            <p:strVal val="#ppt_w*0.70"/>
                                          </p:val>
                                        </p:tav>
                                        <p:tav tm="100000">
                                          <p:val>
                                            <p:strVal val="#ppt_w"/>
                                          </p:val>
                                        </p:tav>
                                      </p:tavLst>
                                    </p:anim>
                                    <p:anim calcmode="lin" valueType="num">
                                      <p:cBhvr>
                                        <p:cTn id="27" dur="1000" fill="hold"/>
                                        <p:tgtEl>
                                          <p:spTgt spid="5"/>
                                        </p:tgtEl>
                                        <p:attrNameLst>
                                          <p:attrName>ppt_h</p:attrName>
                                        </p:attrNameLst>
                                      </p:cBhvr>
                                      <p:tavLst>
                                        <p:tav tm="0">
                                          <p:val>
                                            <p:strVal val="#ppt_h"/>
                                          </p:val>
                                        </p:tav>
                                        <p:tav tm="100000">
                                          <p:val>
                                            <p:strVal val="#ppt_h"/>
                                          </p:val>
                                        </p:tav>
                                      </p:tavLst>
                                    </p:anim>
                                    <p:animEffect transition="in" filter="fade">
                                      <p:cBhvr>
                                        <p:cTn id="28" dur="1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1000" fill="hold"/>
                                        <p:tgtEl>
                                          <p:spTgt spid="6"/>
                                        </p:tgtEl>
                                        <p:attrNameLst>
                                          <p:attrName>ppt_w</p:attrName>
                                        </p:attrNameLst>
                                      </p:cBhvr>
                                      <p:tavLst>
                                        <p:tav tm="0">
                                          <p:val>
                                            <p:strVal val="#ppt_w*0.70"/>
                                          </p:val>
                                        </p:tav>
                                        <p:tav tm="100000">
                                          <p:val>
                                            <p:strVal val="#ppt_w"/>
                                          </p:val>
                                        </p:tav>
                                      </p:tavLst>
                                    </p:anim>
                                    <p:anim calcmode="lin" valueType="num">
                                      <p:cBhvr>
                                        <p:cTn id="34" dur="1000" fill="hold"/>
                                        <p:tgtEl>
                                          <p:spTgt spid="6"/>
                                        </p:tgtEl>
                                        <p:attrNameLst>
                                          <p:attrName>ppt_h</p:attrName>
                                        </p:attrNameLst>
                                      </p:cBhvr>
                                      <p:tavLst>
                                        <p:tav tm="0">
                                          <p:val>
                                            <p:strVal val="#ppt_h"/>
                                          </p:val>
                                        </p:tav>
                                        <p:tav tm="100000">
                                          <p:val>
                                            <p:strVal val="#ppt_h"/>
                                          </p:val>
                                        </p:tav>
                                      </p:tavLst>
                                    </p:anim>
                                    <p:animEffect transition="in" filter="fade">
                                      <p:cBhvr>
                                        <p:cTn id="35" dur="10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p:cTn id="40" dur="1000" fill="hold"/>
                                        <p:tgtEl>
                                          <p:spTgt spid="19"/>
                                        </p:tgtEl>
                                        <p:attrNameLst>
                                          <p:attrName>ppt_w</p:attrName>
                                        </p:attrNameLst>
                                      </p:cBhvr>
                                      <p:tavLst>
                                        <p:tav tm="0">
                                          <p:val>
                                            <p:strVal val="#ppt_w*0.70"/>
                                          </p:val>
                                        </p:tav>
                                        <p:tav tm="100000">
                                          <p:val>
                                            <p:strVal val="#ppt_w"/>
                                          </p:val>
                                        </p:tav>
                                      </p:tavLst>
                                    </p:anim>
                                    <p:anim calcmode="lin" valueType="num">
                                      <p:cBhvr>
                                        <p:cTn id="41" dur="1000" fill="hold"/>
                                        <p:tgtEl>
                                          <p:spTgt spid="19"/>
                                        </p:tgtEl>
                                        <p:attrNameLst>
                                          <p:attrName>ppt_h</p:attrName>
                                        </p:attrNameLst>
                                      </p:cBhvr>
                                      <p:tavLst>
                                        <p:tav tm="0">
                                          <p:val>
                                            <p:strVal val="#ppt_h"/>
                                          </p:val>
                                        </p:tav>
                                        <p:tav tm="100000">
                                          <p:val>
                                            <p:strVal val="#ppt_h"/>
                                          </p:val>
                                        </p:tav>
                                      </p:tavLst>
                                    </p:anim>
                                    <p:animEffect transition="in" filter="fade">
                                      <p:cBhvr>
                                        <p:cTn id="42" dur="10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1000" fill="hold"/>
                                        <p:tgtEl>
                                          <p:spTgt spid="20"/>
                                        </p:tgtEl>
                                        <p:attrNameLst>
                                          <p:attrName>ppt_w</p:attrName>
                                        </p:attrNameLst>
                                      </p:cBhvr>
                                      <p:tavLst>
                                        <p:tav tm="0">
                                          <p:val>
                                            <p:strVal val="#ppt_w*0.70"/>
                                          </p:val>
                                        </p:tav>
                                        <p:tav tm="100000">
                                          <p:val>
                                            <p:strVal val="#ppt_w"/>
                                          </p:val>
                                        </p:tav>
                                      </p:tavLst>
                                    </p:anim>
                                    <p:anim calcmode="lin" valueType="num">
                                      <p:cBhvr>
                                        <p:cTn id="48" dur="1000" fill="hold"/>
                                        <p:tgtEl>
                                          <p:spTgt spid="20"/>
                                        </p:tgtEl>
                                        <p:attrNameLst>
                                          <p:attrName>ppt_h</p:attrName>
                                        </p:attrNameLst>
                                      </p:cBhvr>
                                      <p:tavLst>
                                        <p:tav tm="0">
                                          <p:val>
                                            <p:strVal val="#ppt_h"/>
                                          </p:val>
                                        </p:tav>
                                        <p:tav tm="100000">
                                          <p:val>
                                            <p:strVal val="#ppt_h"/>
                                          </p:val>
                                        </p:tav>
                                      </p:tavLst>
                                    </p:anim>
                                    <p:animEffect transition="in" filter="fade">
                                      <p:cBhvr>
                                        <p:cTn id="49" dur="10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55" presetClass="entr" presetSubtype="0" fill="hold" grpId="0" nodeType="clickEffect">
                                  <p:stCondLst>
                                    <p:cond delay="0"/>
                                  </p:stCondLst>
                                  <p:childTnLst>
                                    <p:set>
                                      <p:cBhvr>
                                        <p:cTn id="53" dur="1" fill="hold">
                                          <p:stCondLst>
                                            <p:cond delay="0"/>
                                          </p:stCondLst>
                                        </p:cTn>
                                        <p:tgtEl>
                                          <p:spTgt spid="25"/>
                                        </p:tgtEl>
                                        <p:attrNameLst>
                                          <p:attrName>style.visibility</p:attrName>
                                        </p:attrNameLst>
                                      </p:cBhvr>
                                      <p:to>
                                        <p:strVal val="visible"/>
                                      </p:to>
                                    </p:set>
                                    <p:anim calcmode="lin" valueType="num">
                                      <p:cBhvr>
                                        <p:cTn id="54" dur="1000" fill="hold"/>
                                        <p:tgtEl>
                                          <p:spTgt spid="25"/>
                                        </p:tgtEl>
                                        <p:attrNameLst>
                                          <p:attrName>ppt_w</p:attrName>
                                        </p:attrNameLst>
                                      </p:cBhvr>
                                      <p:tavLst>
                                        <p:tav tm="0">
                                          <p:val>
                                            <p:strVal val="#ppt_w*0.70"/>
                                          </p:val>
                                        </p:tav>
                                        <p:tav tm="100000">
                                          <p:val>
                                            <p:strVal val="#ppt_w"/>
                                          </p:val>
                                        </p:tav>
                                      </p:tavLst>
                                    </p:anim>
                                    <p:anim calcmode="lin" valueType="num">
                                      <p:cBhvr>
                                        <p:cTn id="55" dur="1000" fill="hold"/>
                                        <p:tgtEl>
                                          <p:spTgt spid="25"/>
                                        </p:tgtEl>
                                        <p:attrNameLst>
                                          <p:attrName>ppt_h</p:attrName>
                                        </p:attrNameLst>
                                      </p:cBhvr>
                                      <p:tavLst>
                                        <p:tav tm="0">
                                          <p:val>
                                            <p:strVal val="#ppt_h"/>
                                          </p:val>
                                        </p:tav>
                                        <p:tav tm="100000">
                                          <p:val>
                                            <p:strVal val="#ppt_h"/>
                                          </p:val>
                                        </p:tav>
                                      </p:tavLst>
                                    </p:anim>
                                    <p:animEffect transition="in" filter="fade">
                                      <p:cBhvr>
                                        <p:cTn id="56" dur="1000"/>
                                        <p:tgtEl>
                                          <p:spTgt spid="25"/>
                                        </p:tgtEl>
                                      </p:cBhvr>
                                    </p:animEffect>
                                  </p:childTnLst>
                                </p:cTn>
                              </p:par>
                            </p:childTnLst>
                          </p:cTn>
                        </p:par>
                      </p:childTnLst>
                    </p:cTn>
                  </p:par>
                  <p:par>
                    <p:cTn id="57" fill="hold">
                      <p:stCondLst>
                        <p:cond delay="indefinite"/>
                      </p:stCondLst>
                      <p:childTnLst>
                        <p:par>
                          <p:cTn id="58" fill="hold">
                            <p:stCondLst>
                              <p:cond delay="0"/>
                            </p:stCondLst>
                            <p:childTnLst>
                              <p:par>
                                <p:cTn id="59" presetID="55" presetClass="entr"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p:cTn id="61" dur="1000" fill="hold"/>
                                        <p:tgtEl>
                                          <p:spTgt spid="26"/>
                                        </p:tgtEl>
                                        <p:attrNameLst>
                                          <p:attrName>ppt_w</p:attrName>
                                        </p:attrNameLst>
                                      </p:cBhvr>
                                      <p:tavLst>
                                        <p:tav tm="0">
                                          <p:val>
                                            <p:strVal val="#ppt_w*0.70"/>
                                          </p:val>
                                        </p:tav>
                                        <p:tav tm="100000">
                                          <p:val>
                                            <p:strVal val="#ppt_w"/>
                                          </p:val>
                                        </p:tav>
                                      </p:tavLst>
                                    </p:anim>
                                    <p:anim calcmode="lin" valueType="num">
                                      <p:cBhvr>
                                        <p:cTn id="62" dur="1000" fill="hold"/>
                                        <p:tgtEl>
                                          <p:spTgt spid="26"/>
                                        </p:tgtEl>
                                        <p:attrNameLst>
                                          <p:attrName>ppt_h</p:attrName>
                                        </p:attrNameLst>
                                      </p:cBhvr>
                                      <p:tavLst>
                                        <p:tav tm="0">
                                          <p:val>
                                            <p:strVal val="#ppt_h"/>
                                          </p:val>
                                        </p:tav>
                                        <p:tav tm="100000">
                                          <p:val>
                                            <p:strVal val="#ppt_h"/>
                                          </p:val>
                                        </p:tav>
                                      </p:tavLst>
                                    </p:anim>
                                    <p:animEffect transition="in" filter="fade">
                                      <p:cBhvr>
                                        <p:cTn id="63"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9" grpId="0"/>
      <p:bldP spid="20" grpId="0"/>
      <p:bldP spid="22" grpId="0" animBg="1"/>
      <p:bldP spid="25" grpId="0" animBg="1"/>
      <p:bldP spid="2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758030" y="4191000"/>
            <a:ext cx="3386667" cy="2438400"/>
          </a:xfrm>
          <a:prstGeom prst="rect">
            <a:avLst/>
          </a:prstGeom>
        </p:spPr>
      </p:pic>
      <p:sp>
        <p:nvSpPr>
          <p:cNvPr id="42" name="TextBox 41"/>
          <p:cNvSpPr txBox="1"/>
          <p:nvPr/>
        </p:nvSpPr>
        <p:spPr>
          <a:xfrm>
            <a:off x="3352800" y="4343400"/>
            <a:ext cx="3276600" cy="646331"/>
          </a:xfrm>
          <a:prstGeom prst="rect">
            <a:avLst/>
          </a:prstGeom>
          <a:solidFill>
            <a:srgbClr val="FFFF00"/>
          </a:solidFill>
        </p:spPr>
        <p:txBody>
          <a:bodyPr wrap="square" rtlCol="0">
            <a:spAutoFit/>
          </a:bodyPr>
          <a:lstStyle/>
          <a:p>
            <a:r>
              <a:rPr lang="en-US" dirty="0" smtClean="0"/>
              <a:t>Corpus </a:t>
            </a:r>
            <a:r>
              <a:rPr lang="en-US" dirty="0" err="1" smtClean="0"/>
              <a:t>luteum</a:t>
            </a:r>
            <a:r>
              <a:rPr lang="en-US" dirty="0" smtClean="0"/>
              <a:t> (yellow body) produces </a:t>
            </a:r>
            <a:r>
              <a:rPr lang="en-US" b="1" i="1" dirty="0" smtClean="0"/>
              <a:t>progesterone</a:t>
            </a:r>
            <a:endParaRPr lang="en-US" b="1" i="1" dirty="0"/>
          </a:p>
        </p:txBody>
      </p:sp>
      <p:sp>
        <p:nvSpPr>
          <p:cNvPr id="27" name="TextBox 26"/>
          <p:cNvSpPr txBox="1"/>
          <p:nvPr/>
        </p:nvSpPr>
        <p:spPr>
          <a:xfrm>
            <a:off x="29234" y="2743200"/>
            <a:ext cx="3933165" cy="646331"/>
          </a:xfrm>
          <a:prstGeom prst="rect">
            <a:avLst/>
          </a:prstGeom>
          <a:solidFill>
            <a:srgbClr val="FFFF00"/>
          </a:solidFill>
        </p:spPr>
        <p:txBody>
          <a:bodyPr wrap="square" rtlCol="0">
            <a:spAutoFit/>
          </a:bodyPr>
          <a:lstStyle/>
          <a:p>
            <a:r>
              <a:rPr lang="en-US" dirty="0" err="1" smtClean="0"/>
              <a:t>Oestrogen</a:t>
            </a:r>
            <a:r>
              <a:rPr lang="en-US" dirty="0" smtClean="0"/>
              <a:t> also acts on the pituitary to stop more secretion of FSH</a:t>
            </a:r>
            <a:endParaRPr lang="en-US" dirty="0"/>
          </a:p>
        </p:txBody>
      </p:sp>
      <p:sp>
        <p:nvSpPr>
          <p:cNvPr id="2" name="Title 1"/>
          <p:cNvSpPr>
            <a:spLocks noGrp="1"/>
          </p:cNvSpPr>
          <p:nvPr>
            <p:ph type="title"/>
          </p:nvPr>
        </p:nvSpPr>
        <p:spPr>
          <a:xfrm>
            <a:off x="685800" y="0"/>
            <a:ext cx="7772400" cy="533400"/>
          </a:xfrm>
          <a:noFill/>
          <a:ln>
            <a:noFill/>
          </a:ln>
        </p:spPr>
        <p:txBody>
          <a:bodyPr vert="horz" wrap="square" lIns="91440" tIns="45720" rIns="91440" bIns="45720" numCol="1" anchor="ctr" anchorCtr="0" compatLnSpc="1">
            <a:prstTxWarp prst="textNoShape">
              <a:avLst/>
            </a:prstTxWarp>
          </a:bodyPr>
          <a:lstStyle/>
          <a:p>
            <a:pPr marL="342900" lvl="3" indent="-342900">
              <a:lnSpc>
                <a:spcPct val="150000"/>
              </a:lnSpc>
              <a:defRPr/>
            </a:pPr>
            <a:r>
              <a:rPr lang="en-US" sz="3200" b="1" dirty="0" smtClean="0">
                <a:solidFill>
                  <a:srgbClr val="C00000"/>
                </a:solidFill>
                <a:latin typeface="BedrockWide" charset="0"/>
              </a:rPr>
              <a:t>Menstrual cycle and Menstruation </a:t>
            </a:r>
            <a:endParaRPr lang="en-US" sz="3200" b="1" dirty="0">
              <a:solidFill>
                <a:srgbClr val="C00000"/>
              </a:solidFill>
              <a:latin typeface="BedrockWide" charset="0"/>
            </a:endParaRPr>
          </a:p>
        </p:txBody>
      </p:sp>
      <p:pic>
        <p:nvPicPr>
          <p:cNvPr id="3" name="Picture 2"/>
          <p:cNvPicPr>
            <a:picLocks noChangeAspect="1"/>
          </p:cNvPicPr>
          <p:nvPr/>
        </p:nvPicPr>
        <p:blipFill>
          <a:blip r:embed="rId3"/>
          <a:stretch>
            <a:fillRect/>
          </a:stretch>
        </p:blipFill>
        <p:spPr>
          <a:xfrm>
            <a:off x="-1" y="542330"/>
            <a:ext cx="2328333" cy="1676400"/>
          </a:xfrm>
          <a:prstGeom prst="rect">
            <a:avLst/>
          </a:prstGeom>
        </p:spPr>
      </p:pic>
      <p:pic>
        <p:nvPicPr>
          <p:cNvPr id="4" name="Picture 3"/>
          <p:cNvPicPr>
            <a:picLocks noChangeAspect="1"/>
          </p:cNvPicPr>
          <p:nvPr/>
        </p:nvPicPr>
        <p:blipFill>
          <a:blip r:embed="rId4"/>
          <a:stretch>
            <a:fillRect/>
          </a:stretch>
        </p:blipFill>
        <p:spPr>
          <a:xfrm>
            <a:off x="4648200" y="542330"/>
            <a:ext cx="2434167" cy="1752600"/>
          </a:xfrm>
          <a:prstGeom prst="rect">
            <a:avLst/>
          </a:prstGeom>
        </p:spPr>
      </p:pic>
      <p:pic>
        <p:nvPicPr>
          <p:cNvPr id="6" name="Picture 5"/>
          <p:cNvPicPr>
            <a:picLocks noChangeAspect="1"/>
          </p:cNvPicPr>
          <p:nvPr/>
        </p:nvPicPr>
        <p:blipFill>
          <a:blip r:embed="rId5"/>
          <a:stretch>
            <a:fillRect/>
          </a:stretch>
        </p:blipFill>
        <p:spPr>
          <a:xfrm>
            <a:off x="-24983" y="3886200"/>
            <a:ext cx="2963334" cy="2133600"/>
          </a:xfrm>
          <a:prstGeom prst="rect">
            <a:avLst/>
          </a:prstGeom>
        </p:spPr>
      </p:pic>
      <p:cxnSp>
        <p:nvCxnSpPr>
          <p:cNvPr id="8" name="Straight Arrow Connector 7"/>
          <p:cNvCxnSpPr/>
          <p:nvPr/>
        </p:nvCxnSpPr>
        <p:spPr bwMode="auto">
          <a:xfrm>
            <a:off x="2362200" y="1532930"/>
            <a:ext cx="2209800" cy="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9" name="TextBox 8"/>
          <p:cNvSpPr txBox="1"/>
          <p:nvPr/>
        </p:nvSpPr>
        <p:spPr>
          <a:xfrm>
            <a:off x="2362200" y="533400"/>
            <a:ext cx="2286000" cy="923330"/>
          </a:xfrm>
          <a:prstGeom prst="rect">
            <a:avLst/>
          </a:prstGeom>
          <a:solidFill>
            <a:srgbClr val="FFFF00"/>
          </a:solidFill>
        </p:spPr>
        <p:txBody>
          <a:bodyPr wrap="square" rtlCol="0">
            <a:spAutoFit/>
          </a:bodyPr>
          <a:lstStyle/>
          <a:p>
            <a:r>
              <a:rPr lang="en-US" b="1" i="1" dirty="0" smtClean="0"/>
              <a:t>FSH</a:t>
            </a:r>
            <a:r>
              <a:rPr lang="en-US" dirty="0" smtClean="0"/>
              <a:t> starts the cycle by stimulating a follicle to develop. </a:t>
            </a:r>
            <a:endParaRPr lang="en-US" dirty="0"/>
          </a:p>
        </p:txBody>
      </p:sp>
      <p:sp>
        <p:nvSpPr>
          <p:cNvPr id="10" name="TextBox 9"/>
          <p:cNvSpPr txBox="1"/>
          <p:nvPr/>
        </p:nvSpPr>
        <p:spPr>
          <a:xfrm>
            <a:off x="2286000" y="1628001"/>
            <a:ext cx="2743200" cy="923330"/>
          </a:xfrm>
          <a:prstGeom prst="rect">
            <a:avLst/>
          </a:prstGeom>
          <a:solidFill>
            <a:srgbClr val="FFFF00"/>
          </a:solidFill>
        </p:spPr>
        <p:txBody>
          <a:bodyPr wrap="square" rtlCol="0">
            <a:spAutoFit/>
          </a:bodyPr>
          <a:lstStyle/>
          <a:p>
            <a:r>
              <a:rPr lang="en-US" dirty="0" smtClean="0"/>
              <a:t>The egg cell develops inside Follicle cells release </a:t>
            </a:r>
            <a:r>
              <a:rPr lang="en-US" b="1" i="1" dirty="0" err="1" smtClean="0"/>
              <a:t>oestrogen</a:t>
            </a:r>
            <a:r>
              <a:rPr lang="en-US" dirty="0" smtClean="0"/>
              <a:t>. </a:t>
            </a:r>
            <a:endParaRPr lang="en-US" dirty="0"/>
          </a:p>
        </p:txBody>
      </p:sp>
      <p:sp>
        <p:nvSpPr>
          <p:cNvPr id="11" name="TextBox 10"/>
          <p:cNvSpPr txBox="1"/>
          <p:nvPr/>
        </p:nvSpPr>
        <p:spPr>
          <a:xfrm>
            <a:off x="7086600" y="694730"/>
            <a:ext cx="2089812" cy="923330"/>
          </a:xfrm>
          <a:prstGeom prst="rect">
            <a:avLst/>
          </a:prstGeom>
          <a:solidFill>
            <a:srgbClr val="FFFF00"/>
          </a:solidFill>
        </p:spPr>
        <p:txBody>
          <a:bodyPr wrap="square" rtlCol="0">
            <a:spAutoFit/>
          </a:bodyPr>
          <a:lstStyle/>
          <a:p>
            <a:r>
              <a:rPr lang="en-US" dirty="0" err="1" smtClean="0"/>
              <a:t>Oestrogen</a:t>
            </a:r>
            <a:r>
              <a:rPr lang="en-US" dirty="0" smtClean="0"/>
              <a:t> </a:t>
            </a:r>
            <a:r>
              <a:rPr lang="en-US" dirty="0"/>
              <a:t>leads to the thickening of the uterine wall.</a:t>
            </a:r>
          </a:p>
        </p:txBody>
      </p:sp>
      <p:cxnSp>
        <p:nvCxnSpPr>
          <p:cNvPr id="12" name="Straight Arrow Connector 11"/>
          <p:cNvCxnSpPr/>
          <p:nvPr/>
        </p:nvCxnSpPr>
        <p:spPr bwMode="auto">
          <a:xfrm flipV="1">
            <a:off x="4343400" y="1532930"/>
            <a:ext cx="2286000" cy="83820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23" name="Straight Arrow Connector 22"/>
          <p:cNvCxnSpPr/>
          <p:nvPr/>
        </p:nvCxnSpPr>
        <p:spPr bwMode="auto">
          <a:xfrm flipH="1">
            <a:off x="2743200" y="2514600"/>
            <a:ext cx="762000" cy="22860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29" name="TextBox 28"/>
          <p:cNvSpPr txBox="1"/>
          <p:nvPr/>
        </p:nvSpPr>
        <p:spPr>
          <a:xfrm>
            <a:off x="5210835" y="2438400"/>
            <a:ext cx="3933165" cy="646331"/>
          </a:xfrm>
          <a:prstGeom prst="rect">
            <a:avLst/>
          </a:prstGeom>
          <a:solidFill>
            <a:srgbClr val="FFFF00"/>
          </a:solidFill>
        </p:spPr>
        <p:txBody>
          <a:bodyPr wrap="square" rtlCol="0">
            <a:spAutoFit/>
          </a:bodyPr>
          <a:lstStyle/>
          <a:p>
            <a:r>
              <a:rPr lang="en-US" dirty="0" err="1" smtClean="0"/>
              <a:t>Oestrogen</a:t>
            </a:r>
            <a:r>
              <a:rPr lang="en-US" dirty="0" smtClean="0"/>
              <a:t> now stimulates the production of </a:t>
            </a:r>
            <a:r>
              <a:rPr lang="en-US" b="1" i="1" dirty="0" smtClean="0"/>
              <a:t>LH</a:t>
            </a:r>
            <a:r>
              <a:rPr lang="en-US" dirty="0" smtClean="0"/>
              <a:t> from the pituitary</a:t>
            </a:r>
            <a:endParaRPr lang="en-US" dirty="0"/>
          </a:p>
        </p:txBody>
      </p:sp>
      <p:cxnSp>
        <p:nvCxnSpPr>
          <p:cNvPr id="30" name="Straight Arrow Connector 29"/>
          <p:cNvCxnSpPr/>
          <p:nvPr/>
        </p:nvCxnSpPr>
        <p:spPr bwMode="auto">
          <a:xfrm>
            <a:off x="4267200" y="2514600"/>
            <a:ext cx="990600" cy="15240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33" name="TextBox 32"/>
          <p:cNvSpPr txBox="1"/>
          <p:nvPr/>
        </p:nvSpPr>
        <p:spPr>
          <a:xfrm>
            <a:off x="4686093" y="3505200"/>
            <a:ext cx="4495800" cy="646331"/>
          </a:xfrm>
          <a:prstGeom prst="rect">
            <a:avLst/>
          </a:prstGeom>
          <a:solidFill>
            <a:srgbClr val="FFFF00"/>
          </a:solidFill>
        </p:spPr>
        <p:txBody>
          <a:bodyPr wrap="square" rtlCol="0">
            <a:spAutoFit/>
          </a:bodyPr>
          <a:lstStyle/>
          <a:p>
            <a:r>
              <a:rPr lang="en-US" dirty="0" smtClean="0"/>
              <a:t>LH acts on the ovary to release the egg and form the corpus </a:t>
            </a:r>
            <a:r>
              <a:rPr lang="en-US" dirty="0" err="1" smtClean="0"/>
              <a:t>luteum</a:t>
            </a:r>
            <a:r>
              <a:rPr lang="en-US" dirty="0" smtClean="0"/>
              <a:t>. (yellow body)</a:t>
            </a:r>
            <a:endParaRPr lang="en-US" dirty="0"/>
          </a:p>
        </p:txBody>
      </p:sp>
      <p:cxnSp>
        <p:nvCxnSpPr>
          <p:cNvPr id="32" name="Straight Arrow Connector 31"/>
          <p:cNvCxnSpPr/>
          <p:nvPr/>
        </p:nvCxnSpPr>
        <p:spPr bwMode="auto">
          <a:xfrm>
            <a:off x="6858000" y="3048000"/>
            <a:ext cx="0" cy="53340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34" name="Straight Arrow Connector 33"/>
          <p:cNvCxnSpPr/>
          <p:nvPr/>
        </p:nvCxnSpPr>
        <p:spPr bwMode="auto">
          <a:xfrm flipH="1">
            <a:off x="6248400" y="4038600"/>
            <a:ext cx="457200" cy="38100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43" name="Straight Arrow Connector 42"/>
          <p:cNvCxnSpPr/>
          <p:nvPr/>
        </p:nvCxnSpPr>
        <p:spPr bwMode="auto">
          <a:xfrm>
            <a:off x="6019800" y="4876800"/>
            <a:ext cx="2438400" cy="53340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52" name="TextBox 51"/>
          <p:cNvSpPr txBox="1"/>
          <p:nvPr/>
        </p:nvSpPr>
        <p:spPr>
          <a:xfrm>
            <a:off x="3733800" y="5105400"/>
            <a:ext cx="3124200" cy="923330"/>
          </a:xfrm>
          <a:prstGeom prst="rect">
            <a:avLst/>
          </a:prstGeom>
          <a:solidFill>
            <a:srgbClr val="FFFF00"/>
          </a:solidFill>
        </p:spPr>
        <p:txBody>
          <a:bodyPr wrap="square" rtlCol="0">
            <a:spAutoFit/>
          </a:bodyPr>
          <a:lstStyle/>
          <a:p>
            <a:r>
              <a:rPr lang="en-US" dirty="0" smtClean="0"/>
              <a:t>Progesterone thickens the uterine lining further and prevents its break down</a:t>
            </a:r>
            <a:endParaRPr lang="en-US" dirty="0"/>
          </a:p>
        </p:txBody>
      </p:sp>
      <p:sp>
        <p:nvSpPr>
          <p:cNvPr id="62" name="TextBox 61"/>
          <p:cNvSpPr txBox="1"/>
          <p:nvPr/>
        </p:nvSpPr>
        <p:spPr>
          <a:xfrm>
            <a:off x="3657600" y="6172200"/>
            <a:ext cx="3276600" cy="646331"/>
          </a:xfrm>
          <a:prstGeom prst="rect">
            <a:avLst/>
          </a:prstGeom>
          <a:solidFill>
            <a:srgbClr val="FFFF00"/>
          </a:solidFill>
        </p:spPr>
        <p:txBody>
          <a:bodyPr wrap="square" rtlCol="0">
            <a:spAutoFit/>
          </a:bodyPr>
          <a:lstStyle/>
          <a:p>
            <a:r>
              <a:rPr lang="en-US" dirty="0" smtClean="0"/>
              <a:t>If fertilization takes place it results in pregnancy.</a:t>
            </a:r>
            <a:endParaRPr lang="en-US" b="1" i="1" dirty="0"/>
          </a:p>
        </p:txBody>
      </p:sp>
      <p:sp>
        <p:nvSpPr>
          <p:cNvPr id="74" name="TextBox 73"/>
          <p:cNvSpPr txBox="1"/>
          <p:nvPr/>
        </p:nvSpPr>
        <p:spPr>
          <a:xfrm>
            <a:off x="0" y="3505200"/>
            <a:ext cx="3560209" cy="369332"/>
          </a:xfrm>
          <a:prstGeom prst="rect">
            <a:avLst/>
          </a:prstGeom>
          <a:solidFill>
            <a:srgbClr val="CCFFCC"/>
          </a:solidFill>
        </p:spPr>
        <p:txBody>
          <a:bodyPr wrap="square" rtlCol="0">
            <a:spAutoFit/>
          </a:bodyPr>
          <a:lstStyle/>
          <a:p>
            <a:r>
              <a:rPr lang="en-US" dirty="0" smtClean="0"/>
              <a:t>If fertilization does not take place</a:t>
            </a:r>
            <a:endParaRPr lang="en-US" b="1" i="1" dirty="0"/>
          </a:p>
        </p:txBody>
      </p:sp>
      <p:cxnSp>
        <p:nvCxnSpPr>
          <p:cNvPr id="77" name="Straight Arrow Connector 76"/>
          <p:cNvCxnSpPr/>
          <p:nvPr/>
        </p:nvCxnSpPr>
        <p:spPr bwMode="auto">
          <a:xfrm>
            <a:off x="1066800" y="3810000"/>
            <a:ext cx="381000" cy="91440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81" name="TextBox 80"/>
          <p:cNvSpPr txBox="1"/>
          <p:nvPr/>
        </p:nvSpPr>
        <p:spPr>
          <a:xfrm>
            <a:off x="0" y="6019800"/>
            <a:ext cx="3560209" cy="646331"/>
          </a:xfrm>
          <a:prstGeom prst="rect">
            <a:avLst/>
          </a:prstGeom>
          <a:solidFill>
            <a:srgbClr val="CCFFCC"/>
          </a:solidFill>
        </p:spPr>
        <p:txBody>
          <a:bodyPr wrap="square" rtlCol="0">
            <a:spAutoFit/>
          </a:bodyPr>
          <a:lstStyle/>
          <a:p>
            <a:r>
              <a:rPr lang="en-US" dirty="0" smtClean="0"/>
              <a:t>Uterine lining </a:t>
            </a:r>
            <a:r>
              <a:rPr lang="en-US" dirty="0" err="1" smtClean="0"/>
              <a:t>breaksdown</a:t>
            </a:r>
            <a:r>
              <a:rPr lang="en-US" dirty="0" smtClean="0"/>
              <a:t> resulting in menstruation.</a:t>
            </a:r>
            <a:endParaRPr lang="en-US" b="1" i="1" dirty="0"/>
          </a:p>
        </p:txBody>
      </p:sp>
    </p:spTree>
    <p:extLst>
      <p:ext uri="{BB962C8B-B14F-4D97-AF65-F5344CB8AC3E}">
        <p14:creationId xmlns:p14="http://schemas.microsoft.com/office/powerpoint/2010/main" xmlns="" val="426954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0.7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strVal val="#ppt_w*0.70"/>
                                          </p:val>
                                        </p:tav>
                                        <p:tav tm="100000">
                                          <p:val>
                                            <p:strVal val="#ppt_w"/>
                                          </p:val>
                                        </p:tav>
                                      </p:tavLst>
                                    </p:anim>
                                    <p:anim calcmode="lin" valueType="num">
                                      <p:cBhvr>
                                        <p:cTn id="20" dur="1000" fill="hold"/>
                                        <p:tgtEl>
                                          <p:spTgt spid="10"/>
                                        </p:tgtEl>
                                        <p:attrNameLst>
                                          <p:attrName>ppt_h</p:attrName>
                                        </p:attrNameLst>
                                      </p:cBhvr>
                                      <p:tavLst>
                                        <p:tav tm="0">
                                          <p:val>
                                            <p:strVal val="#ppt_h"/>
                                          </p:val>
                                        </p:tav>
                                        <p:tav tm="100000">
                                          <p:val>
                                            <p:strVal val="#ppt_h"/>
                                          </p:val>
                                        </p:tav>
                                      </p:tavLst>
                                    </p:anim>
                                    <p:animEffect transition="in" filter="fade">
                                      <p:cBhvr>
                                        <p:cTn id="21" dur="1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1000" fill="hold"/>
                                        <p:tgtEl>
                                          <p:spTgt spid="11"/>
                                        </p:tgtEl>
                                        <p:attrNameLst>
                                          <p:attrName>ppt_w</p:attrName>
                                        </p:attrNameLst>
                                      </p:cBhvr>
                                      <p:tavLst>
                                        <p:tav tm="0">
                                          <p:val>
                                            <p:strVal val="#ppt_w*0.70"/>
                                          </p:val>
                                        </p:tav>
                                        <p:tav tm="100000">
                                          <p:val>
                                            <p:strVal val="#ppt_w"/>
                                          </p:val>
                                        </p:tav>
                                      </p:tavLst>
                                    </p:anim>
                                    <p:anim calcmode="lin" valueType="num">
                                      <p:cBhvr>
                                        <p:cTn id="42" dur="1000" fill="hold"/>
                                        <p:tgtEl>
                                          <p:spTgt spid="11"/>
                                        </p:tgtEl>
                                        <p:attrNameLst>
                                          <p:attrName>ppt_h</p:attrName>
                                        </p:attrNameLst>
                                      </p:cBhvr>
                                      <p:tavLst>
                                        <p:tav tm="0">
                                          <p:val>
                                            <p:strVal val="#ppt_h"/>
                                          </p:val>
                                        </p:tav>
                                        <p:tav tm="100000">
                                          <p:val>
                                            <p:strVal val="#ppt_h"/>
                                          </p:val>
                                        </p:tav>
                                      </p:tavLst>
                                    </p:anim>
                                    <p:animEffect transition="in" filter="fade">
                                      <p:cBhvr>
                                        <p:cTn id="43" dur="10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up)">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p:cTn id="53" dur="1000" fill="hold"/>
                                        <p:tgtEl>
                                          <p:spTgt spid="27"/>
                                        </p:tgtEl>
                                        <p:attrNameLst>
                                          <p:attrName>ppt_w</p:attrName>
                                        </p:attrNameLst>
                                      </p:cBhvr>
                                      <p:tavLst>
                                        <p:tav tm="0">
                                          <p:val>
                                            <p:strVal val="#ppt_w*0.70"/>
                                          </p:val>
                                        </p:tav>
                                        <p:tav tm="100000">
                                          <p:val>
                                            <p:strVal val="#ppt_w"/>
                                          </p:val>
                                        </p:tav>
                                      </p:tavLst>
                                    </p:anim>
                                    <p:anim calcmode="lin" valueType="num">
                                      <p:cBhvr>
                                        <p:cTn id="54" dur="1000" fill="hold"/>
                                        <p:tgtEl>
                                          <p:spTgt spid="27"/>
                                        </p:tgtEl>
                                        <p:attrNameLst>
                                          <p:attrName>ppt_h</p:attrName>
                                        </p:attrNameLst>
                                      </p:cBhvr>
                                      <p:tavLst>
                                        <p:tav tm="0">
                                          <p:val>
                                            <p:strVal val="#ppt_h"/>
                                          </p:val>
                                        </p:tav>
                                        <p:tav tm="100000">
                                          <p:val>
                                            <p:strVal val="#ppt_h"/>
                                          </p:val>
                                        </p:tav>
                                      </p:tavLst>
                                    </p:anim>
                                    <p:animEffect transition="in" filter="fade">
                                      <p:cBhvr>
                                        <p:cTn id="55" dur="10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wipe(up)">
                                      <p:cBhvr>
                                        <p:cTn id="60" dur="500"/>
                                        <p:tgtEl>
                                          <p:spTgt spid="30"/>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grpId="0" nodeType="clickEffect">
                                  <p:stCondLst>
                                    <p:cond delay="0"/>
                                  </p:stCondLst>
                                  <p:childTnLst>
                                    <p:set>
                                      <p:cBhvr>
                                        <p:cTn id="64" dur="1" fill="hold">
                                          <p:stCondLst>
                                            <p:cond delay="0"/>
                                          </p:stCondLst>
                                        </p:cTn>
                                        <p:tgtEl>
                                          <p:spTgt spid="29"/>
                                        </p:tgtEl>
                                        <p:attrNameLst>
                                          <p:attrName>style.visibility</p:attrName>
                                        </p:attrNameLst>
                                      </p:cBhvr>
                                      <p:to>
                                        <p:strVal val="visible"/>
                                      </p:to>
                                    </p:set>
                                    <p:anim calcmode="lin" valueType="num">
                                      <p:cBhvr>
                                        <p:cTn id="65" dur="1000" fill="hold"/>
                                        <p:tgtEl>
                                          <p:spTgt spid="29"/>
                                        </p:tgtEl>
                                        <p:attrNameLst>
                                          <p:attrName>ppt_w</p:attrName>
                                        </p:attrNameLst>
                                      </p:cBhvr>
                                      <p:tavLst>
                                        <p:tav tm="0">
                                          <p:val>
                                            <p:strVal val="#ppt_w*0.70"/>
                                          </p:val>
                                        </p:tav>
                                        <p:tav tm="100000">
                                          <p:val>
                                            <p:strVal val="#ppt_w"/>
                                          </p:val>
                                        </p:tav>
                                      </p:tavLst>
                                    </p:anim>
                                    <p:anim calcmode="lin" valueType="num">
                                      <p:cBhvr>
                                        <p:cTn id="66" dur="1000" fill="hold"/>
                                        <p:tgtEl>
                                          <p:spTgt spid="29"/>
                                        </p:tgtEl>
                                        <p:attrNameLst>
                                          <p:attrName>ppt_h</p:attrName>
                                        </p:attrNameLst>
                                      </p:cBhvr>
                                      <p:tavLst>
                                        <p:tav tm="0">
                                          <p:val>
                                            <p:strVal val="#ppt_h"/>
                                          </p:val>
                                        </p:tav>
                                        <p:tav tm="100000">
                                          <p:val>
                                            <p:strVal val="#ppt_h"/>
                                          </p:val>
                                        </p:tav>
                                      </p:tavLst>
                                    </p:anim>
                                    <p:animEffect transition="in" filter="fade">
                                      <p:cBhvr>
                                        <p:cTn id="67" dur="1000"/>
                                        <p:tgtEl>
                                          <p:spTgt spid="2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nodeType="click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wipe(up)">
                                      <p:cBhvr>
                                        <p:cTn id="72" dur="500"/>
                                        <p:tgtEl>
                                          <p:spTgt spid="32"/>
                                        </p:tgtEl>
                                      </p:cBhvr>
                                    </p:animEffect>
                                  </p:childTnLst>
                                </p:cTn>
                              </p:par>
                            </p:childTnLst>
                          </p:cTn>
                        </p:par>
                      </p:childTnLst>
                    </p:cTn>
                  </p:par>
                  <p:par>
                    <p:cTn id="73" fill="hold">
                      <p:stCondLst>
                        <p:cond delay="indefinite"/>
                      </p:stCondLst>
                      <p:childTnLst>
                        <p:par>
                          <p:cTn id="74" fill="hold">
                            <p:stCondLst>
                              <p:cond delay="0"/>
                            </p:stCondLst>
                            <p:childTnLst>
                              <p:par>
                                <p:cTn id="75" presetID="55" presetClass="entr" presetSubtype="0" fill="hold" grpId="0" nodeType="clickEffect">
                                  <p:stCondLst>
                                    <p:cond delay="0"/>
                                  </p:stCondLst>
                                  <p:childTnLst>
                                    <p:set>
                                      <p:cBhvr>
                                        <p:cTn id="76" dur="1" fill="hold">
                                          <p:stCondLst>
                                            <p:cond delay="0"/>
                                          </p:stCondLst>
                                        </p:cTn>
                                        <p:tgtEl>
                                          <p:spTgt spid="33"/>
                                        </p:tgtEl>
                                        <p:attrNameLst>
                                          <p:attrName>style.visibility</p:attrName>
                                        </p:attrNameLst>
                                      </p:cBhvr>
                                      <p:to>
                                        <p:strVal val="visible"/>
                                      </p:to>
                                    </p:set>
                                    <p:anim calcmode="lin" valueType="num">
                                      <p:cBhvr>
                                        <p:cTn id="77" dur="1000" fill="hold"/>
                                        <p:tgtEl>
                                          <p:spTgt spid="33"/>
                                        </p:tgtEl>
                                        <p:attrNameLst>
                                          <p:attrName>ppt_w</p:attrName>
                                        </p:attrNameLst>
                                      </p:cBhvr>
                                      <p:tavLst>
                                        <p:tav tm="0">
                                          <p:val>
                                            <p:strVal val="#ppt_w*0.70"/>
                                          </p:val>
                                        </p:tav>
                                        <p:tav tm="100000">
                                          <p:val>
                                            <p:strVal val="#ppt_w"/>
                                          </p:val>
                                        </p:tav>
                                      </p:tavLst>
                                    </p:anim>
                                    <p:anim calcmode="lin" valueType="num">
                                      <p:cBhvr>
                                        <p:cTn id="78" dur="1000" fill="hold"/>
                                        <p:tgtEl>
                                          <p:spTgt spid="33"/>
                                        </p:tgtEl>
                                        <p:attrNameLst>
                                          <p:attrName>ppt_h</p:attrName>
                                        </p:attrNameLst>
                                      </p:cBhvr>
                                      <p:tavLst>
                                        <p:tav tm="0">
                                          <p:val>
                                            <p:strVal val="#ppt_h"/>
                                          </p:val>
                                        </p:tav>
                                        <p:tav tm="100000">
                                          <p:val>
                                            <p:strVal val="#ppt_h"/>
                                          </p:val>
                                        </p:tav>
                                      </p:tavLst>
                                    </p:anim>
                                    <p:animEffect transition="in" filter="fade">
                                      <p:cBhvr>
                                        <p:cTn id="79" dur="1000"/>
                                        <p:tgtEl>
                                          <p:spTgt spid="33"/>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5"/>
                                        </p:tgtEl>
                                        <p:attrNameLst>
                                          <p:attrName>style.visibility</p:attrName>
                                        </p:attrNameLst>
                                      </p:cBhvr>
                                      <p:to>
                                        <p:strVal val="visible"/>
                                      </p:to>
                                    </p:set>
                                    <p:animEffect transition="in" filter="fade">
                                      <p:cBhvr>
                                        <p:cTn id="84" dur="500"/>
                                        <p:tgtEl>
                                          <p:spTgt spid="5"/>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wipe(up)">
                                      <p:cBhvr>
                                        <p:cTn id="89" dur="500"/>
                                        <p:tgtEl>
                                          <p:spTgt spid="34"/>
                                        </p:tgtEl>
                                      </p:cBhvr>
                                    </p:animEffect>
                                  </p:childTnLst>
                                </p:cTn>
                              </p:par>
                            </p:childTnLst>
                          </p:cTn>
                        </p:par>
                      </p:childTnLst>
                    </p:cTn>
                  </p:par>
                  <p:par>
                    <p:cTn id="90" fill="hold">
                      <p:stCondLst>
                        <p:cond delay="indefinite"/>
                      </p:stCondLst>
                      <p:childTnLst>
                        <p:par>
                          <p:cTn id="91" fill="hold">
                            <p:stCondLst>
                              <p:cond delay="0"/>
                            </p:stCondLst>
                            <p:childTnLst>
                              <p:par>
                                <p:cTn id="92" presetID="55" presetClass="entr" presetSubtype="0" fill="hold" grpId="0" nodeType="clickEffect">
                                  <p:stCondLst>
                                    <p:cond delay="0"/>
                                  </p:stCondLst>
                                  <p:childTnLst>
                                    <p:set>
                                      <p:cBhvr>
                                        <p:cTn id="93" dur="1" fill="hold">
                                          <p:stCondLst>
                                            <p:cond delay="0"/>
                                          </p:stCondLst>
                                        </p:cTn>
                                        <p:tgtEl>
                                          <p:spTgt spid="42"/>
                                        </p:tgtEl>
                                        <p:attrNameLst>
                                          <p:attrName>style.visibility</p:attrName>
                                        </p:attrNameLst>
                                      </p:cBhvr>
                                      <p:to>
                                        <p:strVal val="visible"/>
                                      </p:to>
                                    </p:set>
                                    <p:anim calcmode="lin" valueType="num">
                                      <p:cBhvr>
                                        <p:cTn id="94" dur="1000" fill="hold"/>
                                        <p:tgtEl>
                                          <p:spTgt spid="42"/>
                                        </p:tgtEl>
                                        <p:attrNameLst>
                                          <p:attrName>ppt_w</p:attrName>
                                        </p:attrNameLst>
                                      </p:cBhvr>
                                      <p:tavLst>
                                        <p:tav tm="0">
                                          <p:val>
                                            <p:strVal val="#ppt_w*0.70"/>
                                          </p:val>
                                        </p:tav>
                                        <p:tav tm="100000">
                                          <p:val>
                                            <p:strVal val="#ppt_w"/>
                                          </p:val>
                                        </p:tav>
                                      </p:tavLst>
                                    </p:anim>
                                    <p:anim calcmode="lin" valueType="num">
                                      <p:cBhvr>
                                        <p:cTn id="95" dur="1000" fill="hold"/>
                                        <p:tgtEl>
                                          <p:spTgt spid="42"/>
                                        </p:tgtEl>
                                        <p:attrNameLst>
                                          <p:attrName>ppt_h</p:attrName>
                                        </p:attrNameLst>
                                      </p:cBhvr>
                                      <p:tavLst>
                                        <p:tav tm="0">
                                          <p:val>
                                            <p:strVal val="#ppt_h"/>
                                          </p:val>
                                        </p:tav>
                                        <p:tav tm="100000">
                                          <p:val>
                                            <p:strVal val="#ppt_h"/>
                                          </p:val>
                                        </p:tav>
                                      </p:tavLst>
                                    </p:anim>
                                    <p:animEffect transition="in" filter="fade">
                                      <p:cBhvr>
                                        <p:cTn id="96" dur="1000"/>
                                        <p:tgtEl>
                                          <p:spTgt spid="42"/>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1" fill="hold" nodeType="clickEffect">
                                  <p:stCondLst>
                                    <p:cond delay="0"/>
                                  </p:stCondLst>
                                  <p:childTnLst>
                                    <p:set>
                                      <p:cBhvr>
                                        <p:cTn id="100" dur="1" fill="hold">
                                          <p:stCondLst>
                                            <p:cond delay="0"/>
                                          </p:stCondLst>
                                        </p:cTn>
                                        <p:tgtEl>
                                          <p:spTgt spid="43"/>
                                        </p:tgtEl>
                                        <p:attrNameLst>
                                          <p:attrName>style.visibility</p:attrName>
                                        </p:attrNameLst>
                                      </p:cBhvr>
                                      <p:to>
                                        <p:strVal val="visible"/>
                                      </p:to>
                                    </p:set>
                                    <p:animEffect transition="in" filter="wipe(up)">
                                      <p:cBhvr>
                                        <p:cTn id="101" dur="500"/>
                                        <p:tgtEl>
                                          <p:spTgt spid="43"/>
                                        </p:tgtEl>
                                      </p:cBhvr>
                                    </p:animEffect>
                                  </p:childTnLst>
                                </p:cTn>
                              </p:par>
                            </p:childTnLst>
                          </p:cTn>
                        </p:par>
                      </p:childTnLst>
                    </p:cTn>
                  </p:par>
                  <p:par>
                    <p:cTn id="102" fill="hold">
                      <p:stCondLst>
                        <p:cond delay="indefinite"/>
                      </p:stCondLst>
                      <p:childTnLst>
                        <p:par>
                          <p:cTn id="103" fill="hold">
                            <p:stCondLst>
                              <p:cond delay="0"/>
                            </p:stCondLst>
                            <p:childTnLst>
                              <p:par>
                                <p:cTn id="104" presetID="55" presetClass="entr" presetSubtype="0" fill="hold" grpId="0" nodeType="clickEffect">
                                  <p:stCondLst>
                                    <p:cond delay="0"/>
                                  </p:stCondLst>
                                  <p:childTnLst>
                                    <p:set>
                                      <p:cBhvr>
                                        <p:cTn id="105" dur="1" fill="hold">
                                          <p:stCondLst>
                                            <p:cond delay="0"/>
                                          </p:stCondLst>
                                        </p:cTn>
                                        <p:tgtEl>
                                          <p:spTgt spid="52"/>
                                        </p:tgtEl>
                                        <p:attrNameLst>
                                          <p:attrName>style.visibility</p:attrName>
                                        </p:attrNameLst>
                                      </p:cBhvr>
                                      <p:to>
                                        <p:strVal val="visible"/>
                                      </p:to>
                                    </p:set>
                                    <p:anim calcmode="lin" valueType="num">
                                      <p:cBhvr>
                                        <p:cTn id="106" dur="1000" fill="hold"/>
                                        <p:tgtEl>
                                          <p:spTgt spid="52"/>
                                        </p:tgtEl>
                                        <p:attrNameLst>
                                          <p:attrName>ppt_w</p:attrName>
                                        </p:attrNameLst>
                                      </p:cBhvr>
                                      <p:tavLst>
                                        <p:tav tm="0">
                                          <p:val>
                                            <p:strVal val="#ppt_w*0.70"/>
                                          </p:val>
                                        </p:tav>
                                        <p:tav tm="100000">
                                          <p:val>
                                            <p:strVal val="#ppt_w"/>
                                          </p:val>
                                        </p:tav>
                                      </p:tavLst>
                                    </p:anim>
                                    <p:anim calcmode="lin" valueType="num">
                                      <p:cBhvr>
                                        <p:cTn id="107" dur="1000" fill="hold"/>
                                        <p:tgtEl>
                                          <p:spTgt spid="52"/>
                                        </p:tgtEl>
                                        <p:attrNameLst>
                                          <p:attrName>ppt_h</p:attrName>
                                        </p:attrNameLst>
                                      </p:cBhvr>
                                      <p:tavLst>
                                        <p:tav tm="0">
                                          <p:val>
                                            <p:strVal val="#ppt_h"/>
                                          </p:val>
                                        </p:tav>
                                        <p:tav tm="100000">
                                          <p:val>
                                            <p:strVal val="#ppt_h"/>
                                          </p:val>
                                        </p:tav>
                                      </p:tavLst>
                                    </p:anim>
                                    <p:animEffect transition="in" filter="fade">
                                      <p:cBhvr>
                                        <p:cTn id="108" dur="1000"/>
                                        <p:tgtEl>
                                          <p:spTgt spid="52"/>
                                        </p:tgtEl>
                                      </p:cBhvr>
                                    </p:animEffect>
                                  </p:childTnLst>
                                </p:cTn>
                              </p:par>
                            </p:childTnLst>
                          </p:cTn>
                        </p:par>
                      </p:childTnLst>
                    </p:cTn>
                  </p:par>
                  <p:par>
                    <p:cTn id="109" fill="hold">
                      <p:stCondLst>
                        <p:cond delay="indefinite"/>
                      </p:stCondLst>
                      <p:childTnLst>
                        <p:par>
                          <p:cTn id="110" fill="hold">
                            <p:stCondLst>
                              <p:cond delay="0"/>
                            </p:stCondLst>
                            <p:childTnLst>
                              <p:par>
                                <p:cTn id="111" presetID="55" presetClass="entr" presetSubtype="0" fill="hold" grpId="0" nodeType="clickEffect">
                                  <p:stCondLst>
                                    <p:cond delay="0"/>
                                  </p:stCondLst>
                                  <p:childTnLst>
                                    <p:set>
                                      <p:cBhvr>
                                        <p:cTn id="112" dur="1" fill="hold">
                                          <p:stCondLst>
                                            <p:cond delay="0"/>
                                          </p:stCondLst>
                                        </p:cTn>
                                        <p:tgtEl>
                                          <p:spTgt spid="62"/>
                                        </p:tgtEl>
                                        <p:attrNameLst>
                                          <p:attrName>style.visibility</p:attrName>
                                        </p:attrNameLst>
                                      </p:cBhvr>
                                      <p:to>
                                        <p:strVal val="visible"/>
                                      </p:to>
                                    </p:set>
                                    <p:anim calcmode="lin" valueType="num">
                                      <p:cBhvr>
                                        <p:cTn id="113" dur="1000" fill="hold"/>
                                        <p:tgtEl>
                                          <p:spTgt spid="62"/>
                                        </p:tgtEl>
                                        <p:attrNameLst>
                                          <p:attrName>ppt_w</p:attrName>
                                        </p:attrNameLst>
                                      </p:cBhvr>
                                      <p:tavLst>
                                        <p:tav tm="0">
                                          <p:val>
                                            <p:strVal val="#ppt_w*0.70"/>
                                          </p:val>
                                        </p:tav>
                                        <p:tav tm="100000">
                                          <p:val>
                                            <p:strVal val="#ppt_w"/>
                                          </p:val>
                                        </p:tav>
                                      </p:tavLst>
                                    </p:anim>
                                    <p:anim calcmode="lin" valueType="num">
                                      <p:cBhvr>
                                        <p:cTn id="114" dur="1000" fill="hold"/>
                                        <p:tgtEl>
                                          <p:spTgt spid="62"/>
                                        </p:tgtEl>
                                        <p:attrNameLst>
                                          <p:attrName>ppt_h</p:attrName>
                                        </p:attrNameLst>
                                      </p:cBhvr>
                                      <p:tavLst>
                                        <p:tav tm="0">
                                          <p:val>
                                            <p:strVal val="#ppt_h"/>
                                          </p:val>
                                        </p:tav>
                                        <p:tav tm="100000">
                                          <p:val>
                                            <p:strVal val="#ppt_h"/>
                                          </p:val>
                                        </p:tav>
                                      </p:tavLst>
                                    </p:anim>
                                    <p:animEffect transition="in" filter="fade">
                                      <p:cBhvr>
                                        <p:cTn id="115" dur="1000"/>
                                        <p:tgtEl>
                                          <p:spTgt spid="62"/>
                                        </p:tgtEl>
                                      </p:cBhvr>
                                    </p:animEffect>
                                  </p:childTnLst>
                                </p:cTn>
                              </p:par>
                            </p:childTnLst>
                          </p:cTn>
                        </p:par>
                      </p:childTnLst>
                    </p:cTn>
                  </p:par>
                  <p:par>
                    <p:cTn id="116" fill="hold">
                      <p:stCondLst>
                        <p:cond delay="indefinite"/>
                      </p:stCondLst>
                      <p:childTnLst>
                        <p:par>
                          <p:cTn id="117" fill="hold">
                            <p:stCondLst>
                              <p:cond delay="0"/>
                            </p:stCondLst>
                            <p:childTnLst>
                              <p:par>
                                <p:cTn id="118" presetID="55" presetClass="entr" presetSubtype="0" fill="hold" grpId="0" nodeType="clickEffect">
                                  <p:stCondLst>
                                    <p:cond delay="0"/>
                                  </p:stCondLst>
                                  <p:childTnLst>
                                    <p:set>
                                      <p:cBhvr>
                                        <p:cTn id="119" dur="1" fill="hold">
                                          <p:stCondLst>
                                            <p:cond delay="0"/>
                                          </p:stCondLst>
                                        </p:cTn>
                                        <p:tgtEl>
                                          <p:spTgt spid="74"/>
                                        </p:tgtEl>
                                        <p:attrNameLst>
                                          <p:attrName>style.visibility</p:attrName>
                                        </p:attrNameLst>
                                      </p:cBhvr>
                                      <p:to>
                                        <p:strVal val="visible"/>
                                      </p:to>
                                    </p:set>
                                    <p:anim calcmode="lin" valueType="num">
                                      <p:cBhvr>
                                        <p:cTn id="120" dur="1000" fill="hold"/>
                                        <p:tgtEl>
                                          <p:spTgt spid="74"/>
                                        </p:tgtEl>
                                        <p:attrNameLst>
                                          <p:attrName>ppt_w</p:attrName>
                                        </p:attrNameLst>
                                      </p:cBhvr>
                                      <p:tavLst>
                                        <p:tav tm="0">
                                          <p:val>
                                            <p:strVal val="#ppt_w*0.70"/>
                                          </p:val>
                                        </p:tav>
                                        <p:tav tm="100000">
                                          <p:val>
                                            <p:strVal val="#ppt_w"/>
                                          </p:val>
                                        </p:tav>
                                      </p:tavLst>
                                    </p:anim>
                                    <p:anim calcmode="lin" valueType="num">
                                      <p:cBhvr>
                                        <p:cTn id="121" dur="1000" fill="hold"/>
                                        <p:tgtEl>
                                          <p:spTgt spid="74"/>
                                        </p:tgtEl>
                                        <p:attrNameLst>
                                          <p:attrName>ppt_h</p:attrName>
                                        </p:attrNameLst>
                                      </p:cBhvr>
                                      <p:tavLst>
                                        <p:tav tm="0">
                                          <p:val>
                                            <p:strVal val="#ppt_h"/>
                                          </p:val>
                                        </p:tav>
                                        <p:tav tm="100000">
                                          <p:val>
                                            <p:strVal val="#ppt_h"/>
                                          </p:val>
                                        </p:tav>
                                      </p:tavLst>
                                    </p:anim>
                                    <p:animEffect transition="in" filter="fade">
                                      <p:cBhvr>
                                        <p:cTn id="122" dur="1000"/>
                                        <p:tgtEl>
                                          <p:spTgt spid="74"/>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nodeType="clickEffect">
                                  <p:stCondLst>
                                    <p:cond delay="0"/>
                                  </p:stCondLst>
                                  <p:childTnLst>
                                    <p:set>
                                      <p:cBhvr>
                                        <p:cTn id="126" dur="1" fill="hold">
                                          <p:stCondLst>
                                            <p:cond delay="0"/>
                                          </p:stCondLst>
                                        </p:cTn>
                                        <p:tgtEl>
                                          <p:spTgt spid="77"/>
                                        </p:tgtEl>
                                        <p:attrNameLst>
                                          <p:attrName>style.visibility</p:attrName>
                                        </p:attrNameLst>
                                      </p:cBhvr>
                                      <p:to>
                                        <p:strVal val="visible"/>
                                      </p:to>
                                    </p:set>
                                    <p:animEffect transition="in" filter="wipe(down)">
                                      <p:cBhvr>
                                        <p:cTn id="127" dur="500"/>
                                        <p:tgtEl>
                                          <p:spTgt spid="77"/>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nodeType="clickEffect">
                                  <p:stCondLst>
                                    <p:cond delay="0"/>
                                  </p:stCondLst>
                                  <p:childTnLst>
                                    <p:set>
                                      <p:cBhvr>
                                        <p:cTn id="131" dur="1" fill="hold">
                                          <p:stCondLst>
                                            <p:cond delay="0"/>
                                          </p:stCondLst>
                                        </p:cTn>
                                        <p:tgtEl>
                                          <p:spTgt spid="6"/>
                                        </p:tgtEl>
                                        <p:attrNameLst>
                                          <p:attrName>style.visibility</p:attrName>
                                        </p:attrNameLst>
                                      </p:cBhvr>
                                      <p:to>
                                        <p:strVal val="visible"/>
                                      </p:to>
                                    </p:set>
                                    <p:animEffect transition="in" filter="fade">
                                      <p:cBhvr>
                                        <p:cTn id="132" dur="500"/>
                                        <p:tgtEl>
                                          <p:spTgt spid="6"/>
                                        </p:tgtEl>
                                      </p:cBhvr>
                                    </p:animEffect>
                                  </p:childTnLst>
                                </p:cTn>
                              </p:par>
                            </p:childTnLst>
                          </p:cTn>
                        </p:par>
                      </p:childTnLst>
                    </p:cTn>
                  </p:par>
                  <p:par>
                    <p:cTn id="133" fill="hold">
                      <p:stCondLst>
                        <p:cond delay="indefinite"/>
                      </p:stCondLst>
                      <p:childTnLst>
                        <p:par>
                          <p:cTn id="134" fill="hold">
                            <p:stCondLst>
                              <p:cond delay="0"/>
                            </p:stCondLst>
                            <p:childTnLst>
                              <p:par>
                                <p:cTn id="135" presetID="55" presetClass="entr" presetSubtype="0" fill="hold" grpId="0" nodeType="clickEffect">
                                  <p:stCondLst>
                                    <p:cond delay="0"/>
                                  </p:stCondLst>
                                  <p:childTnLst>
                                    <p:set>
                                      <p:cBhvr>
                                        <p:cTn id="136" dur="1" fill="hold">
                                          <p:stCondLst>
                                            <p:cond delay="0"/>
                                          </p:stCondLst>
                                        </p:cTn>
                                        <p:tgtEl>
                                          <p:spTgt spid="81"/>
                                        </p:tgtEl>
                                        <p:attrNameLst>
                                          <p:attrName>style.visibility</p:attrName>
                                        </p:attrNameLst>
                                      </p:cBhvr>
                                      <p:to>
                                        <p:strVal val="visible"/>
                                      </p:to>
                                    </p:set>
                                    <p:anim calcmode="lin" valueType="num">
                                      <p:cBhvr>
                                        <p:cTn id="137" dur="1000" fill="hold"/>
                                        <p:tgtEl>
                                          <p:spTgt spid="81"/>
                                        </p:tgtEl>
                                        <p:attrNameLst>
                                          <p:attrName>ppt_w</p:attrName>
                                        </p:attrNameLst>
                                      </p:cBhvr>
                                      <p:tavLst>
                                        <p:tav tm="0">
                                          <p:val>
                                            <p:strVal val="#ppt_w*0.70"/>
                                          </p:val>
                                        </p:tav>
                                        <p:tav tm="100000">
                                          <p:val>
                                            <p:strVal val="#ppt_w"/>
                                          </p:val>
                                        </p:tav>
                                      </p:tavLst>
                                    </p:anim>
                                    <p:anim calcmode="lin" valueType="num">
                                      <p:cBhvr>
                                        <p:cTn id="138" dur="1000" fill="hold"/>
                                        <p:tgtEl>
                                          <p:spTgt spid="81"/>
                                        </p:tgtEl>
                                        <p:attrNameLst>
                                          <p:attrName>ppt_h</p:attrName>
                                        </p:attrNameLst>
                                      </p:cBhvr>
                                      <p:tavLst>
                                        <p:tav tm="0">
                                          <p:val>
                                            <p:strVal val="#ppt_h"/>
                                          </p:val>
                                        </p:tav>
                                        <p:tav tm="100000">
                                          <p:val>
                                            <p:strVal val="#ppt_h"/>
                                          </p:val>
                                        </p:tav>
                                      </p:tavLst>
                                    </p:anim>
                                    <p:animEffect transition="in" filter="fade">
                                      <p:cBhvr>
                                        <p:cTn id="139"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27" grpId="0" animBg="1"/>
      <p:bldP spid="9" grpId="0" animBg="1"/>
      <p:bldP spid="10" grpId="0" animBg="1"/>
      <p:bldP spid="11" grpId="0" animBg="1"/>
      <p:bldP spid="29" grpId="0" animBg="1"/>
      <p:bldP spid="33" grpId="0" animBg="1"/>
      <p:bldP spid="52" grpId="0" animBg="1"/>
      <p:bldP spid="62" grpId="0" animBg="1"/>
      <p:bldP spid="74" grpId="0" animBg="1"/>
      <p:bldP spid="8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p:cNvPicPr>
          <p:nvPr/>
        </p:nvPicPr>
        <p:blipFill>
          <a:blip r:embed="rId2"/>
          <a:srcRect/>
          <a:stretch>
            <a:fillRect/>
          </a:stretch>
        </p:blipFill>
        <p:spPr bwMode="auto">
          <a:xfrm>
            <a:off x="71406" y="928670"/>
            <a:ext cx="8929718" cy="5564161"/>
          </a:xfrm>
          <a:prstGeom prst="rect">
            <a:avLst/>
          </a:prstGeom>
          <a:noFill/>
          <a:ln w="9525">
            <a:noFill/>
            <a:miter lim="800000"/>
            <a:headEnd/>
            <a:tailEnd/>
          </a:ln>
        </p:spPr>
      </p:pic>
      <p:sp>
        <p:nvSpPr>
          <p:cNvPr id="4" name="Title 1"/>
          <p:cNvSpPr txBox="1">
            <a:spLocks/>
          </p:cNvSpPr>
          <p:nvPr/>
        </p:nvSpPr>
        <p:spPr bwMode="auto">
          <a:xfrm>
            <a:off x="0" y="0"/>
            <a:ext cx="9144000" cy="6429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FF0000"/>
                </a:solidFill>
                <a:effectLst/>
                <a:uLnTx/>
                <a:uFillTx/>
                <a:latin typeface="+mj-lt"/>
                <a:ea typeface="ＭＳ Ｐゴシック" charset="0"/>
                <a:cs typeface="ＭＳ Ｐゴシック" charset="0"/>
              </a:rPr>
              <a:t>Menstrual cycle and Menstruation </a:t>
            </a:r>
            <a:endParaRPr kumimoji="0" lang="en-US" sz="3600" b="0" i="0" u="none" strike="noStrike" kern="0" cap="none" spc="0" normalizeH="0" baseline="0" noProof="0" dirty="0">
              <a:ln>
                <a:noFill/>
              </a:ln>
              <a:solidFill>
                <a:srgbClr val="FF0000"/>
              </a:solidFill>
              <a:effectLst/>
              <a:uLnTx/>
              <a:uFillTx/>
              <a:latin typeface="+mj-lt"/>
              <a:ea typeface="ＭＳ Ｐゴシック" charset="0"/>
              <a:cs typeface="ＭＳ Ｐゴシック" charset="0"/>
            </a:endParaRPr>
          </a:p>
        </p:txBody>
      </p:sp>
      <p:sp>
        <p:nvSpPr>
          <p:cNvPr id="5" name="Action Button: Sound 4">
            <a:hlinkClick r:id="rId4" action="ppaction://program" highlightClick="1">
              <a:snd r:embed="rId3" name="applause.wav" builtIn="1"/>
            </a:hlinkClick>
          </p:cNvPr>
          <p:cNvSpPr/>
          <p:nvPr/>
        </p:nvSpPr>
        <p:spPr bwMode="auto">
          <a:xfrm>
            <a:off x="8286776" y="0"/>
            <a:ext cx="857224" cy="571504"/>
          </a:xfrm>
          <a:prstGeom prst="actionButtonSound">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071934" cy="1214422"/>
          </a:xfrm>
          <a:noFill/>
          <a:ln>
            <a:noFill/>
          </a:ln>
        </p:spPr>
        <p:txBody>
          <a:bodyPr vert="horz" wrap="square" lIns="91440" tIns="45720" rIns="91440" bIns="45720" numCol="1" anchor="ctr" anchorCtr="0" compatLnSpc="1">
            <a:prstTxWarp prst="textNoShape">
              <a:avLst/>
            </a:prstTxWarp>
          </a:bodyPr>
          <a:lstStyle/>
          <a:p>
            <a:pPr marL="342900" lvl="3" indent="-342900">
              <a:defRPr/>
            </a:pPr>
            <a:r>
              <a:rPr lang="en-IN" sz="2800" b="1" dirty="0" smtClean="0">
                <a:solidFill>
                  <a:srgbClr val="C00000"/>
                </a:solidFill>
                <a:latin typeface="BedrockWide" charset="0"/>
              </a:rPr>
              <a:t>Changes during menstrual cycle</a:t>
            </a:r>
            <a:endParaRPr lang="en-IN" sz="2800" b="1" dirty="0">
              <a:solidFill>
                <a:srgbClr val="C00000"/>
              </a:solidFill>
              <a:latin typeface="BedrockWide" charset="0"/>
            </a:endParaRPr>
          </a:p>
        </p:txBody>
      </p:sp>
      <p:pic>
        <p:nvPicPr>
          <p:cNvPr id="3" name="Picture 2" descr="http://www.qldfertilitygroup.com.au/assets/images/diagrams/normal-menstrual-cycle.jpg"/>
          <p:cNvPicPr>
            <a:picLocks noChangeAspect="1" noChangeArrowheads="1"/>
          </p:cNvPicPr>
          <p:nvPr/>
        </p:nvPicPr>
        <p:blipFill>
          <a:blip r:embed="rId2"/>
          <a:srcRect/>
          <a:stretch>
            <a:fillRect/>
          </a:stretch>
        </p:blipFill>
        <p:spPr bwMode="auto">
          <a:xfrm>
            <a:off x="5857884" y="0"/>
            <a:ext cx="3171766" cy="6858000"/>
          </a:xfrm>
          <a:prstGeom prst="rect">
            <a:avLst/>
          </a:prstGeom>
          <a:noFill/>
          <a:ln w="9525">
            <a:noFill/>
            <a:miter lim="800000"/>
            <a:headEnd/>
            <a:tailEnd/>
          </a:ln>
        </p:spPr>
      </p:pic>
      <p:sp>
        <p:nvSpPr>
          <p:cNvPr id="4" name="TextBox 3"/>
          <p:cNvSpPr txBox="1"/>
          <p:nvPr/>
        </p:nvSpPr>
        <p:spPr>
          <a:xfrm>
            <a:off x="0" y="1500174"/>
            <a:ext cx="5286380" cy="4401205"/>
          </a:xfrm>
          <a:prstGeom prst="rect">
            <a:avLst/>
          </a:prstGeom>
          <a:noFill/>
        </p:spPr>
        <p:txBody>
          <a:bodyPr wrap="square" rtlCol="0">
            <a:spAutoFit/>
          </a:bodyPr>
          <a:lstStyle/>
          <a:p>
            <a:pPr marL="457200" indent="-457200">
              <a:lnSpc>
                <a:spcPct val="200000"/>
              </a:lnSpc>
              <a:buAutoNum type="arabicPeriod"/>
            </a:pPr>
            <a:r>
              <a:rPr lang="en-IN" sz="2800" dirty="0" smtClean="0">
                <a:latin typeface="Calibri" pitchFamily="34" charset="0"/>
                <a:cs typeface="Calibri" pitchFamily="34" charset="0"/>
              </a:rPr>
              <a:t>Changes in uterine lining.</a:t>
            </a:r>
          </a:p>
          <a:p>
            <a:pPr marL="457200" indent="-457200">
              <a:lnSpc>
                <a:spcPct val="200000"/>
              </a:lnSpc>
              <a:buAutoNum type="arabicPeriod"/>
            </a:pPr>
            <a:r>
              <a:rPr lang="en-IN" sz="2800" dirty="0" smtClean="0">
                <a:latin typeface="Calibri" pitchFamily="34" charset="0"/>
                <a:cs typeface="Calibri" pitchFamily="34" charset="0"/>
              </a:rPr>
              <a:t>Changes inside ovary</a:t>
            </a:r>
          </a:p>
          <a:p>
            <a:pPr marL="457200" indent="-457200">
              <a:lnSpc>
                <a:spcPct val="200000"/>
              </a:lnSpc>
              <a:buAutoNum type="arabicPeriod"/>
            </a:pPr>
            <a:r>
              <a:rPr lang="en-IN" sz="2800" dirty="0" smtClean="0">
                <a:latin typeface="Calibri" pitchFamily="34" charset="0"/>
                <a:cs typeface="Calibri" pitchFamily="34" charset="0"/>
              </a:rPr>
              <a:t> Changes in ovarian hormones</a:t>
            </a:r>
          </a:p>
          <a:p>
            <a:pPr marL="457200" indent="-457200">
              <a:lnSpc>
                <a:spcPct val="200000"/>
              </a:lnSpc>
              <a:buAutoNum type="arabicPeriod"/>
            </a:pPr>
            <a:r>
              <a:rPr lang="en-IN" sz="2800" dirty="0" smtClean="0">
                <a:latin typeface="Calibri" pitchFamily="34" charset="0"/>
                <a:cs typeface="Calibri" pitchFamily="34" charset="0"/>
              </a:rPr>
              <a:t>Changes in pituitary hormones.</a:t>
            </a:r>
          </a:p>
          <a:p>
            <a:pPr marL="457200" indent="-457200">
              <a:lnSpc>
                <a:spcPct val="200000"/>
              </a:lnSpc>
              <a:buAutoNum type="arabicPeriod"/>
            </a:pPr>
            <a:r>
              <a:rPr lang="en-IN" sz="2800" dirty="0" smtClean="0">
                <a:latin typeface="Calibri" pitchFamily="34" charset="0"/>
                <a:cs typeface="Calibri" pitchFamily="34" charset="0"/>
              </a:rPr>
              <a:t>Changes in temperature </a:t>
            </a:r>
            <a:endParaRPr lang="en-IN" sz="2800"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91600" cy="714356"/>
          </a:xfrm>
          <a:noFill/>
          <a:ln>
            <a:noFill/>
          </a:ln>
        </p:spPr>
        <p:txBody>
          <a:bodyPr vert="horz" wrap="square" lIns="91440" tIns="45720" rIns="91440" bIns="45720" numCol="1" anchor="ctr" anchorCtr="0" compatLnSpc="1">
            <a:prstTxWarp prst="textNoShape">
              <a:avLst/>
            </a:prstTxWarp>
          </a:bodyPr>
          <a:lstStyle/>
          <a:p>
            <a:pPr marL="342900" lvl="3" indent="-342900">
              <a:defRPr/>
            </a:pPr>
            <a:r>
              <a:rPr lang="en-US" sz="3200" b="1" dirty="0" smtClean="0">
                <a:solidFill>
                  <a:srgbClr val="C00000"/>
                </a:solidFill>
                <a:latin typeface="BedrockWide" charset="0"/>
              </a:rPr>
              <a:t>Sex hormones and Puberty </a:t>
            </a:r>
            <a:endParaRPr lang="en-US" sz="3200" b="1" dirty="0">
              <a:solidFill>
                <a:srgbClr val="C00000"/>
              </a:solidFill>
              <a:latin typeface="BedrockWide" charset="0"/>
            </a:endParaRPr>
          </a:p>
        </p:txBody>
      </p:sp>
      <p:pic>
        <p:nvPicPr>
          <p:cNvPr id="4" name="Picture 3"/>
          <p:cNvPicPr>
            <a:picLocks noChangeAspect="1"/>
          </p:cNvPicPr>
          <p:nvPr/>
        </p:nvPicPr>
        <p:blipFill>
          <a:blip r:embed="rId3"/>
          <a:stretch>
            <a:fillRect/>
          </a:stretch>
        </p:blipFill>
        <p:spPr>
          <a:xfrm>
            <a:off x="5286380" y="714356"/>
            <a:ext cx="2667000" cy="2357569"/>
          </a:xfrm>
          <a:prstGeom prst="rect">
            <a:avLst/>
          </a:prstGeom>
        </p:spPr>
      </p:pic>
      <p:sp>
        <p:nvSpPr>
          <p:cNvPr id="5" name="TextBox 4"/>
          <p:cNvSpPr txBox="1"/>
          <p:nvPr/>
        </p:nvSpPr>
        <p:spPr>
          <a:xfrm>
            <a:off x="304800" y="3214686"/>
            <a:ext cx="8839200" cy="830997"/>
          </a:xfrm>
          <a:prstGeom prst="rect">
            <a:avLst/>
          </a:prstGeom>
          <a:solidFill>
            <a:srgbClr val="FFC000"/>
          </a:solidFill>
        </p:spPr>
        <p:txBody>
          <a:bodyPr wrap="square" rtlCol="0">
            <a:spAutoFit/>
          </a:bodyPr>
          <a:lstStyle/>
          <a:p>
            <a:r>
              <a:rPr lang="en-US" sz="2400" dirty="0" smtClean="0"/>
              <a:t>The time when the testis start to make sperms and the follicles start to develop in the females is called puberty.</a:t>
            </a:r>
            <a:endParaRPr lang="en-US" sz="2400" dirty="0"/>
          </a:p>
        </p:txBody>
      </p:sp>
      <p:sp>
        <p:nvSpPr>
          <p:cNvPr id="6" name="TextBox 5"/>
          <p:cNvSpPr txBox="1"/>
          <p:nvPr/>
        </p:nvSpPr>
        <p:spPr>
          <a:xfrm>
            <a:off x="304800" y="4143380"/>
            <a:ext cx="8839200" cy="830997"/>
          </a:xfrm>
          <a:prstGeom prst="rect">
            <a:avLst/>
          </a:prstGeom>
          <a:solidFill>
            <a:schemeClr val="bg2">
              <a:lumMod val="90000"/>
            </a:schemeClr>
          </a:solidFill>
        </p:spPr>
        <p:txBody>
          <a:bodyPr wrap="square" rtlCol="0">
            <a:spAutoFit/>
          </a:bodyPr>
          <a:lstStyle/>
          <a:p>
            <a:r>
              <a:rPr lang="en-US" sz="2400" dirty="0" smtClean="0"/>
              <a:t>At this time the pituitary releases hormones to stimulate the testis and the ovaries.</a:t>
            </a:r>
            <a:endParaRPr lang="en-US" sz="2400" dirty="0"/>
          </a:p>
        </p:txBody>
      </p:sp>
      <p:sp>
        <p:nvSpPr>
          <p:cNvPr id="7" name="TextBox 6"/>
          <p:cNvSpPr txBox="1"/>
          <p:nvPr/>
        </p:nvSpPr>
        <p:spPr>
          <a:xfrm>
            <a:off x="304800" y="5143512"/>
            <a:ext cx="8839200" cy="1200328"/>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p:spPr>
        <p:txBody>
          <a:bodyPr wrap="square" rtlCol="0">
            <a:spAutoFit/>
          </a:bodyPr>
          <a:lstStyle/>
          <a:p>
            <a:r>
              <a:rPr lang="en-US" sz="2400" dirty="0" smtClean="0"/>
              <a:t>This results in the production of sex hormones by the ovary and the testis that leads to development of secondary sexual characteristics.</a:t>
            </a:r>
            <a:endParaRPr lang="en-US" sz="2400" dirty="0"/>
          </a:p>
        </p:txBody>
      </p:sp>
      <p:pic>
        <p:nvPicPr>
          <p:cNvPr id="8" name="Picture 7"/>
          <p:cNvPicPr>
            <a:picLocks noChangeAspect="1"/>
          </p:cNvPicPr>
          <p:nvPr/>
        </p:nvPicPr>
        <p:blipFill>
          <a:blip r:embed="rId4"/>
          <a:stretch>
            <a:fillRect/>
          </a:stretch>
        </p:blipFill>
        <p:spPr>
          <a:xfrm>
            <a:off x="1357290" y="785794"/>
            <a:ext cx="2648972" cy="2209800"/>
          </a:xfrm>
          <a:prstGeom prst="rect">
            <a:avLst/>
          </a:prstGeom>
        </p:spPr>
      </p:pic>
      <p:sp>
        <p:nvSpPr>
          <p:cNvPr id="9" name="Rectangle 8"/>
          <p:cNvSpPr/>
          <p:nvPr/>
        </p:nvSpPr>
        <p:spPr>
          <a:xfrm>
            <a:off x="0" y="6550247"/>
            <a:ext cx="9144000" cy="307777"/>
          </a:xfrm>
          <a:prstGeom prst="rect">
            <a:avLst/>
          </a:prstGeom>
        </p:spPr>
        <p:txBody>
          <a:bodyPr wrap="square">
            <a:spAutoFit/>
          </a:bodyPr>
          <a:lstStyle/>
          <a:p>
            <a:r>
              <a:rPr lang="en-IN" sz="1400" dirty="0" smtClean="0"/>
              <a:t>http://inteleducationresources.intel.co.uk/content/keystage3/biology/pc/learningsteps/puberty/launch.html</a:t>
            </a:r>
            <a:endParaRPr lang="en-IN" sz="1400" dirty="0"/>
          </a:p>
        </p:txBody>
      </p:sp>
    </p:spTree>
    <p:extLst>
      <p:ext uri="{BB962C8B-B14F-4D97-AF65-F5344CB8AC3E}">
        <p14:creationId xmlns:p14="http://schemas.microsoft.com/office/powerpoint/2010/main" xmlns="" val="506088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0.70"/>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0" y="0"/>
            <a:ext cx="9144000" cy="642918"/>
          </a:xfrm>
        </p:spPr>
        <p:txBody>
          <a:bodyPr/>
          <a:lstStyle/>
          <a:p>
            <a:r>
              <a:rPr lang="en-US" dirty="0">
                <a:latin typeface="BedrockWide" charset="0"/>
              </a:rPr>
              <a:t>Male reproductive </a:t>
            </a:r>
            <a:r>
              <a:rPr lang="en-US" dirty="0" smtClean="0">
                <a:latin typeface="BedrockWide" charset="0"/>
              </a:rPr>
              <a:t>system (Side view)</a:t>
            </a:r>
            <a:endParaRPr lang="en-US" dirty="0">
              <a:latin typeface="BedrockWide" charset="0"/>
            </a:endParaRPr>
          </a:p>
        </p:txBody>
      </p:sp>
      <p:sp>
        <p:nvSpPr>
          <p:cNvPr id="4" name="TextBox 3"/>
          <p:cNvSpPr txBox="1">
            <a:spLocks noChangeArrowheads="1"/>
          </p:cNvSpPr>
          <p:nvPr/>
        </p:nvSpPr>
        <p:spPr bwMode="auto">
          <a:xfrm>
            <a:off x="0" y="5643578"/>
            <a:ext cx="9144000" cy="1214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t>Testis are located inside a sac called scrotum.</a:t>
            </a:r>
          </a:p>
          <a:p>
            <a:r>
              <a:rPr lang="en-US" dirty="0"/>
              <a:t>These are placed outside the </a:t>
            </a:r>
            <a:r>
              <a:rPr lang="en-US" dirty="0" smtClean="0"/>
              <a:t>abdominal cavity as </a:t>
            </a:r>
            <a:r>
              <a:rPr lang="en-US" dirty="0"/>
              <a:t>sperms need temperature cooler than 37</a:t>
            </a:r>
            <a:r>
              <a:rPr lang="en-US" baseline="30000" dirty="0"/>
              <a:t>0</a:t>
            </a:r>
            <a:r>
              <a:rPr lang="en-US" dirty="0"/>
              <a:t>C, for proper development</a:t>
            </a:r>
          </a:p>
        </p:txBody>
      </p:sp>
      <p:pic>
        <p:nvPicPr>
          <p:cNvPr id="55297" name="Picture 1"/>
          <p:cNvPicPr>
            <a:picLocks noChangeAspect="1" noChangeArrowheads="1"/>
          </p:cNvPicPr>
          <p:nvPr/>
        </p:nvPicPr>
        <p:blipFill>
          <a:blip r:embed="rId2"/>
          <a:srcRect/>
          <a:stretch>
            <a:fillRect/>
          </a:stretch>
        </p:blipFill>
        <p:spPr bwMode="auto">
          <a:xfrm>
            <a:off x="285720" y="642918"/>
            <a:ext cx="8518263" cy="500066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42918"/>
          </a:xfrm>
          <a:noFill/>
          <a:ln>
            <a:noFill/>
          </a:ln>
        </p:spPr>
        <p:txBody>
          <a:bodyPr vert="horz" wrap="square" lIns="91440" tIns="45720" rIns="91440" bIns="45720" numCol="1" anchor="ctr" anchorCtr="0" compatLnSpc="1">
            <a:prstTxWarp prst="textNoShape">
              <a:avLst/>
            </a:prstTxWarp>
          </a:bodyPr>
          <a:lstStyle/>
          <a:p>
            <a:pPr marL="342900" lvl="3" indent="-342900">
              <a:defRPr/>
            </a:pPr>
            <a:r>
              <a:rPr lang="en-US" sz="3200" b="1" dirty="0" smtClean="0">
                <a:solidFill>
                  <a:srgbClr val="C00000"/>
                </a:solidFill>
                <a:latin typeface="BedrockWide" charset="0"/>
              </a:rPr>
              <a:t>Puberty in boys</a:t>
            </a:r>
            <a:endParaRPr lang="en-US" sz="3200" b="1" dirty="0">
              <a:solidFill>
                <a:srgbClr val="C00000"/>
              </a:solidFill>
              <a:latin typeface="BedrockWide" charset="0"/>
            </a:endParaRPr>
          </a:p>
        </p:txBody>
      </p:sp>
      <p:sp>
        <p:nvSpPr>
          <p:cNvPr id="4" name="TextBox 3"/>
          <p:cNvSpPr txBox="1"/>
          <p:nvPr/>
        </p:nvSpPr>
        <p:spPr>
          <a:xfrm>
            <a:off x="4429124" y="2143116"/>
            <a:ext cx="4714876" cy="1077218"/>
          </a:xfrm>
          <a:prstGeom prst="rect">
            <a:avLst/>
          </a:prstGeom>
          <a:noFill/>
        </p:spPr>
        <p:txBody>
          <a:bodyPr wrap="square" rtlCol="0">
            <a:spAutoFit/>
          </a:bodyPr>
          <a:lstStyle/>
          <a:p>
            <a:r>
              <a:rPr lang="en-US" sz="3200" dirty="0" smtClean="0">
                <a:latin typeface="Calibri" pitchFamily="34" charset="0"/>
                <a:cs typeface="Calibri" pitchFamily="34" charset="0"/>
              </a:rPr>
              <a:t>Testis produces testosterone that leads to-</a:t>
            </a:r>
            <a:endParaRPr lang="en-US" sz="3200" dirty="0">
              <a:latin typeface="Calibri" pitchFamily="34" charset="0"/>
              <a:cs typeface="Calibri" pitchFamily="34" charset="0"/>
            </a:endParaRPr>
          </a:p>
        </p:txBody>
      </p:sp>
      <p:sp>
        <p:nvSpPr>
          <p:cNvPr id="5" name="TextBox 4"/>
          <p:cNvSpPr txBox="1"/>
          <p:nvPr/>
        </p:nvSpPr>
        <p:spPr>
          <a:xfrm>
            <a:off x="0" y="3714752"/>
            <a:ext cx="9144000" cy="2805063"/>
          </a:xfrm>
          <a:prstGeom prst="rect">
            <a:avLst/>
          </a:prstGeom>
          <a:noFill/>
        </p:spPr>
        <p:txBody>
          <a:bodyPr wrap="square" rtlCol="0">
            <a:spAutoFit/>
          </a:bodyPr>
          <a:lstStyle/>
          <a:p>
            <a:pPr marL="514350" indent="-514350">
              <a:lnSpc>
                <a:spcPct val="150000"/>
              </a:lnSpc>
              <a:buFont typeface="+mj-lt"/>
              <a:buAutoNum type="arabicPeriod"/>
            </a:pPr>
            <a:r>
              <a:rPr lang="en-IN" sz="2400" dirty="0" smtClean="0">
                <a:latin typeface="Calibri" pitchFamily="34" charset="0"/>
                <a:cs typeface="Calibri" pitchFamily="34" charset="0"/>
              </a:rPr>
              <a:t>The growth of male sex organs :Penis becomes larger: </a:t>
            </a:r>
          </a:p>
          <a:p>
            <a:pPr marL="514350" indent="-514350">
              <a:lnSpc>
                <a:spcPct val="150000"/>
              </a:lnSpc>
              <a:buFont typeface="+mj-lt"/>
              <a:buAutoNum type="arabicPeriod"/>
            </a:pPr>
            <a:r>
              <a:rPr lang="en-IN" sz="2400" dirty="0" smtClean="0">
                <a:latin typeface="Calibri" pitchFamily="34" charset="0"/>
                <a:cs typeface="Calibri" pitchFamily="34" charset="0"/>
              </a:rPr>
              <a:t>Testes start to produce sperm</a:t>
            </a:r>
          </a:p>
          <a:p>
            <a:pPr marL="514350" indent="-514350">
              <a:lnSpc>
                <a:spcPct val="150000"/>
              </a:lnSpc>
              <a:buFont typeface="+mj-lt"/>
              <a:buAutoNum type="arabicPeriod"/>
            </a:pPr>
            <a:r>
              <a:rPr lang="en-IN" sz="2400" dirty="0" smtClean="0">
                <a:latin typeface="Calibri" pitchFamily="34" charset="0"/>
                <a:cs typeface="Calibri" pitchFamily="34" charset="0"/>
              </a:rPr>
              <a:t>Body become more muscular</a:t>
            </a:r>
          </a:p>
          <a:p>
            <a:pPr marL="514350" indent="-514350">
              <a:lnSpc>
                <a:spcPct val="150000"/>
              </a:lnSpc>
              <a:buFont typeface="+mj-lt"/>
              <a:buAutoNum type="arabicPeriod"/>
            </a:pPr>
            <a:r>
              <a:rPr lang="en-IN" sz="2400" dirty="0" smtClean="0">
                <a:latin typeface="Calibri" pitchFamily="34" charset="0"/>
                <a:cs typeface="Calibri" pitchFamily="34" charset="0"/>
              </a:rPr>
              <a:t>Hair starts to grow on chest, face, under arms and in pubic area.</a:t>
            </a:r>
          </a:p>
          <a:p>
            <a:pPr marL="514350" indent="-514350">
              <a:lnSpc>
                <a:spcPct val="150000"/>
              </a:lnSpc>
              <a:buFont typeface="+mj-lt"/>
              <a:buAutoNum type="arabicPeriod"/>
            </a:pPr>
            <a:r>
              <a:rPr lang="en-IN" sz="2400" dirty="0" smtClean="0">
                <a:latin typeface="Calibri" pitchFamily="34" charset="0"/>
                <a:cs typeface="Calibri" pitchFamily="34" charset="0"/>
              </a:rPr>
              <a:t>The deepening of the voice.</a:t>
            </a:r>
            <a:endParaRPr lang="en-US" sz="2400" dirty="0">
              <a:latin typeface="Calibri" pitchFamily="34" charset="0"/>
              <a:cs typeface="Calibri" pitchFamily="34" charset="0"/>
            </a:endParaRPr>
          </a:p>
        </p:txBody>
      </p:sp>
      <p:pic>
        <p:nvPicPr>
          <p:cNvPr id="1028" name="Picture 4" descr="http://i.ytimg.com/vi/Yvw7QGytgNQ/maxresdefault.jpg"/>
          <p:cNvPicPr>
            <a:picLocks noChangeAspect="1" noChangeArrowheads="1"/>
          </p:cNvPicPr>
          <p:nvPr/>
        </p:nvPicPr>
        <p:blipFill>
          <a:blip r:embed="rId2" cstate="print"/>
          <a:srcRect/>
          <a:stretch>
            <a:fillRect/>
          </a:stretch>
        </p:blipFill>
        <p:spPr bwMode="auto">
          <a:xfrm>
            <a:off x="0" y="785794"/>
            <a:ext cx="4429156" cy="2491400"/>
          </a:xfrm>
          <a:prstGeom prst="rect">
            <a:avLst/>
          </a:prstGeom>
          <a:noFill/>
        </p:spPr>
      </p:pic>
    </p:spTree>
    <p:extLst>
      <p:ext uri="{BB962C8B-B14F-4D97-AF65-F5344CB8AC3E}">
        <p14:creationId xmlns:p14="http://schemas.microsoft.com/office/powerpoint/2010/main" xmlns="" val="255623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42918"/>
          </a:xfrm>
          <a:noFill/>
          <a:ln>
            <a:noFill/>
          </a:ln>
        </p:spPr>
        <p:txBody>
          <a:bodyPr vert="horz" wrap="square" lIns="91440" tIns="45720" rIns="91440" bIns="45720" numCol="1" anchor="ctr" anchorCtr="0" compatLnSpc="1">
            <a:prstTxWarp prst="textNoShape">
              <a:avLst/>
            </a:prstTxWarp>
          </a:bodyPr>
          <a:lstStyle/>
          <a:p>
            <a:pPr marL="342900" lvl="3" indent="-342900">
              <a:defRPr/>
            </a:pPr>
            <a:r>
              <a:rPr lang="en-US" sz="3200" b="1" dirty="0" smtClean="0">
                <a:solidFill>
                  <a:srgbClr val="C00000"/>
                </a:solidFill>
                <a:latin typeface="BedrockWide" charset="0"/>
              </a:rPr>
              <a:t>Puberty in girls</a:t>
            </a:r>
            <a:endParaRPr lang="en-US" sz="3200" b="1" dirty="0">
              <a:solidFill>
                <a:srgbClr val="C00000"/>
              </a:solidFill>
              <a:latin typeface="BedrockWide" charset="0"/>
            </a:endParaRPr>
          </a:p>
        </p:txBody>
      </p:sp>
      <p:sp>
        <p:nvSpPr>
          <p:cNvPr id="4" name="TextBox 3"/>
          <p:cNvSpPr txBox="1"/>
          <p:nvPr/>
        </p:nvSpPr>
        <p:spPr>
          <a:xfrm>
            <a:off x="4071934" y="1000108"/>
            <a:ext cx="4857752" cy="857256"/>
          </a:xfrm>
          <a:prstGeom prst="rect">
            <a:avLst/>
          </a:prstGeom>
          <a:noFill/>
        </p:spPr>
        <p:txBody>
          <a:bodyPr wrap="square" rtlCol="0">
            <a:spAutoFit/>
          </a:bodyPr>
          <a:lstStyle/>
          <a:p>
            <a:r>
              <a:rPr lang="en-US" sz="2400" dirty="0" smtClean="0"/>
              <a:t>Ovaries start making </a:t>
            </a:r>
            <a:r>
              <a:rPr lang="en-US" sz="2400" dirty="0" err="1" smtClean="0"/>
              <a:t>oestrogen</a:t>
            </a:r>
            <a:r>
              <a:rPr lang="en-US" sz="2400" dirty="0" smtClean="0"/>
              <a:t> that  leads to-</a:t>
            </a:r>
            <a:endParaRPr lang="en-US" sz="2400" dirty="0"/>
          </a:p>
        </p:txBody>
      </p:sp>
      <p:sp>
        <p:nvSpPr>
          <p:cNvPr id="5" name="TextBox 4"/>
          <p:cNvSpPr txBox="1"/>
          <p:nvPr/>
        </p:nvSpPr>
        <p:spPr>
          <a:xfrm>
            <a:off x="0" y="3786190"/>
            <a:ext cx="9144000" cy="3139321"/>
          </a:xfrm>
          <a:prstGeom prst="rect">
            <a:avLst/>
          </a:prstGeom>
          <a:noFill/>
        </p:spPr>
        <p:txBody>
          <a:bodyPr wrap="square" rtlCol="0">
            <a:spAutoFit/>
          </a:bodyPr>
          <a:lstStyle/>
          <a:p>
            <a:pPr marL="457200" indent="-457200">
              <a:lnSpc>
                <a:spcPct val="150000"/>
              </a:lnSpc>
              <a:buFont typeface="+mj-lt"/>
              <a:buAutoNum type="arabicPeriod"/>
            </a:pPr>
            <a:r>
              <a:rPr lang="en-IN" sz="2200" dirty="0" smtClean="0"/>
              <a:t>The growth of female sex organs: Uterus and vagina become larger.</a:t>
            </a:r>
          </a:p>
          <a:p>
            <a:pPr marL="457200" indent="-457200">
              <a:lnSpc>
                <a:spcPct val="150000"/>
              </a:lnSpc>
              <a:buFont typeface="+mj-lt"/>
              <a:buAutoNum type="arabicPeriod"/>
            </a:pPr>
            <a:r>
              <a:rPr lang="en-IN" sz="2200" dirty="0" smtClean="0"/>
              <a:t>Ovaries start to release eggs and menstruation begin.</a:t>
            </a:r>
          </a:p>
          <a:p>
            <a:pPr marL="457200" indent="-457200">
              <a:lnSpc>
                <a:spcPct val="150000"/>
              </a:lnSpc>
              <a:buFont typeface="+mj-lt"/>
              <a:buAutoNum type="arabicPeriod"/>
            </a:pPr>
            <a:r>
              <a:rPr lang="en-IN" sz="2200" dirty="0" smtClean="0"/>
              <a:t>Widening of hips.</a:t>
            </a:r>
          </a:p>
          <a:p>
            <a:pPr marL="457200" indent="-457200">
              <a:lnSpc>
                <a:spcPct val="150000"/>
              </a:lnSpc>
              <a:buFont typeface="+mj-lt"/>
              <a:buAutoNum type="arabicPeriod"/>
            </a:pPr>
            <a:r>
              <a:rPr lang="en-IN" sz="2200" dirty="0" smtClean="0"/>
              <a:t>Hair develops under arms and in pubic area.</a:t>
            </a:r>
          </a:p>
          <a:p>
            <a:pPr marL="457200" indent="-457200">
              <a:lnSpc>
                <a:spcPct val="150000"/>
              </a:lnSpc>
              <a:buFont typeface="+mj-lt"/>
              <a:buAutoNum type="arabicPeriod"/>
            </a:pPr>
            <a:r>
              <a:rPr lang="en-IN" sz="2200" dirty="0" smtClean="0"/>
              <a:t>Breasts grows and nipple enlarge.</a:t>
            </a:r>
          </a:p>
          <a:p>
            <a:pPr marL="457200" indent="-457200">
              <a:lnSpc>
                <a:spcPct val="150000"/>
              </a:lnSpc>
              <a:buFont typeface="+mj-lt"/>
              <a:buAutoNum type="arabicPeriod"/>
            </a:pPr>
            <a:endParaRPr lang="en-US" sz="2200" dirty="0"/>
          </a:p>
        </p:txBody>
      </p:sp>
      <p:pic>
        <p:nvPicPr>
          <p:cNvPr id="6" name="Picture 5"/>
          <p:cNvPicPr>
            <a:picLocks noChangeAspect="1"/>
          </p:cNvPicPr>
          <p:nvPr/>
        </p:nvPicPr>
        <p:blipFill>
          <a:blip r:embed="rId2"/>
          <a:stretch>
            <a:fillRect/>
          </a:stretch>
        </p:blipFill>
        <p:spPr>
          <a:xfrm>
            <a:off x="214282" y="571480"/>
            <a:ext cx="3733800" cy="3083786"/>
          </a:xfrm>
          <a:prstGeom prst="rect">
            <a:avLst/>
          </a:prstGeom>
        </p:spPr>
      </p:pic>
    </p:spTree>
    <p:extLst>
      <p:ext uri="{BB962C8B-B14F-4D97-AF65-F5344CB8AC3E}">
        <p14:creationId xmlns:p14="http://schemas.microsoft.com/office/powerpoint/2010/main" xmlns="" val="293497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71480"/>
          </a:xfrm>
        </p:spPr>
        <p:txBody>
          <a:bodyPr/>
          <a:lstStyle/>
          <a:p>
            <a:r>
              <a:rPr lang="en-US" dirty="0" smtClean="0"/>
              <a:t>Birth control methods</a:t>
            </a:r>
            <a:endParaRPr lang="en-US" dirty="0"/>
          </a:p>
        </p:txBody>
      </p:sp>
      <p:sp>
        <p:nvSpPr>
          <p:cNvPr id="3" name="Content Placeholder 2"/>
          <p:cNvSpPr>
            <a:spLocks noGrp="1"/>
          </p:cNvSpPr>
          <p:nvPr>
            <p:ph idx="1"/>
          </p:nvPr>
        </p:nvSpPr>
        <p:spPr>
          <a:xfrm>
            <a:off x="0" y="714356"/>
            <a:ext cx="9144000" cy="714380"/>
          </a:xfrm>
        </p:spPr>
        <p:txBody>
          <a:bodyPr/>
          <a:lstStyle/>
          <a:p>
            <a:r>
              <a:rPr lang="en-US" dirty="0" smtClean="0">
                <a:latin typeface="Calibri" pitchFamily="34" charset="0"/>
                <a:cs typeface="Calibri" pitchFamily="34" charset="0"/>
              </a:rPr>
              <a:t>Measures used to prevent pregnancy. </a:t>
            </a:r>
          </a:p>
        </p:txBody>
      </p:sp>
      <p:pic>
        <p:nvPicPr>
          <p:cNvPr id="4" name="Picture 3"/>
          <p:cNvPicPr>
            <a:picLocks noChangeAspect="1"/>
          </p:cNvPicPr>
          <p:nvPr/>
        </p:nvPicPr>
        <p:blipFill>
          <a:blip r:embed="rId2"/>
          <a:stretch>
            <a:fillRect/>
          </a:stretch>
        </p:blipFill>
        <p:spPr>
          <a:xfrm>
            <a:off x="1841034" y="1752600"/>
            <a:ext cx="5016966" cy="4734626"/>
          </a:xfrm>
          <a:prstGeom prst="rect">
            <a:avLst/>
          </a:prstGeom>
        </p:spPr>
      </p:pic>
      <p:sp>
        <p:nvSpPr>
          <p:cNvPr id="5" name="Rectangle 4"/>
          <p:cNvSpPr/>
          <p:nvPr/>
        </p:nvSpPr>
        <p:spPr>
          <a:xfrm>
            <a:off x="35331" y="3200400"/>
            <a:ext cx="2098269" cy="646331"/>
          </a:xfrm>
          <a:prstGeom prst="rect">
            <a:avLst/>
          </a:prstGeom>
        </p:spPr>
        <p:txBody>
          <a:bodyPr wrap="square">
            <a:spAutoFit/>
          </a:bodyPr>
          <a:lstStyle/>
          <a:p>
            <a:r>
              <a:rPr lang="en-US" dirty="0"/>
              <a:t>Stop the egg from being made</a:t>
            </a:r>
          </a:p>
        </p:txBody>
      </p:sp>
      <p:sp>
        <p:nvSpPr>
          <p:cNvPr id="6" name="Rectangle 5"/>
          <p:cNvSpPr/>
          <p:nvPr/>
        </p:nvSpPr>
        <p:spPr>
          <a:xfrm>
            <a:off x="5562600" y="3581400"/>
            <a:ext cx="3886200" cy="923330"/>
          </a:xfrm>
          <a:prstGeom prst="rect">
            <a:avLst/>
          </a:prstGeom>
        </p:spPr>
        <p:txBody>
          <a:bodyPr wrap="square">
            <a:spAutoFit/>
          </a:bodyPr>
          <a:lstStyle/>
          <a:p>
            <a:r>
              <a:rPr lang="en-US" dirty="0"/>
              <a:t>Stop the fertilized egg from implanting and developing in the uterus.</a:t>
            </a:r>
          </a:p>
        </p:txBody>
      </p:sp>
      <p:sp>
        <p:nvSpPr>
          <p:cNvPr id="7" name="Rectangle 6"/>
          <p:cNvSpPr/>
          <p:nvPr/>
        </p:nvSpPr>
        <p:spPr>
          <a:xfrm>
            <a:off x="3505200" y="6019800"/>
            <a:ext cx="3790070" cy="369332"/>
          </a:xfrm>
          <a:prstGeom prst="rect">
            <a:avLst/>
          </a:prstGeom>
        </p:spPr>
        <p:txBody>
          <a:bodyPr wrap="none">
            <a:spAutoFit/>
          </a:bodyPr>
          <a:lstStyle/>
          <a:p>
            <a:pPr lvl="1"/>
            <a:r>
              <a:rPr lang="en-US" dirty="0"/>
              <a:t>Stop sperms from reaching the egg</a:t>
            </a:r>
          </a:p>
        </p:txBody>
      </p:sp>
      <p:pic>
        <p:nvPicPr>
          <p:cNvPr id="8" name="Picture 7"/>
          <p:cNvPicPr>
            <a:picLocks noChangeAspect="1"/>
          </p:cNvPicPr>
          <p:nvPr/>
        </p:nvPicPr>
        <p:blipFill>
          <a:blip r:embed="rId3"/>
          <a:stretch>
            <a:fillRect/>
          </a:stretch>
        </p:blipFill>
        <p:spPr>
          <a:xfrm>
            <a:off x="4724400" y="4800600"/>
            <a:ext cx="1271580" cy="1254701"/>
          </a:xfrm>
          <a:prstGeom prst="rect">
            <a:avLst/>
          </a:prstGeom>
        </p:spPr>
      </p:pic>
    </p:spTree>
    <p:extLst>
      <p:ext uri="{BB962C8B-B14F-4D97-AF65-F5344CB8AC3E}">
        <p14:creationId xmlns:p14="http://schemas.microsoft.com/office/powerpoint/2010/main" xmlns="" val="104947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strVal val="#ppt_w*0.70"/>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Effect transition="in" filter="fade">
                                      <p:cBhvr>
                                        <p:cTn id="21" dur="1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strVal val="#ppt_w*0.70"/>
                                          </p:val>
                                        </p:tav>
                                        <p:tav tm="100000">
                                          <p:val>
                                            <p:strVal val="#ppt_w"/>
                                          </p:val>
                                        </p:tav>
                                      </p:tavLst>
                                    </p:anim>
                                    <p:anim calcmode="lin" valueType="num">
                                      <p:cBhvr>
                                        <p:cTn id="27" dur="1000" fill="hold"/>
                                        <p:tgtEl>
                                          <p:spTgt spid="6"/>
                                        </p:tgtEl>
                                        <p:attrNameLst>
                                          <p:attrName>ppt_h</p:attrName>
                                        </p:attrNameLst>
                                      </p:cBhvr>
                                      <p:tavLst>
                                        <p:tav tm="0">
                                          <p:val>
                                            <p:strVal val="#ppt_h"/>
                                          </p:val>
                                        </p:tav>
                                        <p:tav tm="100000">
                                          <p:val>
                                            <p:strVal val="#ppt_h"/>
                                          </p:val>
                                        </p:tav>
                                      </p:tavLst>
                                    </p:anim>
                                    <p:animEffect transition="in" filter="fade">
                                      <p:cBhvr>
                                        <p:cTn id="2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itle 1"/>
          <p:cNvSpPr>
            <a:spLocks noGrp="1"/>
          </p:cNvSpPr>
          <p:nvPr>
            <p:ph type="title"/>
          </p:nvPr>
        </p:nvSpPr>
        <p:spPr>
          <a:xfrm>
            <a:off x="0" y="0"/>
            <a:ext cx="9144000" cy="609600"/>
          </a:xfrm>
          <a:solidFill>
            <a:srgbClr val="FFC000"/>
          </a:solidFill>
        </p:spPr>
        <p:txBody>
          <a:bodyPr vert="horz" lIns="91440" tIns="45720" rIns="91440" bIns="45720" rtlCol="0" anchor="ctr">
            <a:noAutofit/>
          </a:bodyPr>
          <a:lstStyle/>
          <a:p>
            <a:pPr>
              <a:defRPr/>
            </a:pPr>
            <a:r>
              <a:rPr lang="en-US" sz="3200" dirty="0" smtClean="0"/>
              <a:t>Birth control method: </a:t>
            </a:r>
            <a:r>
              <a:rPr lang="en-US" sz="3200" dirty="0" smtClean="0">
                <a:solidFill>
                  <a:schemeClr val="tx1"/>
                </a:solidFill>
                <a:effectLst>
                  <a:outerShdw blurRad="38100" dist="38100" dir="2700000" algn="tl">
                    <a:srgbClr val="000000">
                      <a:alpha val="43137"/>
                    </a:srgbClr>
                  </a:outerShdw>
                </a:effectLst>
                <a:latin typeface="Georgia" pitchFamily="18" charset="0"/>
              </a:rPr>
              <a:t>A. Natural methods</a:t>
            </a:r>
            <a:endParaRPr lang="en-US" sz="3200" dirty="0" smtClean="0">
              <a:solidFill>
                <a:schemeClr val="tx1"/>
              </a:solidFill>
            </a:endParaRPr>
          </a:p>
        </p:txBody>
      </p:sp>
      <p:graphicFrame>
        <p:nvGraphicFramePr>
          <p:cNvPr id="6" name="Table 5"/>
          <p:cNvGraphicFramePr>
            <a:graphicFrameLocks noGrp="1"/>
          </p:cNvGraphicFramePr>
          <p:nvPr/>
        </p:nvGraphicFramePr>
        <p:xfrm>
          <a:off x="0" y="857232"/>
          <a:ext cx="9144000" cy="928694"/>
        </p:xfrm>
        <a:graphic>
          <a:graphicData uri="http://schemas.openxmlformats.org/drawingml/2006/table">
            <a:tbl>
              <a:tblPr firstRow="1" bandRow="1">
                <a:tableStyleId>{5C22544A-7EE6-4342-B048-85BDC9FD1C3A}</a:tableStyleId>
              </a:tblPr>
              <a:tblGrid>
                <a:gridCol w="2000232"/>
                <a:gridCol w="2571768"/>
                <a:gridCol w="4572000"/>
              </a:tblGrid>
              <a:tr h="928694">
                <a:tc>
                  <a:txBody>
                    <a:bodyPr/>
                    <a:lstStyle/>
                    <a:p>
                      <a:r>
                        <a:rPr lang="en-US" sz="2400" b="0" dirty="0" smtClean="0">
                          <a:solidFill>
                            <a:schemeClr val="tx1"/>
                          </a:solidFill>
                          <a:latin typeface="Calibri" pitchFamily="34" charset="0"/>
                          <a:cs typeface="Calibri" pitchFamily="34" charset="0"/>
                        </a:rPr>
                        <a:t>1. Withdrawal</a:t>
                      </a:r>
                      <a:endParaRPr lang="en-US" sz="2400" b="0" dirty="0">
                        <a:solidFill>
                          <a:schemeClr val="tx1"/>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2400" b="0" dirty="0" smtClean="0">
                          <a:solidFill>
                            <a:schemeClr val="tx1"/>
                          </a:solidFill>
                          <a:latin typeface="Calibri" pitchFamily="34" charset="0"/>
                          <a:cs typeface="Calibri" pitchFamily="34" charset="0"/>
                        </a:rPr>
                        <a:t>Penis is withdrawn before ejaculation</a:t>
                      </a:r>
                      <a:endParaRPr lang="en-US" sz="2400" b="0" dirty="0">
                        <a:solidFill>
                          <a:schemeClr val="tx1"/>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2400" b="0" dirty="0" smtClean="0">
                          <a:solidFill>
                            <a:schemeClr val="tx1"/>
                          </a:solidFill>
                          <a:latin typeface="Calibri" pitchFamily="34" charset="0"/>
                          <a:cs typeface="Calibri" pitchFamily="34" charset="0"/>
                        </a:rPr>
                        <a:t>Very unreliable (Some semen released before ejaculation)</a:t>
                      </a:r>
                      <a:endParaRPr lang="en-US" sz="2400" b="0" dirty="0">
                        <a:solidFill>
                          <a:schemeClr val="tx1"/>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bl>
          </a:graphicData>
        </a:graphic>
      </p:graphicFrame>
      <p:pic>
        <p:nvPicPr>
          <p:cNvPr id="9" name="Picture 2" descr="http://ces.iisc.ernet.in/energy/HC270799/HDL/spanish/1h003s/1h003s0r.gif"/>
          <p:cNvPicPr>
            <a:picLocks noChangeAspect="1" noChangeArrowheads="1"/>
          </p:cNvPicPr>
          <p:nvPr/>
        </p:nvPicPr>
        <p:blipFill>
          <a:blip r:embed="rId2"/>
          <a:srcRect/>
          <a:stretch>
            <a:fillRect/>
          </a:stretch>
        </p:blipFill>
        <p:spPr bwMode="auto">
          <a:xfrm>
            <a:off x="2071670" y="2132095"/>
            <a:ext cx="4857784" cy="4583053"/>
          </a:xfrm>
          <a:prstGeom prst="rect">
            <a:avLst/>
          </a:prstGeom>
          <a:noFill/>
          <a:ln w="9525">
            <a:solidFill>
              <a:schemeClr val="tx1"/>
            </a:solidFill>
          </a:ln>
        </p:spPr>
      </p:pic>
    </p:spTree>
    <p:extLst>
      <p:ext uri="{BB962C8B-B14F-4D97-AF65-F5344CB8AC3E}">
        <p14:creationId xmlns:p14="http://schemas.microsoft.com/office/powerpoint/2010/main" xmlns="" val="104160725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43000"/>
            <a:lum/>
          </a:blip>
          <a:srcRect/>
          <a:stretch>
            <a:fillRect/>
          </a:stretch>
        </a:blipFill>
        <a:effectLst/>
      </p:bgPr>
    </p:bg>
    <p:spTree>
      <p:nvGrpSpPr>
        <p:cNvPr id="1" name=""/>
        <p:cNvGrpSpPr/>
        <p:nvPr/>
      </p:nvGrpSpPr>
      <p:grpSpPr>
        <a:xfrm>
          <a:off x="0" y="0"/>
          <a:ext cx="0" cy="0"/>
          <a:chOff x="0" y="0"/>
          <a:chExt cx="0" cy="0"/>
        </a:xfrm>
      </p:grpSpPr>
      <p:sp>
        <p:nvSpPr>
          <p:cNvPr id="45059" name="Title 1"/>
          <p:cNvSpPr>
            <a:spLocks noGrp="1"/>
          </p:cNvSpPr>
          <p:nvPr>
            <p:ph type="title"/>
          </p:nvPr>
        </p:nvSpPr>
        <p:spPr>
          <a:xfrm>
            <a:off x="0" y="0"/>
            <a:ext cx="9144000" cy="609600"/>
          </a:xfrm>
          <a:solidFill>
            <a:srgbClr val="FFC000"/>
          </a:solidFill>
        </p:spPr>
        <p:txBody>
          <a:bodyPr vert="horz" lIns="91440" tIns="45720" rIns="91440" bIns="45720" rtlCol="0" anchor="ctr">
            <a:noAutofit/>
          </a:bodyPr>
          <a:lstStyle/>
          <a:p>
            <a:pPr>
              <a:defRPr/>
            </a:pPr>
            <a:r>
              <a:rPr lang="en-US" sz="3200" dirty="0" smtClean="0"/>
              <a:t>Birth control method : </a:t>
            </a:r>
            <a:r>
              <a:rPr lang="en-US" sz="3200" dirty="0" smtClean="0">
                <a:solidFill>
                  <a:schemeClr val="tx1"/>
                </a:solidFill>
                <a:effectLst>
                  <a:outerShdw blurRad="38100" dist="38100" dir="2700000" algn="tl">
                    <a:srgbClr val="000000">
                      <a:alpha val="43137"/>
                    </a:srgbClr>
                  </a:outerShdw>
                </a:effectLst>
                <a:latin typeface="Georgia" pitchFamily="18" charset="0"/>
              </a:rPr>
              <a:t>A. Natural methods</a:t>
            </a:r>
            <a:endParaRPr lang="en-US" sz="3200" dirty="0" smtClean="0">
              <a:solidFill>
                <a:schemeClr val="tx1"/>
              </a:solidFill>
            </a:endParaRPr>
          </a:p>
        </p:txBody>
      </p:sp>
      <p:graphicFrame>
        <p:nvGraphicFramePr>
          <p:cNvPr id="10" name="Table 9"/>
          <p:cNvGraphicFramePr>
            <a:graphicFrameLocks noGrp="1"/>
          </p:cNvGraphicFramePr>
          <p:nvPr/>
        </p:nvGraphicFramePr>
        <p:xfrm>
          <a:off x="71406" y="785795"/>
          <a:ext cx="8991600" cy="944880"/>
        </p:xfrm>
        <a:graphic>
          <a:graphicData uri="http://schemas.openxmlformats.org/drawingml/2006/table">
            <a:tbl>
              <a:tblPr firstRow="1" bandRow="1">
                <a:tableStyleId>{5C22544A-7EE6-4342-B048-85BDC9FD1C3A}</a:tableStyleId>
              </a:tblPr>
              <a:tblGrid>
                <a:gridCol w="2214578"/>
                <a:gridCol w="2928958"/>
                <a:gridCol w="3848064"/>
              </a:tblGrid>
              <a:tr h="928694">
                <a:tc>
                  <a:txBody>
                    <a:bodyPr/>
                    <a:lstStyle/>
                    <a:p>
                      <a:r>
                        <a:rPr lang="en-US" sz="2800" b="0" dirty="0" smtClean="0">
                          <a:solidFill>
                            <a:schemeClr val="tx1"/>
                          </a:solidFill>
                          <a:latin typeface="Calibri" pitchFamily="34" charset="0"/>
                          <a:cs typeface="Calibri" pitchFamily="34" charset="0"/>
                        </a:rPr>
                        <a:t>2. Abstinence</a:t>
                      </a:r>
                      <a:endParaRPr lang="en-US" sz="2800" b="0" dirty="0">
                        <a:solidFill>
                          <a:schemeClr val="tx1"/>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2800" b="0" dirty="0" smtClean="0">
                          <a:solidFill>
                            <a:schemeClr val="tx1"/>
                          </a:solidFill>
                          <a:latin typeface="Calibri" pitchFamily="34" charset="0"/>
                          <a:cs typeface="Calibri" pitchFamily="34" charset="0"/>
                        </a:rPr>
                        <a:t>No sexual intercourse</a:t>
                      </a:r>
                      <a:endParaRPr lang="en-US" sz="2800" b="0" dirty="0">
                        <a:solidFill>
                          <a:schemeClr val="tx1"/>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2800" b="0" dirty="0" smtClean="0">
                          <a:solidFill>
                            <a:schemeClr val="tx1"/>
                          </a:solidFill>
                          <a:latin typeface="Calibri" pitchFamily="34" charset="0"/>
                          <a:cs typeface="Calibri" pitchFamily="34" charset="0"/>
                        </a:rPr>
                        <a:t>Best way of avoiding pregnancy</a:t>
                      </a:r>
                      <a:endParaRPr lang="en-US" sz="2800" b="0" dirty="0">
                        <a:solidFill>
                          <a:schemeClr val="tx1"/>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bl>
          </a:graphicData>
        </a:graphic>
      </p:graphicFrame>
      <p:pic>
        <p:nvPicPr>
          <p:cNvPr id="14338" name="Picture 2" descr="http://sexwithinmarriage.com/wp-content/uploads/2012/11/no-sex.png"/>
          <p:cNvPicPr>
            <a:picLocks noChangeAspect="1" noChangeArrowheads="1"/>
          </p:cNvPicPr>
          <p:nvPr/>
        </p:nvPicPr>
        <p:blipFill>
          <a:blip r:embed="rId4">
            <a:grayscl/>
          </a:blip>
          <a:srcRect/>
          <a:stretch>
            <a:fillRect/>
          </a:stretch>
        </p:blipFill>
        <p:spPr bwMode="auto">
          <a:xfrm>
            <a:off x="2643174" y="2214554"/>
            <a:ext cx="4000528" cy="4000529"/>
          </a:xfrm>
          <a:prstGeom prst="rect">
            <a:avLst/>
          </a:prstGeom>
          <a:noFill/>
        </p:spPr>
      </p:pic>
    </p:spTree>
    <p:extLst>
      <p:ext uri="{BB962C8B-B14F-4D97-AF65-F5344CB8AC3E}">
        <p14:creationId xmlns:p14="http://schemas.microsoft.com/office/powerpoint/2010/main" xmlns="" val="10416072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itle 1"/>
          <p:cNvSpPr>
            <a:spLocks noGrp="1"/>
          </p:cNvSpPr>
          <p:nvPr>
            <p:ph type="title"/>
          </p:nvPr>
        </p:nvSpPr>
        <p:spPr>
          <a:xfrm>
            <a:off x="0" y="0"/>
            <a:ext cx="9144000" cy="609600"/>
          </a:xfrm>
          <a:solidFill>
            <a:srgbClr val="FFC000"/>
          </a:solidFill>
        </p:spPr>
        <p:txBody>
          <a:bodyPr vert="horz" lIns="91440" tIns="45720" rIns="91440" bIns="45720" rtlCol="0" anchor="ctr">
            <a:noAutofit/>
          </a:bodyPr>
          <a:lstStyle/>
          <a:p>
            <a:pPr>
              <a:defRPr/>
            </a:pPr>
            <a:r>
              <a:rPr lang="en-US" sz="3200" dirty="0" smtClean="0"/>
              <a:t>Birth control method : </a:t>
            </a:r>
            <a:r>
              <a:rPr lang="en-US" sz="3200" dirty="0" smtClean="0">
                <a:solidFill>
                  <a:schemeClr val="tx1"/>
                </a:solidFill>
                <a:effectLst>
                  <a:outerShdw blurRad="38100" dist="38100" dir="2700000" algn="tl">
                    <a:srgbClr val="000000">
                      <a:alpha val="43137"/>
                    </a:srgbClr>
                  </a:outerShdw>
                </a:effectLst>
                <a:latin typeface="Georgia" pitchFamily="18" charset="0"/>
              </a:rPr>
              <a:t>A. Natural methods</a:t>
            </a:r>
            <a:endParaRPr lang="en-US" sz="3200" dirty="0" smtClean="0">
              <a:solidFill>
                <a:schemeClr val="tx1"/>
              </a:solidFill>
            </a:endParaRPr>
          </a:p>
        </p:txBody>
      </p:sp>
      <p:graphicFrame>
        <p:nvGraphicFramePr>
          <p:cNvPr id="7" name="Table 6"/>
          <p:cNvGraphicFramePr>
            <a:graphicFrameLocks noGrp="1"/>
          </p:cNvGraphicFramePr>
          <p:nvPr>
            <p:extLst>
              <p:ext uri="{D42A27DB-BD31-4B8C-83A1-F6EECF244321}">
                <p14:modId xmlns:p14="http://schemas.microsoft.com/office/powerpoint/2010/main" xmlns="" val="1599904977"/>
              </p:ext>
            </p:extLst>
          </p:nvPr>
        </p:nvGraphicFramePr>
        <p:xfrm>
          <a:off x="80994" y="700079"/>
          <a:ext cx="8991600" cy="1325880"/>
        </p:xfrm>
        <a:graphic>
          <a:graphicData uri="http://schemas.openxmlformats.org/drawingml/2006/table">
            <a:tbl>
              <a:tblPr firstRow="1" bandRow="1">
                <a:tableStyleId>{5C22544A-7EE6-4342-B048-85BDC9FD1C3A}</a:tableStyleId>
              </a:tblPr>
              <a:tblGrid>
                <a:gridCol w="2990808"/>
                <a:gridCol w="3000396"/>
                <a:gridCol w="3000396"/>
              </a:tblGrid>
              <a:tr h="1285883">
                <a:tc>
                  <a:txBody>
                    <a:bodyPr/>
                    <a:lstStyle/>
                    <a:p>
                      <a:r>
                        <a:rPr lang="en-US" sz="2700" b="0" dirty="0" smtClean="0">
                          <a:solidFill>
                            <a:schemeClr val="tx1"/>
                          </a:solidFill>
                          <a:latin typeface="Calibri" pitchFamily="34" charset="0"/>
                          <a:cs typeface="Calibri" pitchFamily="34" charset="0"/>
                        </a:rPr>
                        <a:t>3. Rhythm method</a:t>
                      </a:r>
                      <a:endParaRPr lang="en-US" sz="2700" b="0" dirty="0">
                        <a:solidFill>
                          <a:schemeClr val="tx1"/>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700" b="0" kern="1200" dirty="0" smtClean="0">
                          <a:solidFill>
                            <a:schemeClr val="tx1"/>
                          </a:solidFill>
                          <a:latin typeface="Calibri" pitchFamily="34" charset="0"/>
                          <a:ea typeface="+mn-ea"/>
                          <a:cs typeface="Calibri" pitchFamily="34" charset="0"/>
                        </a:rPr>
                        <a:t>Keeping</a:t>
                      </a:r>
                      <a:r>
                        <a:rPr lang="en-US" sz="2700" b="0" kern="1200" baseline="0" dirty="0" smtClean="0">
                          <a:solidFill>
                            <a:schemeClr val="tx1"/>
                          </a:solidFill>
                          <a:latin typeface="Calibri" pitchFamily="34" charset="0"/>
                          <a:ea typeface="+mn-ea"/>
                          <a:cs typeface="Calibri" pitchFamily="34" charset="0"/>
                        </a:rPr>
                        <a:t> records of the ovulation dates</a:t>
                      </a:r>
                      <a:endParaRPr lang="en-US" sz="2700" b="0" dirty="0" smtClean="0">
                        <a:solidFill>
                          <a:schemeClr val="tx1"/>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2700" b="0" dirty="0" smtClean="0">
                          <a:solidFill>
                            <a:schemeClr val="tx1"/>
                          </a:solidFill>
                          <a:latin typeface="Calibri" pitchFamily="34" charset="0"/>
                          <a:cs typeface="Calibri" pitchFamily="34" charset="0"/>
                        </a:rPr>
                        <a:t>Ovulation time</a:t>
                      </a:r>
                      <a:r>
                        <a:rPr lang="en-US" sz="2700" b="0" baseline="0" dirty="0" smtClean="0">
                          <a:solidFill>
                            <a:schemeClr val="tx1"/>
                          </a:solidFill>
                          <a:latin typeface="Calibri" pitchFamily="34" charset="0"/>
                          <a:cs typeface="Calibri" pitchFamily="34" charset="0"/>
                        </a:rPr>
                        <a:t> can vary, n</a:t>
                      </a:r>
                      <a:r>
                        <a:rPr lang="en-US" sz="2700" b="0" dirty="0" smtClean="0">
                          <a:solidFill>
                            <a:schemeClr val="tx1"/>
                          </a:solidFill>
                          <a:latin typeface="Calibri" pitchFamily="34" charset="0"/>
                          <a:cs typeface="Calibri" pitchFamily="34" charset="0"/>
                        </a:rPr>
                        <a:t>ot always reliable </a:t>
                      </a:r>
                      <a:endParaRPr lang="en-US" sz="2700" b="0" dirty="0">
                        <a:solidFill>
                          <a:schemeClr val="tx1"/>
                        </a:solidFill>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bl>
          </a:graphicData>
        </a:graphic>
      </p:graphicFrame>
      <p:pic>
        <p:nvPicPr>
          <p:cNvPr id="13314" name="Picture 2" descr="http://www.doitnow.org/pages/219/jpg/rr.jpg"/>
          <p:cNvPicPr>
            <a:picLocks noChangeAspect="1" noChangeArrowheads="1"/>
          </p:cNvPicPr>
          <p:nvPr/>
        </p:nvPicPr>
        <p:blipFill>
          <a:blip r:embed="rId2"/>
          <a:srcRect/>
          <a:stretch>
            <a:fillRect/>
          </a:stretch>
        </p:blipFill>
        <p:spPr bwMode="auto">
          <a:xfrm>
            <a:off x="1285852" y="2214553"/>
            <a:ext cx="6143668" cy="4454161"/>
          </a:xfrm>
          <a:prstGeom prst="rect">
            <a:avLst/>
          </a:prstGeom>
          <a:noFill/>
        </p:spPr>
      </p:pic>
    </p:spTree>
    <p:extLst>
      <p:ext uri="{BB962C8B-B14F-4D97-AF65-F5344CB8AC3E}">
        <p14:creationId xmlns:p14="http://schemas.microsoft.com/office/powerpoint/2010/main" xmlns="" val="104160725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itle 1"/>
          <p:cNvSpPr>
            <a:spLocks noGrp="1"/>
          </p:cNvSpPr>
          <p:nvPr>
            <p:ph type="title"/>
          </p:nvPr>
        </p:nvSpPr>
        <p:spPr>
          <a:xfrm>
            <a:off x="0" y="0"/>
            <a:ext cx="9144000" cy="609600"/>
          </a:xfrm>
          <a:solidFill>
            <a:srgbClr val="FFC000"/>
          </a:solidFill>
        </p:spPr>
        <p:txBody>
          <a:bodyPr vert="horz" lIns="91440" tIns="45720" rIns="91440" bIns="45720" rtlCol="0" anchor="ctr">
            <a:noAutofit/>
          </a:bodyPr>
          <a:lstStyle/>
          <a:p>
            <a:pPr algn="l">
              <a:defRPr/>
            </a:pPr>
            <a:r>
              <a:rPr lang="en-US" sz="2800" dirty="0" smtClean="0"/>
              <a:t>Birth control method : </a:t>
            </a:r>
            <a:r>
              <a:rPr lang="en-US" sz="2800" dirty="0" smtClean="0">
                <a:solidFill>
                  <a:schemeClr val="tx1"/>
                </a:solidFill>
              </a:rPr>
              <a:t>Artificial method: chemical</a:t>
            </a:r>
          </a:p>
        </p:txBody>
      </p:sp>
      <p:graphicFrame>
        <p:nvGraphicFramePr>
          <p:cNvPr id="7" name="Table 6"/>
          <p:cNvGraphicFramePr>
            <a:graphicFrameLocks noGrp="1"/>
          </p:cNvGraphicFramePr>
          <p:nvPr/>
        </p:nvGraphicFramePr>
        <p:xfrm>
          <a:off x="0" y="785794"/>
          <a:ext cx="8929718" cy="2743200"/>
        </p:xfrm>
        <a:graphic>
          <a:graphicData uri="http://schemas.openxmlformats.org/drawingml/2006/table">
            <a:tbl>
              <a:tblPr firstRow="1" bandRow="1">
                <a:tableStyleId>{5C22544A-7EE6-4342-B048-85BDC9FD1C3A}</a:tableStyleId>
              </a:tblPr>
              <a:tblGrid>
                <a:gridCol w="2643174"/>
                <a:gridCol w="3214710"/>
                <a:gridCol w="3071834"/>
              </a:tblGrid>
              <a:tr h="843513">
                <a:tc>
                  <a:txBody>
                    <a:bodyPr/>
                    <a:lstStyle/>
                    <a:p>
                      <a:r>
                        <a:rPr lang="en-US" sz="2800" b="0" dirty="0" smtClean="0">
                          <a:solidFill>
                            <a:schemeClr val="tx1"/>
                          </a:solidFill>
                          <a:latin typeface="Calibri" pitchFamily="34" charset="0"/>
                          <a:cs typeface="Calibri" pitchFamily="34" charset="0"/>
                        </a:rPr>
                        <a:t>1. Contraceptive pill</a:t>
                      </a:r>
                      <a:endParaRPr lang="en-US" sz="2800" b="0" dirty="0">
                        <a:solidFill>
                          <a:schemeClr val="tx1"/>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2800" b="0" dirty="0" smtClean="0">
                          <a:solidFill>
                            <a:schemeClr val="tx1"/>
                          </a:solidFill>
                          <a:latin typeface="Calibri" pitchFamily="34" charset="0"/>
                          <a:cs typeface="Calibri" pitchFamily="34" charset="0"/>
                        </a:rPr>
                        <a:t>Contains estrogen &amp; progesterone or progesterone only</a:t>
                      </a:r>
                      <a:endParaRPr lang="en-US" sz="2800" b="0" dirty="0">
                        <a:solidFill>
                          <a:schemeClr val="tx1"/>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2800" b="0" dirty="0" smtClean="0">
                          <a:solidFill>
                            <a:schemeClr val="tx1"/>
                          </a:solidFill>
                          <a:latin typeface="Calibri" pitchFamily="34" charset="0"/>
                          <a:cs typeface="Calibri" pitchFamily="34" charset="0"/>
                        </a:rPr>
                        <a:t>Doctors need to decide. Reliable if taken regularly.</a:t>
                      </a:r>
                      <a:endParaRPr lang="en-US" sz="2800" b="0" dirty="0">
                        <a:solidFill>
                          <a:schemeClr val="tx1"/>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1299627">
                <a:tc>
                  <a:txBody>
                    <a:bodyPr/>
                    <a:lstStyle/>
                    <a:p>
                      <a:r>
                        <a:rPr lang="en-US" sz="2800" b="0" dirty="0" smtClean="0">
                          <a:solidFill>
                            <a:schemeClr val="tx1"/>
                          </a:solidFill>
                          <a:latin typeface="Calibri" pitchFamily="34" charset="0"/>
                          <a:cs typeface="Calibri" pitchFamily="34" charset="0"/>
                        </a:rPr>
                        <a:t>2. Spermicide</a:t>
                      </a:r>
                      <a:endParaRPr lang="en-US" sz="2800" b="0" dirty="0">
                        <a:solidFill>
                          <a:schemeClr val="tx1"/>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2800" b="0" dirty="0" smtClean="0">
                          <a:solidFill>
                            <a:schemeClr val="tx1"/>
                          </a:solidFill>
                          <a:latin typeface="Calibri" pitchFamily="34" charset="0"/>
                          <a:cs typeface="Calibri" pitchFamily="34" charset="0"/>
                        </a:rPr>
                        <a:t>Kill sperms in vagina</a:t>
                      </a:r>
                      <a:endParaRPr lang="en-US" sz="2800" b="0" dirty="0">
                        <a:solidFill>
                          <a:schemeClr val="tx1"/>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2800" b="0" dirty="0" smtClean="0">
                          <a:solidFill>
                            <a:schemeClr val="tx1"/>
                          </a:solidFill>
                          <a:latin typeface="Calibri" pitchFamily="34" charset="0"/>
                          <a:cs typeface="Calibri" pitchFamily="34" charset="0"/>
                        </a:rPr>
                        <a:t>Should only</a:t>
                      </a:r>
                      <a:r>
                        <a:rPr lang="en-US" sz="2800" b="0" baseline="0" dirty="0" smtClean="0">
                          <a:solidFill>
                            <a:schemeClr val="tx1"/>
                          </a:solidFill>
                          <a:latin typeface="Calibri" pitchFamily="34" charset="0"/>
                          <a:cs typeface="Calibri" pitchFamily="34" charset="0"/>
                        </a:rPr>
                        <a:t> be used with a condom.</a:t>
                      </a:r>
                      <a:endParaRPr lang="en-US" sz="2800" b="0" dirty="0">
                        <a:solidFill>
                          <a:schemeClr val="tx1"/>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bl>
          </a:graphicData>
        </a:graphic>
      </p:graphicFrame>
      <p:pic>
        <p:nvPicPr>
          <p:cNvPr id="12292" name="Picture 4" descr="http://www.lifecarehll.com/static/images/29f7c4ada7f249cfee9caf7012b140a1_48d74e0a4204ef36c1f69fe2d9ee8357_30420110212013.jpg"/>
          <p:cNvPicPr>
            <a:picLocks noChangeAspect="1" noChangeArrowheads="1"/>
          </p:cNvPicPr>
          <p:nvPr/>
        </p:nvPicPr>
        <p:blipFill>
          <a:blip r:embed="rId2">
            <a:clrChange>
              <a:clrFrom>
                <a:srgbClr val="FFFFFD"/>
              </a:clrFrom>
              <a:clrTo>
                <a:srgbClr val="FFFFFD">
                  <a:alpha val="0"/>
                </a:srgbClr>
              </a:clrTo>
            </a:clrChange>
          </a:blip>
          <a:srcRect l="16667" t="21227" r="24166" b="15094"/>
          <a:stretch>
            <a:fillRect/>
          </a:stretch>
        </p:blipFill>
        <p:spPr bwMode="auto">
          <a:xfrm>
            <a:off x="0" y="3643314"/>
            <a:ext cx="3526922" cy="2682465"/>
          </a:xfrm>
          <a:prstGeom prst="rect">
            <a:avLst/>
          </a:prstGeom>
          <a:noFill/>
        </p:spPr>
      </p:pic>
      <p:pic>
        <p:nvPicPr>
          <p:cNvPr id="12294" name="Picture 6" descr="http://www.ncregister.com/images/sized/images/uploads/woman_with_birth_control_pills1-255x254.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285984" y="4438649"/>
            <a:ext cx="2428875" cy="2419351"/>
          </a:xfrm>
          <a:prstGeom prst="rect">
            <a:avLst/>
          </a:prstGeom>
          <a:noFill/>
        </p:spPr>
      </p:pic>
      <p:sp>
        <p:nvSpPr>
          <p:cNvPr id="12296" name="AutoShape 8" descr="a can of foam with an applicator; a tube of spermicide; a tablet from a pack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12297" name="Picture 9" descr="C:\Users\GAJENDRA KHANDELWAL\Desktop\220px-WWD_Ch9_Page_194-4.png"/>
          <p:cNvPicPr>
            <a:picLocks noChangeAspect="1" noChangeArrowheads="1"/>
          </p:cNvPicPr>
          <p:nvPr/>
        </p:nvPicPr>
        <p:blipFill>
          <a:blip r:embed="rId4"/>
          <a:srcRect/>
          <a:stretch>
            <a:fillRect/>
          </a:stretch>
        </p:blipFill>
        <p:spPr bwMode="auto">
          <a:xfrm>
            <a:off x="5143504" y="3578347"/>
            <a:ext cx="3571900" cy="3279653"/>
          </a:xfrm>
          <a:prstGeom prst="rect">
            <a:avLst/>
          </a:prstGeom>
          <a:noFill/>
        </p:spPr>
      </p:pic>
    </p:spTree>
    <p:extLst>
      <p:ext uri="{BB962C8B-B14F-4D97-AF65-F5344CB8AC3E}">
        <p14:creationId xmlns:p14="http://schemas.microsoft.com/office/powerpoint/2010/main" xmlns="" val="30579570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xmlns="" val="4166470762"/>
              </p:ext>
            </p:extLst>
          </p:nvPr>
        </p:nvGraphicFramePr>
        <p:xfrm>
          <a:off x="2" y="714356"/>
          <a:ext cx="9143999" cy="1188720"/>
        </p:xfrm>
        <a:graphic>
          <a:graphicData uri="http://schemas.openxmlformats.org/drawingml/2006/table">
            <a:tbl>
              <a:tblPr firstRow="1" bandRow="1">
                <a:tableStyleId>{5C22544A-7EE6-4342-B048-85BDC9FD1C3A}</a:tableStyleId>
              </a:tblPr>
              <a:tblGrid>
                <a:gridCol w="2014779"/>
                <a:gridCol w="4297008"/>
                <a:gridCol w="2832212"/>
              </a:tblGrid>
              <a:tr h="1143008">
                <a:tc>
                  <a:txBody>
                    <a:bodyPr/>
                    <a:lstStyle/>
                    <a:p>
                      <a:r>
                        <a:rPr lang="en-US" sz="2400" b="0" dirty="0" smtClean="0">
                          <a:solidFill>
                            <a:schemeClr val="tx1"/>
                          </a:solidFill>
                          <a:latin typeface="Calibri" pitchFamily="34" charset="0"/>
                          <a:cs typeface="Calibri" pitchFamily="34" charset="0"/>
                        </a:rPr>
                        <a:t>1. Condom</a:t>
                      </a:r>
                      <a:endParaRPr lang="en-US" sz="2400" b="0" dirty="0">
                        <a:solidFill>
                          <a:schemeClr val="tx1"/>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2400" b="0" dirty="0" smtClean="0">
                          <a:solidFill>
                            <a:schemeClr val="tx1"/>
                          </a:solidFill>
                          <a:latin typeface="Calibri" pitchFamily="34" charset="0"/>
                          <a:cs typeface="Calibri" pitchFamily="34" charset="0"/>
                        </a:rPr>
                        <a:t>Rubber sheath  placed over  the penis to stop sperm entering the vagina</a:t>
                      </a:r>
                      <a:endParaRPr lang="en-US" sz="2400" b="0" dirty="0">
                        <a:solidFill>
                          <a:schemeClr val="tx1"/>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2400" b="0" dirty="0" smtClean="0">
                          <a:solidFill>
                            <a:schemeClr val="tx1"/>
                          </a:solidFill>
                          <a:latin typeface="Calibri" pitchFamily="34" charset="0"/>
                          <a:cs typeface="Calibri" pitchFamily="34" charset="0"/>
                        </a:rPr>
                        <a:t>Prevent</a:t>
                      </a:r>
                      <a:r>
                        <a:rPr lang="en-US" sz="2400" b="0" baseline="0" dirty="0" smtClean="0">
                          <a:solidFill>
                            <a:schemeClr val="tx1"/>
                          </a:solidFill>
                          <a:latin typeface="Calibri" pitchFamily="34" charset="0"/>
                          <a:cs typeface="Calibri" pitchFamily="34" charset="0"/>
                        </a:rPr>
                        <a:t> STD.</a:t>
                      </a:r>
                    </a:p>
                    <a:p>
                      <a:r>
                        <a:rPr lang="en-US" sz="2400" b="0" baseline="0" dirty="0" smtClean="0">
                          <a:solidFill>
                            <a:schemeClr val="tx1"/>
                          </a:solidFill>
                          <a:latin typeface="Calibri" pitchFamily="34" charset="0"/>
                          <a:cs typeface="Calibri" pitchFamily="34" charset="0"/>
                        </a:rPr>
                        <a:t>Reliable if used with </a:t>
                      </a:r>
                      <a:r>
                        <a:rPr lang="en-US" sz="2400" b="0" baseline="0" dirty="0" err="1" smtClean="0">
                          <a:solidFill>
                            <a:schemeClr val="tx1"/>
                          </a:solidFill>
                          <a:latin typeface="Calibri" pitchFamily="34" charset="0"/>
                          <a:cs typeface="Calibri" pitchFamily="34" charset="0"/>
                        </a:rPr>
                        <a:t>spermicide</a:t>
                      </a:r>
                      <a:r>
                        <a:rPr lang="en-US" sz="2400" b="0" baseline="0" dirty="0" smtClean="0">
                          <a:solidFill>
                            <a:schemeClr val="tx1"/>
                          </a:solidFill>
                          <a:latin typeface="Calibri" pitchFamily="34" charset="0"/>
                          <a:cs typeface="Calibri" pitchFamily="34" charset="0"/>
                        </a:rPr>
                        <a:t>.</a:t>
                      </a:r>
                      <a:endParaRPr lang="en-US" sz="2400" b="0" dirty="0">
                        <a:solidFill>
                          <a:schemeClr val="tx1"/>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bl>
          </a:graphicData>
        </a:graphic>
      </p:graphicFrame>
      <p:sp>
        <p:nvSpPr>
          <p:cNvPr id="8" name="Title 1"/>
          <p:cNvSpPr txBox="1">
            <a:spLocks/>
          </p:cNvSpPr>
          <p:nvPr/>
        </p:nvSpPr>
        <p:spPr bwMode="auto">
          <a:xfrm>
            <a:off x="0" y="0"/>
            <a:ext cx="9144000" cy="609600"/>
          </a:xfrm>
          <a:prstGeom prst="rect">
            <a:avLst/>
          </a:prstGeom>
          <a:solidFill>
            <a:srgbClr val="FFC000"/>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rgbClr val="C00000"/>
                </a:solidFill>
                <a:effectLst/>
                <a:uLnTx/>
                <a:uFillTx/>
                <a:latin typeface="+mj-lt"/>
                <a:ea typeface="ＭＳ Ｐゴシック" charset="0"/>
                <a:cs typeface="ＭＳ Ｐゴシック" charset="0"/>
              </a:rPr>
              <a:t>Birth control method : </a:t>
            </a:r>
            <a:r>
              <a:rPr kumimoji="0" lang="en-US" sz="2800" b="1" i="0" u="none" strike="noStrike" kern="0" cap="none" spc="0" normalizeH="0" baseline="0" noProof="0" dirty="0" smtClean="0">
                <a:ln>
                  <a:noFill/>
                </a:ln>
                <a:solidFill>
                  <a:schemeClr val="tx1"/>
                </a:solidFill>
                <a:effectLst/>
                <a:uLnTx/>
                <a:uFillTx/>
                <a:latin typeface="+mj-lt"/>
                <a:ea typeface="ＭＳ Ｐゴシック" charset="0"/>
                <a:cs typeface="ＭＳ Ｐゴシック" charset="0"/>
              </a:rPr>
              <a:t>Artificial method: Mechanical</a:t>
            </a:r>
          </a:p>
        </p:txBody>
      </p:sp>
      <p:pic>
        <p:nvPicPr>
          <p:cNvPr id="5" name="Picture 3"/>
          <p:cNvPicPr>
            <a:picLocks noChangeAspect="1" noChangeArrowheads="1"/>
          </p:cNvPicPr>
          <p:nvPr/>
        </p:nvPicPr>
        <p:blipFill>
          <a:blip r:embed="rId2"/>
          <a:srcRect/>
          <a:stretch>
            <a:fillRect/>
          </a:stretch>
        </p:blipFill>
        <p:spPr bwMode="auto">
          <a:xfrm>
            <a:off x="500034" y="2571744"/>
            <a:ext cx="5786478" cy="3847474"/>
          </a:xfrm>
          <a:prstGeom prst="rect">
            <a:avLst/>
          </a:prstGeom>
          <a:noFill/>
          <a:ln w="9525">
            <a:noFill/>
            <a:miter lim="800000"/>
            <a:headEnd/>
            <a:tailEnd/>
          </a:ln>
          <a:effectLst/>
        </p:spPr>
      </p:pic>
    </p:spTree>
    <p:extLst>
      <p:ext uri="{BB962C8B-B14F-4D97-AF65-F5344CB8AC3E}">
        <p14:creationId xmlns:p14="http://schemas.microsoft.com/office/powerpoint/2010/main" xmlns="" val="180526362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xmlns="" val="4166470762"/>
              </p:ext>
            </p:extLst>
          </p:nvPr>
        </p:nvGraphicFramePr>
        <p:xfrm>
          <a:off x="-32" y="785794"/>
          <a:ext cx="9144031" cy="1214446"/>
        </p:xfrm>
        <a:graphic>
          <a:graphicData uri="http://schemas.openxmlformats.org/drawingml/2006/table">
            <a:tbl>
              <a:tblPr firstRow="1" bandRow="1">
                <a:tableStyleId>{5C22544A-7EE6-4342-B048-85BDC9FD1C3A}</a:tableStyleId>
              </a:tblPr>
              <a:tblGrid>
                <a:gridCol w="2014811"/>
                <a:gridCol w="4297008"/>
                <a:gridCol w="2832212"/>
              </a:tblGrid>
              <a:tr h="1214446">
                <a:tc>
                  <a:txBody>
                    <a:bodyPr/>
                    <a:lstStyle/>
                    <a:p>
                      <a:r>
                        <a:rPr lang="en-US" sz="2400" b="0" kern="1200" dirty="0" smtClean="0">
                          <a:solidFill>
                            <a:schemeClr val="tx1"/>
                          </a:solidFill>
                          <a:latin typeface="Calibri" pitchFamily="34" charset="0"/>
                          <a:ea typeface="+mn-ea"/>
                          <a:cs typeface="Calibri" pitchFamily="34" charset="0"/>
                        </a:rPr>
                        <a:t>2. </a:t>
                      </a:r>
                      <a:r>
                        <a:rPr lang="en-US" sz="2400" b="0" kern="1200" dirty="0" err="1" smtClean="0">
                          <a:solidFill>
                            <a:schemeClr val="tx1"/>
                          </a:solidFill>
                          <a:latin typeface="Calibri" pitchFamily="34" charset="0"/>
                          <a:ea typeface="+mn-ea"/>
                          <a:cs typeface="Calibri" pitchFamily="34" charset="0"/>
                        </a:rPr>
                        <a:t>Femidom</a:t>
                      </a:r>
                      <a:endParaRPr lang="en-US" sz="2400" b="0" kern="1200" dirty="0">
                        <a:solidFill>
                          <a:schemeClr val="tx1"/>
                        </a:solidFill>
                        <a:latin typeface="Calibri" pitchFamily="34" charset="0"/>
                        <a:ea typeface="+mn-ea"/>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2400" b="0" kern="1200" dirty="0" smtClean="0">
                          <a:solidFill>
                            <a:schemeClr val="tx1"/>
                          </a:solidFill>
                          <a:latin typeface="Calibri" pitchFamily="34" charset="0"/>
                          <a:ea typeface="+mn-ea"/>
                          <a:cs typeface="Calibri" pitchFamily="34" charset="0"/>
                        </a:rPr>
                        <a:t>Thin plastic sheath placed inside the vagina</a:t>
                      </a:r>
                      <a:endParaRPr lang="en-US" sz="2400" b="0" kern="1200" dirty="0">
                        <a:solidFill>
                          <a:schemeClr val="tx1"/>
                        </a:solidFill>
                        <a:latin typeface="Calibri" pitchFamily="34" charset="0"/>
                        <a:ea typeface="+mn-ea"/>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2400" b="0" kern="1200" dirty="0" smtClean="0">
                          <a:solidFill>
                            <a:schemeClr val="tx1"/>
                          </a:solidFill>
                          <a:latin typeface="Calibri" pitchFamily="34" charset="0"/>
                          <a:ea typeface="+mn-ea"/>
                          <a:cs typeface="Calibri" pitchFamily="34" charset="0"/>
                        </a:rPr>
                        <a:t>Prevent STD</a:t>
                      </a:r>
                      <a:endParaRPr lang="en-US" sz="2400" b="0" kern="1200" dirty="0">
                        <a:solidFill>
                          <a:schemeClr val="tx1"/>
                        </a:solidFill>
                        <a:latin typeface="Calibri" pitchFamily="34" charset="0"/>
                        <a:ea typeface="+mn-ea"/>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bl>
          </a:graphicData>
        </a:graphic>
      </p:graphicFrame>
      <p:sp>
        <p:nvSpPr>
          <p:cNvPr id="8" name="Title 1"/>
          <p:cNvSpPr txBox="1">
            <a:spLocks/>
          </p:cNvSpPr>
          <p:nvPr/>
        </p:nvSpPr>
        <p:spPr bwMode="auto">
          <a:xfrm>
            <a:off x="0" y="0"/>
            <a:ext cx="9144000" cy="609600"/>
          </a:xfrm>
          <a:prstGeom prst="rect">
            <a:avLst/>
          </a:prstGeom>
          <a:solidFill>
            <a:srgbClr val="FFC000"/>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rgbClr val="C00000"/>
                </a:solidFill>
                <a:effectLst/>
                <a:uLnTx/>
                <a:uFillTx/>
                <a:latin typeface="+mj-lt"/>
                <a:ea typeface="ＭＳ Ｐゴシック" charset="0"/>
                <a:cs typeface="ＭＳ Ｐゴシック" charset="0"/>
              </a:rPr>
              <a:t>Birth control method : </a:t>
            </a:r>
            <a:r>
              <a:rPr kumimoji="0" lang="en-US" sz="2800" b="1" i="0" u="none" strike="noStrike" kern="0" cap="none" spc="0" normalizeH="0" baseline="0" noProof="0" dirty="0" smtClean="0">
                <a:ln>
                  <a:noFill/>
                </a:ln>
                <a:solidFill>
                  <a:schemeClr val="tx1"/>
                </a:solidFill>
                <a:effectLst/>
                <a:uLnTx/>
                <a:uFillTx/>
                <a:latin typeface="+mj-lt"/>
                <a:ea typeface="ＭＳ Ｐゴシック" charset="0"/>
                <a:cs typeface="ＭＳ Ｐゴシック" charset="0"/>
              </a:rPr>
              <a:t>Artificial method: Mechanical</a:t>
            </a:r>
          </a:p>
        </p:txBody>
      </p:sp>
      <p:pic>
        <p:nvPicPr>
          <p:cNvPr id="4" name="Picture 2" descr="http://www.sierraexpressmedia.com/wp-content/uploads/2010/06/female-condom.jpg"/>
          <p:cNvPicPr>
            <a:picLocks noChangeAspect="1" noChangeArrowheads="1"/>
          </p:cNvPicPr>
          <p:nvPr/>
        </p:nvPicPr>
        <p:blipFill>
          <a:blip r:embed="rId2"/>
          <a:srcRect/>
          <a:stretch>
            <a:fillRect/>
          </a:stretch>
        </p:blipFill>
        <p:spPr bwMode="auto">
          <a:xfrm>
            <a:off x="1500166" y="2071678"/>
            <a:ext cx="5911464" cy="4729173"/>
          </a:xfrm>
          <a:prstGeom prst="rect">
            <a:avLst/>
          </a:prstGeom>
          <a:noFill/>
        </p:spPr>
      </p:pic>
    </p:spTree>
    <p:extLst>
      <p:ext uri="{BB962C8B-B14F-4D97-AF65-F5344CB8AC3E}">
        <p14:creationId xmlns:p14="http://schemas.microsoft.com/office/powerpoint/2010/main" xmlns="" val="180526362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xmlns="" val="4166470762"/>
              </p:ext>
            </p:extLst>
          </p:nvPr>
        </p:nvGraphicFramePr>
        <p:xfrm>
          <a:off x="0" y="714356"/>
          <a:ext cx="9143999" cy="1357322"/>
        </p:xfrm>
        <a:graphic>
          <a:graphicData uri="http://schemas.openxmlformats.org/drawingml/2006/table">
            <a:tbl>
              <a:tblPr firstRow="1" bandRow="1">
                <a:tableStyleId>{5C22544A-7EE6-4342-B048-85BDC9FD1C3A}</a:tableStyleId>
              </a:tblPr>
              <a:tblGrid>
                <a:gridCol w="2014779"/>
                <a:gridCol w="4297008"/>
                <a:gridCol w="2832212"/>
              </a:tblGrid>
              <a:tr h="1357322">
                <a:tc>
                  <a:txBody>
                    <a:bodyPr/>
                    <a:lstStyle/>
                    <a:p>
                      <a:r>
                        <a:rPr lang="en-US" sz="2400" b="0" dirty="0" smtClean="0">
                          <a:solidFill>
                            <a:schemeClr val="tx1"/>
                          </a:solidFill>
                          <a:latin typeface="Calibri" pitchFamily="34" charset="0"/>
                          <a:cs typeface="Calibri" pitchFamily="34" charset="0"/>
                        </a:rPr>
                        <a:t>3.</a:t>
                      </a:r>
                      <a:r>
                        <a:rPr lang="en-US" sz="2400" b="0" baseline="0" dirty="0" smtClean="0">
                          <a:solidFill>
                            <a:schemeClr val="tx1"/>
                          </a:solidFill>
                          <a:latin typeface="Calibri" pitchFamily="34" charset="0"/>
                          <a:cs typeface="Calibri" pitchFamily="34" charset="0"/>
                        </a:rPr>
                        <a:t> Diaphragm</a:t>
                      </a:r>
                      <a:endParaRPr lang="en-US" sz="2400" b="0" dirty="0">
                        <a:solidFill>
                          <a:schemeClr val="tx1"/>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2400" b="0" dirty="0" smtClean="0">
                          <a:solidFill>
                            <a:schemeClr val="tx1"/>
                          </a:solidFill>
                          <a:latin typeface="Calibri" pitchFamily="34" charset="0"/>
                          <a:cs typeface="Calibri" pitchFamily="34" charset="0"/>
                        </a:rPr>
                        <a:t>Dome shaped rubber barrier that fits in the vagina at the cervix.</a:t>
                      </a:r>
                      <a:endParaRPr lang="en-US" sz="2400" b="0" dirty="0">
                        <a:solidFill>
                          <a:schemeClr val="tx1"/>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2400" b="0" dirty="0" smtClean="0">
                          <a:solidFill>
                            <a:schemeClr val="tx1"/>
                          </a:solidFill>
                          <a:latin typeface="Calibri" pitchFamily="34" charset="0"/>
                          <a:cs typeface="Calibri" pitchFamily="34" charset="0"/>
                        </a:rPr>
                        <a:t>Needs to be correct size. </a:t>
                      </a:r>
                      <a:r>
                        <a:rPr lang="en-US" sz="2400" b="0" baseline="0" dirty="0" smtClean="0">
                          <a:solidFill>
                            <a:schemeClr val="tx1"/>
                          </a:solidFill>
                          <a:latin typeface="Calibri" pitchFamily="34" charset="0"/>
                          <a:cs typeface="Calibri" pitchFamily="34" charset="0"/>
                        </a:rPr>
                        <a:t>Reliable if used with </a:t>
                      </a:r>
                      <a:r>
                        <a:rPr lang="en-US" sz="2400" b="0" baseline="0" dirty="0" err="1" smtClean="0">
                          <a:solidFill>
                            <a:schemeClr val="tx1"/>
                          </a:solidFill>
                          <a:latin typeface="Calibri" pitchFamily="34" charset="0"/>
                          <a:cs typeface="Calibri" pitchFamily="34" charset="0"/>
                        </a:rPr>
                        <a:t>spermicide</a:t>
                      </a:r>
                      <a:r>
                        <a:rPr lang="en-US" sz="2400" b="0" baseline="0" dirty="0" smtClean="0">
                          <a:solidFill>
                            <a:schemeClr val="tx1"/>
                          </a:solidFill>
                          <a:latin typeface="Calibri" pitchFamily="34" charset="0"/>
                          <a:cs typeface="Calibri" pitchFamily="34" charset="0"/>
                        </a:rPr>
                        <a:t>.</a:t>
                      </a:r>
                      <a:endParaRPr lang="en-US" sz="2400" b="0" dirty="0">
                        <a:solidFill>
                          <a:schemeClr val="tx1"/>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bl>
          </a:graphicData>
        </a:graphic>
      </p:graphicFrame>
      <p:sp>
        <p:nvSpPr>
          <p:cNvPr id="8" name="Title 1"/>
          <p:cNvSpPr txBox="1">
            <a:spLocks/>
          </p:cNvSpPr>
          <p:nvPr/>
        </p:nvSpPr>
        <p:spPr bwMode="auto">
          <a:xfrm>
            <a:off x="0" y="0"/>
            <a:ext cx="9144000" cy="609600"/>
          </a:xfrm>
          <a:prstGeom prst="rect">
            <a:avLst/>
          </a:prstGeom>
          <a:solidFill>
            <a:srgbClr val="FFC000"/>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rgbClr val="C00000"/>
                </a:solidFill>
                <a:effectLst/>
                <a:uLnTx/>
                <a:uFillTx/>
                <a:latin typeface="+mj-lt"/>
                <a:ea typeface="ＭＳ Ｐゴシック" charset="0"/>
                <a:cs typeface="ＭＳ Ｐゴシック" charset="0"/>
              </a:rPr>
              <a:t>Birth control method : </a:t>
            </a:r>
            <a:r>
              <a:rPr kumimoji="0" lang="en-US" sz="2800" b="1" i="0" u="none" strike="noStrike" kern="0" cap="none" spc="0" normalizeH="0" baseline="0" noProof="0" dirty="0" smtClean="0">
                <a:ln>
                  <a:noFill/>
                </a:ln>
                <a:solidFill>
                  <a:schemeClr val="tx1"/>
                </a:solidFill>
                <a:effectLst/>
                <a:uLnTx/>
                <a:uFillTx/>
                <a:latin typeface="+mj-lt"/>
                <a:ea typeface="ＭＳ Ｐゴシック" charset="0"/>
                <a:cs typeface="ＭＳ Ｐゴシック" charset="0"/>
              </a:rPr>
              <a:t>Artificial method: Mechanical</a:t>
            </a:r>
          </a:p>
        </p:txBody>
      </p:sp>
      <p:pic>
        <p:nvPicPr>
          <p:cNvPr id="4" name="Picture 2" descr="http://www.umm.edu/graphics/images/en/17049.jpg"/>
          <p:cNvPicPr>
            <a:picLocks noChangeAspect="1" noChangeArrowheads="1"/>
          </p:cNvPicPr>
          <p:nvPr/>
        </p:nvPicPr>
        <p:blipFill>
          <a:blip r:embed="rId2"/>
          <a:srcRect/>
          <a:stretch>
            <a:fillRect/>
          </a:stretch>
        </p:blipFill>
        <p:spPr bwMode="auto">
          <a:xfrm>
            <a:off x="1" y="2843208"/>
            <a:ext cx="4429123" cy="3543299"/>
          </a:xfrm>
          <a:prstGeom prst="rect">
            <a:avLst/>
          </a:prstGeom>
          <a:noFill/>
        </p:spPr>
      </p:pic>
      <p:pic>
        <p:nvPicPr>
          <p:cNvPr id="5" name="Picture 4" descr="http://www.nlm.nih.gov/medlineplus/ency/images/ency/fullsize/17033.jpg"/>
          <p:cNvPicPr>
            <a:picLocks noChangeAspect="1" noChangeArrowheads="1"/>
          </p:cNvPicPr>
          <p:nvPr/>
        </p:nvPicPr>
        <p:blipFill>
          <a:blip r:embed="rId3"/>
          <a:srcRect/>
          <a:stretch>
            <a:fillRect/>
          </a:stretch>
        </p:blipFill>
        <p:spPr bwMode="auto">
          <a:xfrm>
            <a:off x="4572000" y="2857496"/>
            <a:ext cx="4357718" cy="3486176"/>
          </a:xfrm>
          <a:prstGeom prst="rect">
            <a:avLst/>
          </a:prstGeom>
          <a:noFill/>
        </p:spPr>
      </p:pic>
    </p:spTree>
    <p:extLst>
      <p:ext uri="{BB962C8B-B14F-4D97-AF65-F5344CB8AC3E}">
        <p14:creationId xmlns:p14="http://schemas.microsoft.com/office/powerpoint/2010/main" xmlns="" val="180526362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824006" y="1500174"/>
            <a:ext cx="5334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a:spLocks noChangeArrowheads="1"/>
          </p:cNvSpPr>
          <p:nvPr/>
        </p:nvSpPr>
        <p:spPr bwMode="auto">
          <a:xfrm>
            <a:off x="5938806" y="6148374"/>
            <a:ext cx="31242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t>Produces sperms and the male hormone testosterone</a:t>
            </a:r>
          </a:p>
        </p:txBody>
      </p:sp>
      <p:cxnSp>
        <p:nvCxnSpPr>
          <p:cNvPr id="6" name="Straight Arrow Connector 5"/>
          <p:cNvCxnSpPr>
            <a:cxnSpLocks noChangeShapeType="1"/>
          </p:cNvCxnSpPr>
          <p:nvPr/>
        </p:nvCxnSpPr>
        <p:spPr bwMode="auto">
          <a:xfrm flipH="1" flipV="1">
            <a:off x="5481606" y="5310174"/>
            <a:ext cx="1828800" cy="91440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7" name="Straight Arrow Connector 6"/>
          <p:cNvCxnSpPr>
            <a:cxnSpLocks noChangeShapeType="1"/>
          </p:cNvCxnSpPr>
          <p:nvPr/>
        </p:nvCxnSpPr>
        <p:spPr bwMode="auto">
          <a:xfrm flipH="1" flipV="1">
            <a:off x="5862606" y="4852974"/>
            <a:ext cx="1143000" cy="7620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9" name="TextBox 8"/>
          <p:cNvSpPr txBox="1">
            <a:spLocks noChangeArrowheads="1"/>
          </p:cNvSpPr>
          <p:nvPr/>
        </p:nvSpPr>
        <p:spPr bwMode="auto">
          <a:xfrm>
            <a:off x="6548406" y="4929174"/>
            <a:ext cx="26892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t>Mass of tubes where sperms are stored</a:t>
            </a:r>
          </a:p>
        </p:txBody>
      </p:sp>
      <p:cxnSp>
        <p:nvCxnSpPr>
          <p:cNvPr id="10" name="Straight Arrow Connector 9"/>
          <p:cNvCxnSpPr>
            <a:cxnSpLocks noChangeShapeType="1"/>
          </p:cNvCxnSpPr>
          <p:nvPr/>
        </p:nvCxnSpPr>
        <p:spPr bwMode="auto">
          <a:xfrm flipH="1" flipV="1">
            <a:off x="7005606" y="3786174"/>
            <a:ext cx="838200" cy="7620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11" name="TextBox 10"/>
          <p:cNvSpPr txBox="1">
            <a:spLocks noChangeArrowheads="1"/>
          </p:cNvSpPr>
          <p:nvPr/>
        </p:nvSpPr>
        <p:spPr bwMode="auto">
          <a:xfrm>
            <a:off x="6396006" y="3786174"/>
            <a:ext cx="27432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t>Sperm duct- tube that links testes to the urethra for sperm passage</a:t>
            </a:r>
          </a:p>
        </p:txBody>
      </p:sp>
      <p:cxnSp>
        <p:nvCxnSpPr>
          <p:cNvPr id="15" name="Straight Arrow Connector 14"/>
          <p:cNvCxnSpPr>
            <a:cxnSpLocks noChangeShapeType="1"/>
          </p:cNvCxnSpPr>
          <p:nvPr/>
        </p:nvCxnSpPr>
        <p:spPr bwMode="auto">
          <a:xfrm flipH="1" flipV="1">
            <a:off x="6548406" y="1728774"/>
            <a:ext cx="990600" cy="22860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16" name="TextBox 15"/>
          <p:cNvSpPr txBox="1">
            <a:spLocks noChangeArrowheads="1"/>
          </p:cNvSpPr>
          <p:nvPr/>
        </p:nvSpPr>
        <p:spPr bwMode="auto">
          <a:xfrm>
            <a:off x="6396006" y="1881174"/>
            <a:ext cx="26892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t>Adds nutrients to sperm to form semen</a:t>
            </a:r>
          </a:p>
        </p:txBody>
      </p:sp>
      <p:cxnSp>
        <p:nvCxnSpPr>
          <p:cNvPr id="20" name="Straight Arrow Connector 19"/>
          <p:cNvCxnSpPr>
            <a:cxnSpLocks noChangeShapeType="1"/>
          </p:cNvCxnSpPr>
          <p:nvPr/>
        </p:nvCxnSpPr>
        <p:spPr bwMode="auto">
          <a:xfrm>
            <a:off x="1900206" y="3176574"/>
            <a:ext cx="609600" cy="45720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21" name="TextBox 20"/>
          <p:cNvSpPr txBox="1">
            <a:spLocks noChangeArrowheads="1"/>
          </p:cNvSpPr>
          <p:nvPr/>
        </p:nvSpPr>
        <p:spPr bwMode="auto">
          <a:xfrm>
            <a:off x="71406" y="2643174"/>
            <a:ext cx="26892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t>Adds fluid and nutrients for the sperm to swim</a:t>
            </a:r>
          </a:p>
        </p:txBody>
      </p:sp>
      <p:cxnSp>
        <p:nvCxnSpPr>
          <p:cNvPr id="25" name="Straight Arrow Connector 24"/>
          <p:cNvCxnSpPr>
            <a:cxnSpLocks noChangeShapeType="1"/>
          </p:cNvCxnSpPr>
          <p:nvPr/>
        </p:nvCxnSpPr>
        <p:spPr bwMode="auto">
          <a:xfrm>
            <a:off x="1443006" y="4548174"/>
            <a:ext cx="484188" cy="66675"/>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26" name="TextBox 25"/>
          <p:cNvSpPr txBox="1">
            <a:spLocks noChangeArrowheads="1"/>
          </p:cNvSpPr>
          <p:nvPr/>
        </p:nvSpPr>
        <p:spPr bwMode="auto">
          <a:xfrm>
            <a:off x="71406" y="3776649"/>
            <a:ext cx="268922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t>To transfer sperm into the vagina during sexual intercourse</a:t>
            </a:r>
          </a:p>
        </p:txBody>
      </p:sp>
      <p:cxnSp>
        <p:nvCxnSpPr>
          <p:cNvPr id="29" name="Straight Arrow Connector 28"/>
          <p:cNvCxnSpPr>
            <a:cxnSpLocks noChangeShapeType="1"/>
          </p:cNvCxnSpPr>
          <p:nvPr/>
        </p:nvCxnSpPr>
        <p:spPr bwMode="auto">
          <a:xfrm flipV="1">
            <a:off x="1290606" y="5157774"/>
            <a:ext cx="685800" cy="45720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30" name="TextBox 29"/>
          <p:cNvSpPr txBox="1">
            <a:spLocks noChangeArrowheads="1"/>
          </p:cNvSpPr>
          <p:nvPr/>
        </p:nvSpPr>
        <p:spPr bwMode="auto">
          <a:xfrm>
            <a:off x="223806" y="5614974"/>
            <a:ext cx="268922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t>Pass semen containing sperms and urine from the bladder</a:t>
            </a:r>
          </a:p>
        </p:txBody>
      </p:sp>
      <p:pic>
        <p:nvPicPr>
          <p:cNvPr id="53249" name="Picture 1"/>
          <p:cNvPicPr>
            <a:picLocks noChangeAspect="1" noChangeArrowheads="1"/>
          </p:cNvPicPr>
          <p:nvPr/>
        </p:nvPicPr>
        <p:blipFill>
          <a:blip r:embed="rId3"/>
          <a:srcRect/>
          <a:stretch>
            <a:fillRect/>
          </a:stretch>
        </p:blipFill>
        <p:spPr bwMode="auto">
          <a:xfrm>
            <a:off x="1" y="0"/>
            <a:ext cx="1785918" cy="1939729"/>
          </a:xfrm>
          <a:prstGeom prst="rect">
            <a:avLst/>
          </a:prstGeom>
          <a:noFill/>
          <a:ln w="9525">
            <a:noFill/>
            <a:miter lim="800000"/>
            <a:headEnd/>
            <a:tailEnd/>
          </a:ln>
          <a:effectLst/>
        </p:spPr>
      </p:pic>
      <p:sp>
        <p:nvSpPr>
          <p:cNvPr id="23" name="Title 1"/>
          <p:cNvSpPr txBox="1">
            <a:spLocks/>
          </p:cNvSpPr>
          <p:nvPr/>
        </p:nvSpPr>
        <p:spPr bwMode="auto">
          <a:xfrm>
            <a:off x="1928794" y="0"/>
            <a:ext cx="7215206" cy="7857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chemeClr val="tx2"/>
                </a:solidFill>
                <a:effectLst/>
                <a:uLnTx/>
                <a:uFillTx/>
                <a:latin typeface="BedrockWide" charset="0"/>
                <a:ea typeface="ＭＳ Ｐゴシック" charset="0"/>
                <a:cs typeface="ＭＳ Ｐゴシック" charset="0"/>
              </a:rPr>
              <a:t>Male reproductive system (Side view)</a:t>
            </a:r>
            <a:endParaRPr kumimoji="0" lang="en-US" sz="3200" b="0" i="0" u="none" strike="noStrike" kern="0" cap="none" spc="0" normalizeH="0" baseline="0" noProof="0" dirty="0">
              <a:ln>
                <a:noFill/>
              </a:ln>
              <a:solidFill>
                <a:schemeClr val="tx2"/>
              </a:solidFill>
              <a:effectLst/>
              <a:uLnTx/>
              <a:uFillTx/>
              <a:latin typeface="BedrockWide"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strVal val="#ppt_w*0.70"/>
                                          </p:val>
                                        </p:tav>
                                        <p:tav tm="100000">
                                          <p:val>
                                            <p:strVal val="#ppt_w"/>
                                          </p:val>
                                        </p:tav>
                                      </p:tavLst>
                                    </p:anim>
                                    <p:anim calcmode="lin" valueType="num">
                                      <p:cBhvr>
                                        <p:cTn id="25" dur="1000" fill="hold"/>
                                        <p:tgtEl>
                                          <p:spTgt spid="9"/>
                                        </p:tgtEl>
                                        <p:attrNameLst>
                                          <p:attrName>ppt_h</p:attrName>
                                        </p:attrNameLst>
                                      </p:cBhvr>
                                      <p:tavLst>
                                        <p:tav tm="0">
                                          <p:val>
                                            <p:strVal val="#ppt_h"/>
                                          </p:val>
                                        </p:tav>
                                        <p:tav tm="100000">
                                          <p:val>
                                            <p:strVal val="#ppt_h"/>
                                          </p:val>
                                        </p:tav>
                                      </p:tavLst>
                                    </p:anim>
                                    <p:animEffect transition="in" filter="fade">
                                      <p:cBhvr>
                                        <p:cTn id="26" dur="1000"/>
                                        <p:tgtEl>
                                          <p:spTgt spid="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6" presetClass="entr" presetSubtype="2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1000" fill="hold"/>
                                        <p:tgtEl>
                                          <p:spTgt spid="11"/>
                                        </p:tgtEl>
                                        <p:attrNameLst>
                                          <p:attrName>ppt_w</p:attrName>
                                        </p:attrNameLst>
                                      </p:cBhvr>
                                      <p:tavLst>
                                        <p:tav tm="0">
                                          <p:val>
                                            <p:strVal val="#ppt_w*0.70"/>
                                          </p:val>
                                        </p:tav>
                                        <p:tav tm="100000">
                                          <p:val>
                                            <p:strVal val="#ppt_w"/>
                                          </p:val>
                                        </p:tav>
                                      </p:tavLst>
                                    </p:anim>
                                    <p:anim calcmode="lin" valueType="num">
                                      <p:cBhvr>
                                        <p:cTn id="37" dur="1000" fill="hold"/>
                                        <p:tgtEl>
                                          <p:spTgt spid="11"/>
                                        </p:tgtEl>
                                        <p:attrNameLst>
                                          <p:attrName>ppt_h</p:attrName>
                                        </p:attrNameLst>
                                      </p:cBhvr>
                                      <p:tavLst>
                                        <p:tav tm="0">
                                          <p:val>
                                            <p:strVal val="#ppt_h"/>
                                          </p:val>
                                        </p:tav>
                                        <p:tav tm="100000">
                                          <p:val>
                                            <p:strVal val="#ppt_h"/>
                                          </p:val>
                                        </p:tav>
                                      </p:tavLst>
                                    </p:anim>
                                    <p:animEffect transition="in" filter="fade">
                                      <p:cBhvr>
                                        <p:cTn id="38" dur="1000"/>
                                        <p:tgtEl>
                                          <p:spTgt spid="11"/>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6" presetClass="entr" presetSubtype="21"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55"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p:cTn id="48" dur="1000" fill="hold"/>
                                        <p:tgtEl>
                                          <p:spTgt spid="16"/>
                                        </p:tgtEl>
                                        <p:attrNameLst>
                                          <p:attrName>ppt_w</p:attrName>
                                        </p:attrNameLst>
                                      </p:cBhvr>
                                      <p:tavLst>
                                        <p:tav tm="0">
                                          <p:val>
                                            <p:strVal val="#ppt_w*0.70"/>
                                          </p:val>
                                        </p:tav>
                                        <p:tav tm="100000">
                                          <p:val>
                                            <p:strVal val="#ppt_w"/>
                                          </p:val>
                                        </p:tav>
                                      </p:tavLst>
                                    </p:anim>
                                    <p:anim calcmode="lin" valueType="num">
                                      <p:cBhvr>
                                        <p:cTn id="49" dur="1000" fill="hold"/>
                                        <p:tgtEl>
                                          <p:spTgt spid="16"/>
                                        </p:tgtEl>
                                        <p:attrNameLst>
                                          <p:attrName>ppt_h</p:attrName>
                                        </p:attrNameLst>
                                      </p:cBhvr>
                                      <p:tavLst>
                                        <p:tav tm="0">
                                          <p:val>
                                            <p:strVal val="#ppt_h"/>
                                          </p:val>
                                        </p:tav>
                                        <p:tav tm="100000">
                                          <p:val>
                                            <p:strVal val="#ppt_h"/>
                                          </p:val>
                                        </p:tav>
                                      </p:tavLst>
                                    </p:anim>
                                    <p:animEffect transition="in" filter="fade">
                                      <p:cBhvr>
                                        <p:cTn id="50" dur="1000"/>
                                        <p:tgtEl>
                                          <p:spTgt spid="16"/>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6" presetClass="entr" presetSubtype="21"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barn(inVertical)">
                                      <p:cBhvr>
                                        <p:cTn id="55" dur="500"/>
                                        <p:tgtEl>
                                          <p:spTgt spid="20"/>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55" presetClass="entr" presetSubtype="0"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 calcmode="lin" valueType="num">
                                      <p:cBhvr>
                                        <p:cTn id="60" dur="1000" fill="hold"/>
                                        <p:tgtEl>
                                          <p:spTgt spid="21"/>
                                        </p:tgtEl>
                                        <p:attrNameLst>
                                          <p:attrName>ppt_w</p:attrName>
                                        </p:attrNameLst>
                                      </p:cBhvr>
                                      <p:tavLst>
                                        <p:tav tm="0">
                                          <p:val>
                                            <p:strVal val="#ppt_w*0.70"/>
                                          </p:val>
                                        </p:tav>
                                        <p:tav tm="100000">
                                          <p:val>
                                            <p:strVal val="#ppt_w"/>
                                          </p:val>
                                        </p:tav>
                                      </p:tavLst>
                                    </p:anim>
                                    <p:anim calcmode="lin" valueType="num">
                                      <p:cBhvr>
                                        <p:cTn id="61" dur="1000" fill="hold"/>
                                        <p:tgtEl>
                                          <p:spTgt spid="21"/>
                                        </p:tgtEl>
                                        <p:attrNameLst>
                                          <p:attrName>ppt_h</p:attrName>
                                        </p:attrNameLst>
                                      </p:cBhvr>
                                      <p:tavLst>
                                        <p:tav tm="0">
                                          <p:val>
                                            <p:strVal val="#ppt_h"/>
                                          </p:val>
                                        </p:tav>
                                        <p:tav tm="100000">
                                          <p:val>
                                            <p:strVal val="#ppt_h"/>
                                          </p:val>
                                        </p:tav>
                                      </p:tavLst>
                                    </p:anim>
                                    <p:animEffect transition="in" filter="fade">
                                      <p:cBhvr>
                                        <p:cTn id="62" dur="1000"/>
                                        <p:tgtEl>
                                          <p:spTgt spid="21"/>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6" presetClass="entr" presetSubtype="21"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barn(inVertical)">
                                      <p:cBhvr>
                                        <p:cTn id="67" dur="500"/>
                                        <p:tgtEl>
                                          <p:spTgt spid="25"/>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5" presetClass="entr" presetSubtype="0"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anim calcmode="lin" valueType="num">
                                      <p:cBhvr>
                                        <p:cTn id="72" dur="1000" fill="hold"/>
                                        <p:tgtEl>
                                          <p:spTgt spid="26"/>
                                        </p:tgtEl>
                                        <p:attrNameLst>
                                          <p:attrName>ppt_w</p:attrName>
                                        </p:attrNameLst>
                                      </p:cBhvr>
                                      <p:tavLst>
                                        <p:tav tm="0">
                                          <p:val>
                                            <p:strVal val="#ppt_w*0.70"/>
                                          </p:val>
                                        </p:tav>
                                        <p:tav tm="100000">
                                          <p:val>
                                            <p:strVal val="#ppt_w"/>
                                          </p:val>
                                        </p:tav>
                                      </p:tavLst>
                                    </p:anim>
                                    <p:anim calcmode="lin" valueType="num">
                                      <p:cBhvr>
                                        <p:cTn id="73" dur="1000" fill="hold"/>
                                        <p:tgtEl>
                                          <p:spTgt spid="26"/>
                                        </p:tgtEl>
                                        <p:attrNameLst>
                                          <p:attrName>ppt_h</p:attrName>
                                        </p:attrNameLst>
                                      </p:cBhvr>
                                      <p:tavLst>
                                        <p:tav tm="0">
                                          <p:val>
                                            <p:strVal val="#ppt_h"/>
                                          </p:val>
                                        </p:tav>
                                        <p:tav tm="100000">
                                          <p:val>
                                            <p:strVal val="#ppt_h"/>
                                          </p:val>
                                        </p:tav>
                                      </p:tavLst>
                                    </p:anim>
                                    <p:animEffect transition="in" filter="fade">
                                      <p:cBhvr>
                                        <p:cTn id="74" dur="1000"/>
                                        <p:tgtEl>
                                          <p:spTgt spid="26"/>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6" presetClass="entr" presetSubtype="21" fill="hold" nodeType="click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barn(inVertical)">
                                      <p:cBhvr>
                                        <p:cTn id="79" dur="500"/>
                                        <p:tgtEl>
                                          <p:spTgt spid="29"/>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55" presetClass="entr" presetSubtype="0" fill="hold" grpId="0" nodeType="clickEffect">
                                  <p:stCondLst>
                                    <p:cond delay="0"/>
                                  </p:stCondLst>
                                  <p:childTnLst>
                                    <p:set>
                                      <p:cBhvr>
                                        <p:cTn id="83" dur="1" fill="hold">
                                          <p:stCondLst>
                                            <p:cond delay="0"/>
                                          </p:stCondLst>
                                        </p:cTn>
                                        <p:tgtEl>
                                          <p:spTgt spid="30"/>
                                        </p:tgtEl>
                                        <p:attrNameLst>
                                          <p:attrName>style.visibility</p:attrName>
                                        </p:attrNameLst>
                                      </p:cBhvr>
                                      <p:to>
                                        <p:strVal val="visible"/>
                                      </p:to>
                                    </p:set>
                                    <p:anim calcmode="lin" valueType="num">
                                      <p:cBhvr>
                                        <p:cTn id="84" dur="1000" fill="hold"/>
                                        <p:tgtEl>
                                          <p:spTgt spid="30"/>
                                        </p:tgtEl>
                                        <p:attrNameLst>
                                          <p:attrName>ppt_w</p:attrName>
                                        </p:attrNameLst>
                                      </p:cBhvr>
                                      <p:tavLst>
                                        <p:tav tm="0">
                                          <p:val>
                                            <p:strVal val="#ppt_w*0.70"/>
                                          </p:val>
                                        </p:tav>
                                        <p:tav tm="100000">
                                          <p:val>
                                            <p:strVal val="#ppt_w"/>
                                          </p:val>
                                        </p:tav>
                                      </p:tavLst>
                                    </p:anim>
                                    <p:anim calcmode="lin" valueType="num">
                                      <p:cBhvr>
                                        <p:cTn id="85" dur="1000" fill="hold"/>
                                        <p:tgtEl>
                                          <p:spTgt spid="30"/>
                                        </p:tgtEl>
                                        <p:attrNameLst>
                                          <p:attrName>ppt_h</p:attrName>
                                        </p:attrNameLst>
                                      </p:cBhvr>
                                      <p:tavLst>
                                        <p:tav tm="0">
                                          <p:val>
                                            <p:strVal val="#ppt_h"/>
                                          </p:val>
                                        </p:tav>
                                        <p:tav tm="100000">
                                          <p:val>
                                            <p:strVal val="#ppt_h"/>
                                          </p:val>
                                        </p:tav>
                                      </p:tavLst>
                                    </p:anim>
                                    <p:animEffect transition="in" filter="fade">
                                      <p:cBhvr>
                                        <p:cTn id="86"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1" grpId="0"/>
      <p:bldP spid="16" grpId="0"/>
      <p:bldP spid="21" grpId="0"/>
      <p:bldP spid="26" grpId="0"/>
      <p:bldP spid="3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xmlns="" val="4166470762"/>
              </p:ext>
            </p:extLst>
          </p:nvPr>
        </p:nvGraphicFramePr>
        <p:xfrm>
          <a:off x="0" y="714356"/>
          <a:ext cx="9143999" cy="1214446"/>
        </p:xfrm>
        <a:graphic>
          <a:graphicData uri="http://schemas.openxmlformats.org/drawingml/2006/table">
            <a:tbl>
              <a:tblPr firstRow="1" bandRow="1">
                <a:tableStyleId>{5C22544A-7EE6-4342-B048-85BDC9FD1C3A}</a:tableStyleId>
              </a:tblPr>
              <a:tblGrid>
                <a:gridCol w="1285852"/>
                <a:gridCol w="5025935"/>
                <a:gridCol w="2832212"/>
              </a:tblGrid>
              <a:tr h="1214446">
                <a:tc>
                  <a:txBody>
                    <a:bodyPr/>
                    <a:lstStyle/>
                    <a:p>
                      <a:r>
                        <a:rPr lang="en-US" sz="2400" b="0" dirty="0" smtClean="0">
                          <a:solidFill>
                            <a:schemeClr val="tx1"/>
                          </a:solidFill>
                          <a:latin typeface="Calibri" pitchFamily="34" charset="0"/>
                          <a:cs typeface="Calibri" pitchFamily="34" charset="0"/>
                        </a:rPr>
                        <a:t>4. IUD</a:t>
                      </a:r>
                      <a:endParaRPr lang="en-US" sz="2400" b="0" dirty="0">
                        <a:solidFill>
                          <a:schemeClr val="tx1"/>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2400" b="0" dirty="0" smtClean="0">
                          <a:solidFill>
                            <a:schemeClr val="tx1"/>
                          </a:solidFill>
                          <a:latin typeface="Calibri" pitchFamily="34" charset="0"/>
                          <a:cs typeface="Calibri" pitchFamily="34" charset="0"/>
                        </a:rPr>
                        <a:t>A plastic coated copper coil is surgically</a:t>
                      </a:r>
                      <a:r>
                        <a:rPr lang="en-US" sz="2400" b="0" baseline="0" dirty="0" smtClean="0">
                          <a:solidFill>
                            <a:schemeClr val="tx1"/>
                          </a:solidFill>
                          <a:latin typeface="Calibri" pitchFamily="34" charset="0"/>
                          <a:cs typeface="Calibri" pitchFamily="34" charset="0"/>
                        </a:rPr>
                        <a:t> inserted into the wall of the uterus</a:t>
                      </a:r>
                      <a:endParaRPr lang="en-US" sz="2400" b="0" dirty="0">
                        <a:solidFill>
                          <a:schemeClr val="tx1"/>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2400" b="0" dirty="0" smtClean="0">
                          <a:solidFill>
                            <a:schemeClr val="tx1"/>
                          </a:solidFill>
                          <a:latin typeface="Calibri" pitchFamily="34" charset="0"/>
                          <a:cs typeface="Calibri" pitchFamily="34" charset="0"/>
                        </a:rPr>
                        <a:t>Reliable. Prevents implantation</a:t>
                      </a:r>
                      <a:endParaRPr lang="en-US" sz="2400" b="0" dirty="0">
                        <a:solidFill>
                          <a:schemeClr val="tx1"/>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bl>
          </a:graphicData>
        </a:graphic>
      </p:graphicFrame>
      <p:sp>
        <p:nvSpPr>
          <p:cNvPr id="8" name="Title 1"/>
          <p:cNvSpPr txBox="1">
            <a:spLocks/>
          </p:cNvSpPr>
          <p:nvPr/>
        </p:nvSpPr>
        <p:spPr bwMode="auto">
          <a:xfrm>
            <a:off x="0" y="0"/>
            <a:ext cx="9144000" cy="609600"/>
          </a:xfrm>
          <a:prstGeom prst="rect">
            <a:avLst/>
          </a:prstGeom>
          <a:solidFill>
            <a:srgbClr val="FFC000"/>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rgbClr val="C00000"/>
                </a:solidFill>
                <a:effectLst/>
                <a:uLnTx/>
                <a:uFillTx/>
                <a:latin typeface="+mj-lt"/>
                <a:ea typeface="ＭＳ Ｐゴシック" charset="0"/>
                <a:cs typeface="ＭＳ Ｐゴシック" charset="0"/>
              </a:rPr>
              <a:t>Birth control method : </a:t>
            </a:r>
            <a:r>
              <a:rPr kumimoji="0" lang="en-US" sz="2800" b="1" i="0" u="none" strike="noStrike" kern="0" cap="none" spc="0" normalizeH="0" baseline="0" noProof="0" dirty="0" smtClean="0">
                <a:ln>
                  <a:noFill/>
                </a:ln>
                <a:solidFill>
                  <a:schemeClr val="tx1"/>
                </a:solidFill>
                <a:effectLst/>
                <a:uLnTx/>
                <a:uFillTx/>
                <a:latin typeface="+mj-lt"/>
                <a:ea typeface="ＭＳ Ｐゴシック" charset="0"/>
                <a:cs typeface="ＭＳ Ｐゴシック" charset="0"/>
              </a:rPr>
              <a:t>Artificial method: Mechanical</a:t>
            </a:r>
          </a:p>
        </p:txBody>
      </p:sp>
      <p:pic>
        <p:nvPicPr>
          <p:cNvPr id="8194" name="Picture 2" descr="http://www.mirena.co.nz/static/media/images/upload/faq-img-how-does-mirena-work2.jpg"/>
          <p:cNvPicPr>
            <a:picLocks noChangeAspect="1" noChangeArrowheads="1"/>
          </p:cNvPicPr>
          <p:nvPr/>
        </p:nvPicPr>
        <p:blipFill>
          <a:blip r:embed="rId2"/>
          <a:srcRect/>
          <a:stretch>
            <a:fillRect/>
          </a:stretch>
        </p:blipFill>
        <p:spPr bwMode="auto">
          <a:xfrm>
            <a:off x="466140" y="2143116"/>
            <a:ext cx="8249264" cy="4520598"/>
          </a:xfrm>
          <a:prstGeom prst="rect">
            <a:avLst/>
          </a:prstGeom>
          <a:noFill/>
        </p:spPr>
      </p:pic>
    </p:spTree>
    <p:extLst>
      <p:ext uri="{BB962C8B-B14F-4D97-AF65-F5344CB8AC3E}">
        <p14:creationId xmlns:p14="http://schemas.microsoft.com/office/powerpoint/2010/main" xmlns="" val="180526362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idx="1"/>
          </p:nvPr>
        </p:nvSpPr>
        <p:spPr>
          <a:xfrm>
            <a:off x="285720" y="1071546"/>
            <a:ext cx="3714776" cy="642942"/>
          </a:xfrm>
        </p:spPr>
        <p:txBody>
          <a:bodyPr>
            <a:noAutofit/>
          </a:bodyPr>
          <a:lstStyle/>
          <a:p>
            <a:pPr algn="ctr"/>
            <a:r>
              <a:rPr lang="en-US" sz="3600" dirty="0" smtClean="0">
                <a:latin typeface="Calibri" pitchFamily="34" charset="0"/>
                <a:cs typeface="Calibri" pitchFamily="34" charset="0"/>
              </a:rPr>
              <a:t>Vasectomy</a:t>
            </a:r>
            <a:endParaRPr lang="en-US" sz="3600" dirty="0">
              <a:latin typeface="Calibri" pitchFamily="34" charset="0"/>
              <a:cs typeface="Calibri" pitchFamily="34" charset="0"/>
            </a:endParaRPr>
          </a:p>
        </p:txBody>
      </p:sp>
      <p:pic>
        <p:nvPicPr>
          <p:cNvPr id="74754" name="Picture 2" descr="http://www.nhs.uk/Conditions/Vasectomy/PublishingImages/vasectomy(A).jpg"/>
          <p:cNvPicPr>
            <a:picLocks noGrp="1" noChangeAspect="1" noChangeArrowheads="1"/>
          </p:cNvPicPr>
          <p:nvPr>
            <p:ph sz="half" idx="2"/>
          </p:nvPr>
        </p:nvPicPr>
        <p:blipFill>
          <a:blip r:embed="rId3"/>
          <a:stretch>
            <a:fillRect/>
          </a:stretch>
        </p:blipFill>
        <p:spPr bwMode="auto">
          <a:xfrm>
            <a:off x="428596" y="1785926"/>
            <a:ext cx="3733800" cy="3338486"/>
          </a:xfrm>
          <a:prstGeom prst="rect">
            <a:avLst/>
          </a:prstGeom>
          <a:noFill/>
          <a:ln>
            <a:solidFill>
              <a:srgbClr val="FF0000"/>
            </a:solidFill>
          </a:ln>
        </p:spPr>
      </p:pic>
      <p:sp>
        <p:nvSpPr>
          <p:cNvPr id="12" name="Text Placeholder 11"/>
          <p:cNvSpPr>
            <a:spLocks noGrp="1"/>
          </p:cNvSpPr>
          <p:nvPr>
            <p:ph type="body" sz="quarter" idx="3"/>
          </p:nvPr>
        </p:nvSpPr>
        <p:spPr>
          <a:xfrm>
            <a:off x="4857752" y="1071546"/>
            <a:ext cx="3898899" cy="642942"/>
          </a:xfrm>
        </p:spPr>
        <p:txBody>
          <a:bodyPr vert="horz" lIns="91440" tIns="45720" rIns="91440" bIns="45720" rtlCol="0" anchor="b">
            <a:noAutofit/>
          </a:bodyPr>
          <a:lstStyle/>
          <a:p>
            <a:pPr algn="ctr"/>
            <a:r>
              <a:rPr lang="en-US" sz="3600" dirty="0" err="1" smtClean="0">
                <a:latin typeface="Calibri" pitchFamily="34" charset="0"/>
                <a:cs typeface="Calibri" pitchFamily="34" charset="0"/>
              </a:rPr>
              <a:t>Tubectomy</a:t>
            </a:r>
            <a:endParaRPr lang="en-US" sz="3600" dirty="0" smtClean="0">
              <a:latin typeface="Calibri" pitchFamily="34" charset="0"/>
              <a:cs typeface="Calibri" pitchFamily="34" charset="0"/>
            </a:endParaRPr>
          </a:p>
        </p:txBody>
      </p:sp>
      <p:sp>
        <p:nvSpPr>
          <p:cNvPr id="13" name="Rectangle 12"/>
          <p:cNvSpPr/>
          <p:nvPr/>
        </p:nvSpPr>
        <p:spPr>
          <a:xfrm>
            <a:off x="214282" y="1000108"/>
            <a:ext cx="4143404" cy="58578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714876" y="1000108"/>
            <a:ext cx="4143404" cy="58578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758" name="Picture 6" descr="http://alphamedicaltourism.com/AllSites/104/Assets/tubectomy.jpg"/>
          <p:cNvPicPr>
            <a:picLocks noGrp="1" noChangeAspect="1" noChangeArrowheads="1"/>
          </p:cNvPicPr>
          <p:nvPr>
            <p:ph sz="quarter" idx="4"/>
          </p:nvPr>
        </p:nvPicPr>
        <p:blipFill>
          <a:blip r:embed="rId4"/>
          <a:srcRect/>
          <a:stretch>
            <a:fillRect/>
          </a:stretch>
        </p:blipFill>
        <p:spPr bwMode="auto">
          <a:xfrm>
            <a:off x="4786314" y="1714488"/>
            <a:ext cx="3810000" cy="3505200"/>
          </a:xfrm>
          <a:prstGeom prst="rect">
            <a:avLst/>
          </a:prstGeom>
          <a:noFill/>
          <a:ln>
            <a:solidFill>
              <a:srgbClr val="FF0000"/>
            </a:solidFill>
          </a:ln>
        </p:spPr>
      </p:pic>
      <p:sp>
        <p:nvSpPr>
          <p:cNvPr id="17" name="Title 1"/>
          <p:cNvSpPr txBox="1">
            <a:spLocks/>
          </p:cNvSpPr>
          <p:nvPr/>
        </p:nvSpPr>
        <p:spPr bwMode="auto">
          <a:xfrm>
            <a:off x="0" y="0"/>
            <a:ext cx="9144000" cy="609600"/>
          </a:xfrm>
          <a:prstGeom prst="rect">
            <a:avLst/>
          </a:prstGeom>
          <a:solidFill>
            <a:srgbClr val="FFC000"/>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rgbClr val="C00000"/>
                </a:solidFill>
                <a:effectLst/>
                <a:uLnTx/>
                <a:uFillTx/>
                <a:latin typeface="+mj-lt"/>
                <a:ea typeface="ＭＳ Ｐゴシック" charset="0"/>
                <a:cs typeface="ＭＳ Ｐゴシック" charset="0"/>
              </a:rPr>
              <a:t>Birth control method : </a:t>
            </a:r>
            <a:r>
              <a:rPr kumimoji="0" lang="en-US" sz="2800" b="1" i="0" u="none" strike="noStrike" kern="0" cap="none" spc="0" normalizeH="0" baseline="0" noProof="0" dirty="0" smtClean="0">
                <a:ln>
                  <a:noFill/>
                </a:ln>
                <a:solidFill>
                  <a:schemeClr val="tx1"/>
                </a:solidFill>
                <a:effectLst/>
                <a:uLnTx/>
                <a:uFillTx/>
                <a:latin typeface="+mj-lt"/>
                <a:ea typeface="ＭＳ Ｐゴシック" charset="0"/>
                <a:cs typeface="ＭＳ Ｐゴシック" charset="0"/>
              </a:rPr>
              <a:t>Artificial method:  Surgical</a:t>
            </a:r>
          </a:p>
        </p:txBody>
      </p:sp>
      <p:sp>
        <p:nvSpPr>
          <p:cNvPr id="18" name="Text Placeholder 10"/>
          <p:cNvSpPr txBox="1">
            <a:spLocks/>
          </p:cNvSpPr>
          <p:nvPr/>
        </p:nvSpPr>
        <p:spPr bwMode="auto">
          <a:xfrm>
            <a:off x="428596" y="5357826"/>
            <a:ext cx="3786214" cy="1357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noAutofit/>
          </a:bodyPr>
          <a:lstStyle/>
          <a:p>
            <a:pPr marL="268288" marR="0" lvl="0" indent="-268288" defTabSz="914400" rtl="0" eaLnBrk="0" fontAlgn="base" latinLnBrk="0" hangingPunct="0">
              <a:lnSpc>
                <a:spcPct val="100000"/>
              </a:lnSpc>
              <a:spcBef>
                <a:spcPct val="20000"/>
              </a:spcBef>
              <a:spcAft>
                <a:spcPct val="0"/>
              </a:spcAft>
              <a:buClrTx/>
              <a:buSzTx/>
              <a:buFont typeface="Arial" pitchFamily="34" charset="0"/>
              <a:buChar char="•"/>
              <a:tabLst/>
              <a:defRPr/>
            </a:pPr>
            <a:r>
              <a:rPr lang="en-US" sz="2000" b="1" kern="0" dirty="0" smtClean="0">
                <a:solidFill>
                  <a:srgbClr val="990000"/>
                </a:solidFill>
                <a:latin typeface="Calibri" pitchFamily="34" charset="0"/>
                <a:cs typeface="Calibri" pitchFamily="34" charset="0"/>
              </a:rPr>
              <a:t>Sperm ducts are tied or cut so no sperm can release out.</a:t>
            </a:r>
          </a:p>
          <a:p>
            <a:pPr marL="268288" marR="0" lvl="0" indent="-268288" defTabSz="914400" rtl="0" eaLnBrk="0" fontAlgn="base" latinLnBrk="0" hangingPunct="0">
              <a:lnSpc>
                <a:spcPct val="100000"/>
              </a:lnSpc>
              <a:spcBef>
                <a:spcPct val="20000"/>
              </a:spcBef>
              <a:spcAft>
                <a:spcPct val="0"/>
              </a:spcAft>
              <a:buClrTx/>
              <a:buSzTx/>
              <a:buFont typeface="Arial" pitchFamily="34" charset="0"/>
              <a:buChar char="•"/>
              <a:tabLst/>
              <a:defRPr/>
            </a:pPr>
            <a:r>
              <a:rPr lang="en-US" sz="2000" b="1" kern="0" dirty="0" smtClean="0">
                <a:latin typeface="Calibri" pitchFamily="34" charset="0"/>
                <a:cs typeface="Calibri" pitchFamily="34" charset="0"/>
              </a:rPr>
              <a:t>Not normally reversible,</a:t>
            </a:r>
          </a:p>
          <a:p>
            <a:pPr marL="268288" marR="0" lvl="0" indent="-268288"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000" b="1" i="0" u="none" strike="noStrike" kern="0" cap="none" spc="0" normalizeH="0" noProof="0" dirty="0" smtClean="0">
                <a:ln>
                  <a:noFill/>
                </a:ln>
                <a:effectLst/>
                <a:uLnTx/>
                <a:uFillTx/>
                <a:latin typeface="Calibri" pitchFamily="34" charset="0"/>
                <a:ea typeface="ＭＳ Ｐゴシック" charset="0"/>
                <a:cs typeface="Calibri" pitchFamily="34" charset="0"/>
              </a:rPr>
              <a:t>Extremely reliable.</a:t>
            </a:r>
            <a:endParaRPr kumimoji="0" lang="en-US" sz="2000" b="1" i="0" u="none" strike="noStrike" kern="0" cap="none" spc="0" normalizeH="0" baseline="0" noProof="0" dirty="0">
              <a:ln>
                <a:noFill/>
              </a:ln>
              <a:effectLst/>
              <a:uLnTx/>
              <a:uFillTx/>
              <a:latin typeface="Calibri" pitchFamily="34" charset="0"/>
              <a:ea typeface="ＭＳ Ｐゴシック" charset="0"/>
              <a:cs typeface="Calibri" pitchFamily="34" charset="0"/>
            </a:endParaRPr>
          </a:p>
        </p:txBody>
      </p:sp>
      <p:sp>
        <p:nvSpPr>
          <p:cNvPr id="19" name="Text Placeholder 10"/>
          <p:cNvSpPr txBox="1">
            <a:spLocks/>
          </p:cNvSpPr>
          <p:nvPr/>
        </p:nvSpPr>
        <p:spPr bwMode="auto">
          <a:xfrm>
            <a:off x="4786314" y="5286388"/>
            <a:ext cx="3786214" cy="1428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noAutofit/>
          </a:bodyPr>
          <a:lstStyle/>
          <a:p>
            <a:pPr marL="268288" lvl="0" indent="-268288">
              <a:spcBef>
                <a:spcPct val="20000"/>
              </a:spcBef>
              <a:buFont typeface="Arial" pitchFamily="34" charset="0"/>
              <a:buChar char="•"/>
              <a:defRPr/>
            </a:pPr>
            <a:r>
              <a:rPr kumimoji="0" lang="en-US" sz="2000" b="1" i="0" u="none" strike="noStrike" kern="0" cap="none" spc="0" normalizeH="0" baseline="0" noProof="0" dirty="0" smtClean="0">
                <a:ln>
                  <a:noFill/>
                </a:ln>
                <a:solidFill>
                  <a:srgbClr val="990000"/>
                </a:solidFill>
                <a:effectLst/>
                <a:uLnTx/>
                <a:uFillTx/>
                <a:latin typeface="Calibri" pitchFamily="34" charset="0"/>
                <a:ea typeface="ＭＳ Ｐゴシック" charset="0"/>
                <a:cs typeface="Calibri" pitchFamily="34" charset="0"/>
              </a:rPr>
              <a:t>Oviducts are tied or cut, so no eggs can pass down them.</a:t>
            </a:r>
            <a:r>
              <a:rPr lang="en-US" sz="2000" b="1" kern="0" dirty="0" smtClean="0">
                <a:latin typeface="Calibri" pitchFamily="34" charset="0"/>
                <a:cs typeface="Calibri" pitchFamily="34" charset="0"/>
              </a:rPr>
              <a:t> </a:t>
            </a:r>
          </a:p>
          <a:p>
            <a:pPr marL="268288" lvl="0" indent="-268288">
              <a:spcBef>
                <a:spcPct val="20000"/>
              </a:spcBef>
              <a:buFont typeface="Arial" pitchFamily="34" charset="0"/>
              <a:buChar char="•"/>
              <a:defRPr/>
            </a:pPr>
            <a:r>
              <a:rPr lang="en-US" sz="2000" b="1" kern="0" dirty="0" smtClean="0">
                <a:latin typeface="Calibri" pitchFamily="34" charset="0"/>
                <a:cs typeface="Calibri" pitchFamily="34" charset="0"/>
              </a:rPr>
              <a:t>Not normally reversible,</a:t>
            </a:r>
          </a:p>
          <a:p>
            <a:pPr marL="268288" lvl="0" indent="-268288">
              <a:spcBef>
                <a:spcPct val="20000"/>
              </a:spcBef>
              <a:buFont typeface="Arial" pitchFamily="34" charset="0"/>
              <a:buChar char="•"/>
              <a:defRPr/>
            </a:pPr>
            <a:r>
              <a:rPr lang="en-US" sz="2000" b="1" kern="0" dirty="0" smtClean="0">
                <a:latin typeface="Calibri" pitchFamily="34" charset="0"/>
                <a:cs typeface="Calibri" pitchFamily="34" charset="0"/>
              </a:rPr>
              <a:t>Extremely reliable.</a:t>
            </a:r>
            <a:endParaRPr kumimoji="0" lang="en-US" sz="2000" b="1" i="0" u="none" strike="noStrike" kern="0" cap="none" spc="0" normalizeH="0" baseline="0" noProof="0" dirty="0">
              <a:ln>
                <a:noFill/>
              </a:ln>
              <a:solidFill>
                <a:srgbClr val="990000"/>
              </a:solidFill>
              <a:effectLst/>
              <a:uLnTx/>
              <a:uFillTx/>
              <a:latin typeface="Calibri" pitchFamily="34" charset="0"/>
              <a:ea typeface="ＭＳ Ｐゴシック" charset="0"/>
              <a:cs typeface="Calibri" pitchFamily="34" charset="0"/>
            </a:endParaRPr>
          </a:p>
        </p:txBody>
      </p:sp>
    </p:spTree>
    <p:extLst>
      <p:ext uri="{BB962C8B-B14F-4D97-AF65-F5344CB8AC3E}">
        <p14:creationId xmlns:p14="http://schemas.microsoft.com/office/powerpoint/2010/main" xmlns="" val="219946976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609600"/>
          </a:xfrm>
          <a:solidFill>
            <a:srgbClr val="FFC000"/>
          </a:solidFill>
        </p:spPr>
        <p:txBody>
          <a:bodyPr vert="horz" lIns="91440" tIns="45720" rIns="91440" bIns="45720" rtlCol="0" anchor="ctr">
            <a:noAutofit/>
          </a:bodyPr>
          <a:lstStyle/>
          <a:p>
            <a:pPr>
              <a:defRPr/>
            </a:pPr>
            <a:r>
              <a:rPr lang="en-US" sz="3200" dirty="0" smtClean="0"/>
              <a:t>Reproductive health: STD</a:t>
            </a:r>
          </a:p>
        </p:txBody>
      </p:sp>
      <p:sp>
        <p:nvSpPr>
          <p:cNvPr id="11" name="Rectangle 10"/>
          <p:cNvSpPr/>
          <p:nvPr/>
        </p:nvSpPr>
        <p:spPr>
          <a:xfrm>
            <a:off x="228600" y="762000"/>
            <a:ext cx="8382000" cy="2215991"/>
          </a:xfrm>
          <a:prstGeom prst="rect">
            <a:avLst/>
          </a:prstGeom>
        </p:spPr>
        <p:txBody>
          <a:bodyPr wrap="square">
            <a:spAutoFit/>
          </a:bodyPr>
          <a:lstStyle/>
          <a:p>
            <a:pPr marL="514350" indent="-514350">
              <a:lnSpc>
                <a:spcPct val="200000"/>
              </a:lnSpc>
              <a:buFont typeface="+mj-lt"/>
              <a:buAutoNum type="arabicPeriod"/>
            </a:pPr>
            <a:r>
              <a:rPr lang="en-US" sz="3600" dirty="0" smtClean="0">
                <a:latin typeface="Georgia" pitchFamily="18" charset="0"/>
              </a:rPr>
              <a:t>Gonorrhoea : </a:t>
            </a:r>
            <a:r>
              <a:rPr lang="en-US" sz="2400" dirty="0" smtClean="0">
                <a:latin typeface="Georgia" pitchFamily="18" charset="0"/>
              </a:rPr>
              <a:t>By bacteria </a:t>
            </a:r>
            <a:r>
              <a:rPr lang="en-US" sz="2400" i="1" dirty="0" err="1" smtClean="0">
                <a:latin typeface="Georgia" pitchFamily="18" charset="0"/>
              </a:rPr>
              <a:t>Neisseria</a:t>
            </a:r>
            <a:r>
              <a:rPr lang="en-US" sz="2400" i="1" dirty="0" smtClean="0">
                <a:latin typeface="Georgia" pitchFamily="18" charset="0"/>
              </a:rPr>
              <a:t> </a:t>
            </a:r>
            <a:r>
              <a:rPr lang="en-US" sz="2400" i="1" dirty="0" err="1" smtClean="0">
                <a:latin typeface="Georgia" pitchFamily="18" charset="0"/>
              </a:rPr>
              <a:t>gonorrhoeae</a:t>
            </a:r>
            <a:r>
              <a:rPr lang="en-US" sz="2400" dirty="0" smtClean="0">
                <a:latin typeface="Georgia" pitchFamily="18" charset="0"/>
              </a:rPr>
              <a:t> </a:t>
            </a:r>
          </a:p>
          <a:p>
            <a:pPr marL="514350" indent="-514350">
              <a:lnSpc>
                <a:spcPct val="200000"/>
              </a:lnSpc>
              <a:buFont typeface="+mj-lt"/>
              <a:buAutoNum type="arabicPeriod"/>
            </a:pPr>
            <a:r>
              <a:rPr lang="en-US" sz="3600" dirty="0" smtClean="0">
                <a:latin typeface="Georgia" pitchFamily="18" charset="0"/>
              </a:rPr>
              <a:t>AIDS : By virus HIV</a:t>
            </a:r>
            <a:endParaRPr lang="en-US" dirty="0" smtClean="0">
              <a:latin typeface="Georgia" pitchFamily="18" charset="0"/>
            </a:endParaRPr>
          </a:p>
        </p:txBody>
      </p:sp>
    </p:spTree>
    <p:extLst>
      <p:ext uri="{BB962C8B-B14F-4D97-AF65-F5344CB8AC3E}">
        <p14:creationId xmlns:p14="http://schemas.microsoft.com/office/powerpoint/2010/main" xmlns="" val="6286696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p:cNvGraphicFramePr>
            <a:graphicFrameLocks noGrp="1"/>
          </p:cNvGraphicFramePr>
          <p:nvPr>
            <p:ph idx="1"/>
          </p:nvPr>
        </p:nvGraphicFramePr>
        <p:xfrm>
          <a:off x="152400" y="685800"/>
          <a:ext cx="8839200" cy="6242167"/>
        </p:xfrm>
        <a:graphic>
          <a:graphicData uri="http://schemas.openxmlformats.org/drawingml/2006/table">
            <a:tbl>
              <a:tblPr firstRow="1" bandRow="1">
                <a:tableStyleId>{5C22544A-7EE6-4342-B048-85BDC9FD1C3A}</a:tableStyleId>
              </a:tblPr>
              <a:tblGrid>
                <a:gridCol w="3276600"/>
                <a:gridCol w="3657600"/>
                <a:gridCol w="1905000"/>
              </a:tblGrid>
              <a:tr h="632762">
                <a:tc>
                  <a:txBody>
                    <a:bodyPr/>
                    <a:lstStyle/>
                    <a:p>
                      <a:pPr algn="ctr">
                        <a:lnSpc>
                          <a:spcPct val="150000"/>
                        </a:lnSpc>
                      </a:pPr>
                      <a:r>
                        <a:rPr lang="en-US" sz="2800" b="0" dirty="0" smtClean="0">
                          <a:solidFill>
                            <a:schemeClr val="tx1"/>
                          </a:solidFill>
                          <a:latin typeface="Calibri" pitchFamily="34" charset="0"/>
                          <a:cs typeface="Calibri" pitchFamily="34" charset="0"/>
                        </a:rPr>
                        <a:t>Sign &amp; symptoms</a:t>
                      </a:r>
                      <a:endParaRPr lang="en-US" sz="2800" b="0" dirty="0">
                        <a:solidFill>
                          <a:schemeClr val="tx1"/>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en-US" sz="2800" b="0" dirty="0" smtClean="0">
                          <a:solidFill>
                            <a:schemeClr val="tx1"/>
                          </a:solidFill>
                          <a:latin typeface="Calibri" pitchFamily="34" charset="0"/>
                          <a:cs typeface="Calibri" pitchFamily="34" charset="0"/>
                        </a:rPr>
                        <a:t>Effects</a:t>
                      </a:r>
                      <a:endParaRPr lang="en-US" sz="2800" b="0" dirty="0">
                        <a:solidFill>
                          <a:schemeClr val="tx1"/>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en-US" sz="2800" b="0" dirty="0" smtClean="0">
                          <a:solidFill>
                            <a:schemeClr val="tx1"/>
                          </a:solidFill>
                          <a:latin typeface="Calibri" pitchFamily="34" charset="0"/>
                          <a:cs typeface="Calibri" pitchFamily="34" charset="0"/>
                        </a:rPr>
                        <a:t>Treatment </a:t>
                      </a:r>
                      <a:endParaRPr lang="en-US" sz="2800" b="0" dirty="0">
                        <a:solidFill>
                          <a:schemeClr val="tx1"/>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451951">
                <a:tc>
                  <a:txBody>
                    <a:bodyPr/>
                    <a:lstStyle/>
                    <a:p>
                      <a:pPr>
                        <a:lnSpc>
                          <a:spcPct val="150000"/>
                        </a:lnSpc>
                      </a:pPr>
                      <a:r>
                        <a:rPr lang="en-US" sz="2400" b="1" dirty="0" smtClean="0">
                          <a:solidFill>
                            <a:schemeClr val="tx1"/>
                          </a:solidFill>
                          <a:latin typeface="Calibri" pitchFamily="34" charset="0"/>
                          <a:cs typeface="Calibri" pitchFamily="34" charset="0"/>
                        </a:rPr>
                        <a:t>Male</a:t>
                      </a:r>
                    </a:p>
                    <a:p>
                      <a:pPr marL="514350" indent="-514350">
                        <a:lnSpc>
                          <a:spcPct val="150000"/>
                        </a:lnSpc>
                        <a:buAutoNum type="alphaLcParenR"/>
                      </a:pPr>
                      <a:r>
                        <a:rPr lang="en-US" sz="2200" baseline="0" dirty="0" smtClean="0">
                          <a:solidFill>
                            <a:schemeClr val="tx1"/>
                          </a:solidFill>
                          <a:latin typeface="Calibri" pitchFamily="34" charset="0"/>
                          <a:cs typeface="Calibri" pitchFamily="34" charset="0"/>
                        </a:rPr>
                        <a:t>Sores on penis</a:t>
                      </a:r>
                    </a:p>
                    <a:p>
                      <a:pPr marL="514350" indent="-514350">
                        <a:lnSpc>
                          <a:spcPct val="150000"/>
                        </a:lnSpc>
                        <a:buAutoNum type="alphaLcParenR"/>
                      </a:pPr>
                      <a:r>
                        <a:rPr lang="en-US" sz="2200" baseline="0" dirty="0" smtClean="0">
                          <a:solidFill>
                            <a:schemeClr val="tx1"/>
                          </a:solidFill>
                          <a:latin typeface="Calibri" pitchFamily="34" charset="0"/>
                          <a:cs typeface="Calibri" pitchFamily="34" charset="0"/>
                        </a:rPr>
                        <a:t>Discharge of pus from penis</a:t>
                      </a:r>
                    </a:p>
                    <a:p>
                      <a:pPr marL="514350" indent="-514350">
                        <a:lnSpc>
                          <a:spcPct val="150000"/>
                        </a:lnSpc>
                        <a:buAutoNum type="alphaLcParenR"/>
                      </a:pPr>
                      <a:r>
                        <a:rPr lang="en-US" sz="2200" baseline="0" dirty="0" smtClean="0">
                          <a:solidFill>
                            <a:schemeClr val="tx1"/>
                          </a:solidFill>
                          <a:latin typeface="Calibri" pitchFamily="34" charset="0"/>
                          <a:cs typeface="Calibri" pitchFamily="34" charset="0"/>
                        </a:rPr>
                        <a:t>Pain when urinating</a:t>
                      </a:r>
                      <a:endParaRPr lang="en-US" sz="2200" dirty="0" smtClean="0">
                        <a:solidFill>
                          <a:schemeClr val="tx1"/>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457200" indent="-457200">
                        <a:lnSpc>
                          <a:spcPct val="150000"/>
                        </a:lnSpc>
                        <a:buFont typeface="+mj-lt"/>
                        <a:buAutoNum type="arabicPeriod"/>
                      </a:pPr>
                      <a:r>
                        <a:rPr lang="en-US" sz="2200" kern="1200" baseline="0" dirty="0" smtClean="0">
                          <a:solidFill>
                            <a:schemeClr val="tx1"/>
                          </a:solidFill>
                          <a:latin typeface="Calibri" pitchFamily="34" charset="0"/>
                          <a:ea typeface="+mn-ea"/>
                          <a:cs typeface="Calibri" pitchFamily="34" charset="0"/>
                        </a:rPr>
                        <a:t>Damage to urinary &amp; reproductive organs.</a:t>
                      </a:r>
                    </a:p>
                    <a:p>
                      <a:pPr marL="457200" indent="-457200">
                        <a:lnSpc>
                          <a:spcPct val="150000"/>
                        </a:lnSpc>
                        <a:buFont typeface="+mj-lt"/>
                        <a:buAutoNum type="arabicPeriod"/>
                      </a:pPr>
                      <a:r>
                        <a:rPr lang="en-US" sz="2200" kern="1200" baseline="0" dirty="0" smtClean="0">
                          <a:solidFill>
                            <a:schemeClr val="tx1"/>
                          </a:solidFill>
                          <a:latin typeface="Calibri" pitchFamily="34" charset="0"/>
                          <a:ea typeface="+mn-ea"/>
                          <a:cs typeface="Calibri" pitchFamily="34" charset="0"/>
                        </a:rPr>
                        <a:t>Sterility</a:t>
                      </a:r>
                    </a:p>
                    <a:p>
                      <a:pPr marL="457200" indent="-457200">
                        <a:lnSpc>
                          <a:spcPct val="150000"/>
                        </a:lnSpc>
                        <a:buFont typeface="+mj-lt"/>
                        <a:buAutoNum type="arabicPeriod"/>
                      </a:pPr>
                      <a:r>
                        <a:rPr lang="en-US" sz="2200" kern="1200" baseline="0" dirty="0" smtClean="0">
                          <a:solidFill>
                            <a:schemeClr val="tx1"/>
                          </a:solidFill>
                          <a:latin typeface="Calibri" pitchFamily="34" charset="0"/>
                          <a:ea typeface="+mn-ea"/>
                          <a:cs typeface="Calibri" pitchFamily="34" charset="0"/>
                        </a:rPr>
                        <a:t>Blindness in a baby born to a mother with the disease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en-US" sz="2400" dirty="0" smtClean="0">
                          <a:solidFill>
                            <a:schemeClr val="tx1"/>
                          </a:solidFill>
                          <a:latin typeface="Calibri" pitchFamily="34" charset="0"/>
                          <a:cs typeface="Calibri" pitchFamily="34" charset="0"/>
                        </a:rPr>
                        <a:t>Antibiotics</a:t>
                      </a:r>
                      <a:endParaRPr lang="en-US" sz="2400" dirty="0">
                        <a:solidFill>
                          <a:schemeClr val="tx1"/>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401687">
                <a:tc>
                  <a:txBody>
                    <a:bodyPr/>
                    <a:lstStyle/>
                    <a:p>
                      <a:pPr marL="514350" indent="-514350">
                        <a:lnSpc>
                          <a:spcPct val="150000"/>
                        </a:lnSpc>
                        <a:buNone/>
                      </a:pPr>
                      <a:r>
                        <a:rPr lang="en-US" sz="2400" b="1" dirty="0" smtClean="0">
                          <a:solidFill>
                            <a:schemeClr val="tx1"/>
                          </a:solidFill>
                          <a:latin typeface="Calibri" pitchFamily="34" charset="0"/>
                          <a:cs typeface="Calibri" pitchFamily="34" charset="0"/>
                        </a:rPr>
                        <a:t>Female:</a:t>
                      </a:r>
                    </a:p>
                    <a:p>
                      <a:pPr marL="0" indent="0">
                        <a:lnSpc>
                          <a:spcPct val="150000"/>
                        </a:lnSpc>
                        <a:buNone/>
                      </a:pPr>
                      <a:r>
                        <a:rPr lang="en-US" sz="2400" dirty="0" smtClean="0">
                          <a:solidFill>
                            <a:schemeClr val="tx1"/>
                          </a:solidFill>
                          <a:latin typeface="Calibri" pitchFamily="34" charset="0"/>
                          <a:cs typeface="Calibri" pitchFamily="34" charset="0"/>
                        </a:rPr>
                        <a:t>Discharge of pus from</a:t>
                      </a:r>
                      <a:r>
                        <a:rPr lang="en-US" sz="2400" baseline="0" dirty="0" smtClean="0">
                          <a:solidFill>
                            <a:schemeClr val="tx1"/>
                          </a:solidFill>
                          <a:latin typeface="Calibri" pitchFamily="34" charset="0"/>
                          <a:cs typeface="Calibri" pitchFamily="34" charset="0"/>
                        </a:rPr>
                        <a:t> vagina, but not always obvious</a:t>
                      </a:r>
                      <a:endParaRPr lang="en-US" sz="2400" dirty="0" smtClean="0">
                        <a:solidFill>
                          <a:schemeClr val="tx1"/>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457200" indent="-457200">
                        <a:lnSpc>
                          <a:spcPct val="150000"/>
                        </a:lnSpc>
                        <a:buFont typeface="+mj-lt"/>
                        <a:buAutoNum type="arabicPeriod"/>
                      </a:pPr>
                      <a:endParaRPr lang="en-US" sz="2000" kern="1200" baseline="0" dirty="0" smtClean="0">
                        <a:solidFill>
                          <a:schemeClr val="tx1"/>
                        </a:solidFill>
                        <a:latin typeface="Calibri" pitchFamily="34" charset="0"/>
                        <a:ea typeface="+mn-ea"/>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endParaRPr lang="en-US" sz="1800" dirty="0">
                        <a:solidFill>
                          <a:schemeClr val="tx1"/>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9" name="Title 1"/>
          <p:cNvSpPr>
            <a:spLocks noGrp="1"/>
          </p:cNvSpPr>
          <p:nvPr>
            <p:ph type="title"/>
          </p:nvPr>
        </p:nvSpPr>
        <p:spPr>
          <a:xfrm>
            <a:off x="0" y="0"/>
            <a:ext cx="9144000" cy="762000"/>
          </a:xfrm>
          <a:solidFill>
            <a:srgbClr val="FFC000"/>
          </a:solidFill>
        </p:spPr>
        <p:txBody>
          <a:bodyPr vert="horz" lIns="91440" tIns="45720" rIns="91440" bIns="45720" rtlCol="0" anchor="ctr">
            <a:noAutofit/>
          </a:bodyPr>
          <a:lstStyle/>
          <a:p>
            <a:pPr>
              <a:defRPr/>
            </a:pPr>
            <a:r>
              <a:rPr lang="en-US" sz="3200" dirty="0" smtClean="0"/>
              <a:t>GONORRHOEA</a:t>
            </a:r>
          </a:p>
        </p:txBody>
      </p:sp>
    </p:spTree>
    <p:extLst>
      <p:ext uri="{BB962C8B-B14F-4D97-AF65-F5344CB8AC3E}">
        <p14:creationId xmlns:p14="http://schemas.microsoft.com/office/powerpoint/2010/main" xmlns="" val="190557910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p:cNvGraphicFramePr>
            <a:graphicFrameLocks noGrp="1"/>
          </p:cNvGraphicFramePr>
          <p:nvPr>
            <p:ph idx="1"/>
          </p:nvPr>
        </p:nvGraphicFramePr>
        <p:xfrm>
          <a:off x="152400" y="990600"/>
          <a:ext cx="8991600" cy="5113322"/>
        </p:xfrm>
        <a:graphic>
          <a:graphicData uri="http://schemas.openxmlformats.org/drawingml/2006/table">
            <a:tbl>
              <a:tblPr firstRow="1" bandRow="1">
                <a:tableStyleId>{5C22544A-7EE6-4342-B048-85BDC9FD1C3A}</a:tableStyleId>
              </a:tblPr>
              <a:tblGrid>
                <a:gridCol w="4325689"/>
                <a:gridCol w="4665911"/>
              </a:tblGrid>
              <a:tr h="632762">
                <a:tc>
                  <a:txBody>
                    <a:bodyPr/>
                    <a:lstStyle/>
                    <a:p>
                      <a:pPr algn="ctr">
                        <a:lnSpc>
                          <a:spcPct val="100000"/>
                        </a:lnSpc>
                      </a:pPr>
                      <a:r>
                        <a:rPr lang="en-US" sz="2400" b="0" dirty="0" smtClean="0">
                          <a:solidFill>
                            <a:schemeClr val="tx1"/>
                          </a:solidFill>
                          <a:latin typeface="Calibri" pitchFamily="34" charset="0"/>
                          <a:cs typeface="Calibri" pitchFamily="34" charset="0"/>
                        </a:rPr>
                        <a:t>Methods of transmission</a:t>
                      </a:r>
                      <a:endParaRPr lang="en-US" sz="2400" b="0" dirty="0">
                        <a:solidFill>
                          <a:schemeClr val="tx1"/>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2400" b="0" dirty="0" smtClean="0">
                          <a:solidFill>
                            <a:schemeClr val="tx1"/>
                          </a:solidFill>
                          <a:latin typeface="Calibri" pitchFamily="34" charset="0"/>
                          <a:cs typeface="Calibri" pitchFamily="34" charset="0"/>
                        </a:rPr>
                        <a:t>Ways of preventing its spread</a:t>
                      </a:r>
                      <a:endParaRPr lang="en-US" sz="2400" b="0" dirty="0">
                        <a:solidFill>
                          <a:schemeClr val="tx1"/>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722120">
                <a:tc>
                  <a:txBody>
                    <a:bodyPr/>
                    <a:lstStyle/>
                    <a:p>
                      <a:pPr marL="457200" indent="-457200">
                        <a:lnSpc>
                          <a:spcPct val="100000"/>
                        </a:lnSpc>
                        <a:buFont typeface="+mj-lt"/>
                        <a:buAutoNum type="arabicPeriod"/>
                      </a:pPr>
                      <a:r>
                        <a:rPr lang="en-US" sz="2400" kern="1200" dirty="0" smtClean="0">
                          <a:solidFill>
                            <a:schemeClr val="tx1"/>
                          </a:solidFill>
                          <a:latin typeface="Calibri" pitchFamily="34" charset="0"/>
                          <a:ea typeface="+mn-ea"/>
                          <a:cs typeface="Calibri" pitchFamily="34" charset="0"/>
                        </a:rPr>
                        <a:t>Unprotected sexual intercourse with an infected person.</a:t>
                      </a:r>
                      <a:r>
                        <a:rPr lang="en-US" sz="2400" dirty="0" smtClean="0">
                          <a:solidFill>
                            <a:schemeClr val="tx1"/>
                          </a:solidFill>
                          <a:latin typeface="Calibri" pitchFamily="34" charset="0"/>
                          <a:cs typeface="Calibri" pitchFamily="34" charset="0"/>
                        </a:rPr>
                        <a:t> </a:t>
                      </a:r>
                    </a:p>
                    <a:p>
                      <a:pPr marL="457200" indent="-457200">
                        <a:lnSpc>
                          <a:spcPct val="100000"/>
                        </a:lnSpc>
                        <a:buFont typeface="+mj-lt"/>
                        <a:buAutoNum type="arabicPeriod"/>
                      </a:pPr>
                      <a:r>
                        <a:rPr lang="en-US" sz="2400" dirty="0" smtClean="0">
                          <a:solidFill>
                            <a:schemeClr val="tx1"/>
                          </a:solidFill>
                          <a:latin typeface="Calibri" pitchFamily="34" charset="0"/>
                          <a:cs typeface="Calibri" pitchFamily="34" charset="0"/>
                        </a:rPr>
                        <a:t>Drugs use involving  sharing a infected needle.</a:t>
                      </a:r>
                    </a:p>
                    <a:p>
                      <a:pPr marL="457200" indent="-457200">
                        <a:lnSpc>
                          <a:spcPct val="100000"/>
                        </a:lnSpc>
                        <a:buFont typeface="+mj-lt"/>
                        <a:buAutoNum type="arabicPeriod"/>
                      </a:pPr>
                      <a:r>
                        <a:rPr lang="en-US" sz="2400" kern="1200" dirty="0" smtClean="0">
                          <a:solidFill>
                            <a:schemeClr val="tx1"/>
                          </a:solidFill>
                          <a:latin typeface="Calibri" pitchFamily="34" charset="0"/>
                          <a:ea typeface="+mn-ea"/>
                          <a:cs typeface="Calibri" pitchFamily="34" charset="0"/>
                        </a:rPr>
                        <a:t>Transfusion of unscreened blood.</a:t>
                      </a:r>
                    </a:p>
                    <a:p>
                      <a:pPr marL="457200" indent="-457200">
                        <a:lnSpc>
                          <a:spcPct val="100000"/>
                        </a:lnSpc>
                        <a:buFont typeface="+mj-lt"/>
                        <a:buAutoNum type="arabicPeriod"/>
                      </a:pPr>
                      <a:r>
                        <a:rPr lang="en-US" sz="2400" kern="1200" dirty="0" smtClean="0">
                          <a:solidFill>
                            <a:schemeClr val="tx1"/>
                          </a:solidFill>
                          <a:latin typeface="Calibri" pitchFamily="34" charset="0"/>
                          <a:ea typeface="+mn-ea"/>
                          <a:cs typeface="Calibri" pitchFamily="34" charset="0"/>
                        </a:rPr>
                        <a:t>Infected mother to foetus</a:t>
                      </a:r>
                    </a:p>
                    <a:p>
                      <a:pPr marL="457200" indent="-457200">
                        <a:lnSpc>
                          <a:spcPct val="100000"/>
                        </a:lnSpc>
                        <a:buFont typeface="+mj-lt"/>
                        <a:buAutoNum type="arabicPeriod"/>
                      </a:pPr>
                      <a:r>
                        <a:rPr lang="en-US" sz="2400" kern="1200" dirty="0" smtClean="0">
                          <a:solidFill>
                            <a:schemeClr val="tx1"/>
                          </a:solidFill>
                          <a:latin typeface="Calibri" pitchFamily="34" charset="0"/>
                          <a:ea typeface="+mn-ea"/>
                          <a:cs typeface="Calibri" pitchFamily="34" charset="0"/>
                        </a:rPr>
                        <a:t>Feeding a baby with</a:t>
                      </a:r>
                      <a:r>
                        <a:rPr lang="en-US" sz="2400" kern="1200" baseline="0" dirty="0" smtClean="0">
                          <a:solidFill>
                            <a:schemeClr val="tx1"/>
                          </a:solidFill>
                          <a:latin typeface="Calibri" pitchFamily="34" charset="0"/>
                          <a:ea typeface="+mn-ea"/>
                          <a:cs typeface="Calibri" pitchFamily="34" charset="0"/>
                        </a:rPr>
                        <a:t> milk from an infected mother.</a:t>
                      </a:r>
                    </a:p>
                    <a:p>
                      <a:pPr marL="457200" indent="-457200">
                        <a:lnSpc>
                          <a:spcPct val="100000"/>
                        </a:lnSpc>
                        <a:buFont typeface="+mj-lt"/>
                        <a:buAutoNum type="arabicPeriod"/>
                      </a:pPr>
                      <a:r>
                        <a:rPr lang="en-US" sz="2400" kern="1200" baseline="0" dirty="0" smtClean="0">
                          <a:solidFill>
                            <a:schemeClr val="tx1"/>
                          </a:solidFill>
                          <a:latin typeface="Calibri" pitchFamily="34" charset="0"/>
                          <a:ea typeface="+mn-ea"/>
                          <a:cs typeface="Calibri" pitchFamily="34" charset="0"/>
                        </a:rPr>
                        <a:t>Use of unsterilized surgical instruments.</a:t>
                      </a:r>
                      <a:endParaRPr lang="en-US" sz="2400" kern="1200" dirty="0" smtClean="0">
                        <a:solidFill>
                          <a:schemeClr val="tx1"/>
                        </a:solidFill>
                        <a:latin typeface="Calibri" pitchFamily="34" charset="0"/>
                        <a:ea typeface="+mn-ea"/>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457200" indent="-457200">
                        <a:lnSpc>
                          <a:spcPct val="100000"/>
                        </a:lnSpc>
                        <a:buFont typeface="+mj-lt"/>
                        <a:buAutoNum type="arabicPeriod"/>
                      </a:pPr>
                      <a:r>
                        <a:rPr lang="en-US" sz="2400" dirty="0" smtClean="0">
                          <a:solidFill>
                            <a:schemeClr val="tx1"/>
                          </a:solidFill>
                          <a:latin typeface="Calibri" pitchFamily="34" charset="0"/>
                          <a:cs typeface="Calibri" pitchFamily="34" charset="0"/>
                        </a:rPr>
                        <a:t> Use of a condom for sexual intercourse.</a:t>
                      </a:r>
                    </a:p>
                    <a:p>
                      <a:pPr marL="457200" indent="-457200">
                        <a:lnSpc>
                          <a:spcPct val="100000"/>
                        </a:lnSpc>
                        <a:buFont typeface="+mj-lt"/>
                        <a:buAutoNum type="arabicPeriod"/>
                      </a:pPr>
                      <a:r>
                        <a:rPr lang="en-US" sz="2400" dirty="0" smtClean="0">
                          <a:solidFill>
                            <a:schemeClr val="tx1"/>
                          </a:solidFill>
                          <a:latin typeface="Calibri" pitchFamily="34" charset="0"/>
                          <a:cs typeface="Calibri" pitchFamily="34" charset="0"/>
                        </a:rPr>
                        <a:t>Abstinence</a:t>
                      </a:r>
                      <a:r>
                        <a:rPr lang="en-US" sz="2400" baseline="0" dirty="0" smtClean="0">
                          <a:solidFill>
                            <a:schemeClr val="tx1"/>
                          </a:solidFill>
                          <a:latin typeface="Calibri" pitchFamily="34" charset="0"/>
                          <a:cs typeface="Calibri" pitchFamily="34" charset="0"/>
                        </a:rPr>
                        <a:t> from sexual intercourse.</a:t>
                      </a:r>
                    </a:p>
                    <a:p>
                      <a:pPr marL="457200" indent="-457200">
                        <a:lnSpc>
                          <a:spcPct val="100000"/>
                        </a:lnSpc>
                        <a:buFont typeface="+mj-lt"/>
                        <a:buAutoNum type="arabicPeriod"/>
                      </a:pPr>
                      <a:r>
                        <a:rPr lang="en-US" sz="2400" baseline="0" dirty="0" smtClean="0">
                          <a:solidFill>
                            <a:schemeClr val="tx1"/>
                          </a:solidFill>
                          <a:latin typeface="Calibri" pitchFamily="34" charset="0"/>
                          <a:cs typeface="Calibri" pitchFamily="34" charset="0"/>
                        </a:rPr>
                        <a:t>Use of sterilised needle for drug injections.</a:t>
                      </a:r>
                    </a:p>
                    <a:p>
                      <a:pPr marL="457200" indent="-457200">
                        <a:lnSpc>
                          <a:spcPct val="100000"/>
                        </a:lnSpc>
                        <a:buFont typeface="+mj-lt"/>
                        <a:buAutoNum type="arabicPeriod"/>
                      </a:pPr>
                      <a:r>
                        <a:rPr lang="en-US" sz="2400" baseline="0" dirty="0" smtClean="0">
                          <a:solidFill>
                            <a:schemeClr val="tx1"/>
                          </a:solidFill>
                          <a:latin typeface="Calibri" pitchFamily="34" charset="0"/>
                          <a:cs typeface="Calibri" pitchFamily="34" charset="0"/>
                        </a:rPr>
                        <a:t>Screening of blood used for transfusions.</a:t>
                      </a:r>
                    </a:p>
                    <a:p>
                      <a:pPr marL="457200" indent="-457200">
                        <a:lnSpc>
                          <a:spcPct val="100000"/>
                        </a:lnSpc>
                        <a:buFont typeface="+mj-lt"/>
                        <a:buAutoNum type="arabicPeriod"/>
                      </a:pPr>
                      <a:r>
                        <a:rPr lang="en-US" sz="2400" baseline="0" dirty="0" smtClean="0">
                          <a:solidFill>
                            <a:schemeClr val="tx1"/>
                          </a:solidFill>
                          <a:latin typeface="Calibri" pitchFamily="34" charset="0"/>
                          <a:cs typeface="Calibri" pitchFamily="34" charset="0"/>
                        </a:rPr>
                        <a:t>Feeding a baby with bottled milk</a:t>
                      </a:r>
                    </a:p>
                    <a:p>
                      <a:pPr marL="457200" indent="-457200">
                        <a:lnSpc>
                          <a:spcPct val="100000"/>
                        </a:lnSpc>
                        <a:buFont typeface="+mj-lt"/>
                        <a:buAutoNum type="arabicPeriod"/>
                      </a:pPr>
                      <a:r>
                        <a:rPr lang="en-US" sz="2400" baseline="0" dirty="0" smtClean="0">
                          <a:solidFill>
                            <a:schemeClr val="tx1"/>
                          </a:solidFill>
                          <a:latin typeface="Calibri" pitchFamily="34" charset="0"/>
                          <a:cs typeface="Calibri" pitchFamily="34" charset="0"/>
                        </a:rPr>
                        <a:t>Use of sterilised surgical instruments.</a:t>
                      </a:r>
                      <a:endParaRPr lang="en-US" sz="2400" dirty="0">
                        <a:solidFill>
                          <a:schemeClr val="tx1"/>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9" name="Title 1"/>
          <p:cNvSpPr>
            <a:spLocks noGrp="1"/>
          </p:cNvSpPr>
          <p:nvPr>
            <p:ph type="title"/>
          </p:nvPr>
        </p:nvSpPr>
        <p:spPr>
          <a:xfrm>
            <a:off x="0" y="0"/>
            <a:ext cx="9144000" cy="762000"/>
          </a:xfrm>
          <a:solidFill>
            <a:srgbClr val="FFC000"/>
          </a:solidFill>
        </p:spPr>
        <p:txBody>
          <a:bodyPr vert="horz" lIns="91440" tIns="45720" rIns="91440" bIns="45720" rtlCol="0" anchor="ctr">
            <a:noAutofit/>
          </a:bodyPr>
          <a:lstStyle/>
          <a:p>
            <a:pPr>
              <a:defRPr/>
            </a:pPr>
            <a:r>
              <a:rPr lang="en-US" sz="3200" dirty="0" smtClean="0"/>
              <a:t>HIV</a:t>
            </a:r>
          </a:p>
        </p:txBody>
      </p:sp>
      <p:sp>
        <p:nvSpPr>
          <p:cNvPr id="4" name="Rectangle 3"/>
          <p:cNvSpPr/>
          <p:nvPr/>
        </p:nvSpPr>
        <p:spPr>
          <a:xfrm>
            <a:off x="457200" y="6211669"/>
            <a:ext cx="5181600" cy="369332"/>
          </a:xfrm>
          <a:prstGeom prst="rect">
            <a:avLst/>
          </a:prstGeom>
        </p:spPr>
        <p:txBody>
          <a:bodyPr wrap="square">
            <a:spAutoFit/>
          </a:bodyPr>
          <a:lstStyle/>
          <a:p>
            <a:r>
              <a:rPr lang="en-US" dirty="0" smtClean="0">
                <a:hlinkClick r:id="rId2"/>
              </a:rPr>
              <a:t>http://www.youtube.com/watch?v=DdEreogZbtQ</a:t>
            </a:r>
            <a:endParaRPr lang="en-US" dirty="0"/>
          </a:p>
        </p:txBody>
      </p:sp>
    </p:spTree>
    <p:extLst>
      <p:ext uri="{BB962C8B-B14F-4D97-AF65-F5344CB8AC3E}">
        <p14:creationId xmlns:p14="http://schemas.microsoft.com/office/powerpoint/2010/main" xmlns="" val="416790692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28670"/>
            <a:ext cx="9144000" cy="785818"/>
          </a:xfrm>
        </p:spPr>
        <p:txBody>
          <a:bodyPr>
            <a:normAutofit/>
          </a:bodyPr>
          <a:lstStyle/>
          <a:p>
            <a:pPr>
              <a:buNone/>
            </a:pPr>
            <a:r>
              <a:rPr lang="en-US" sz="2800" dirty="0" smtClean="0">
                <a:latin typeface="Georgia" pitchFamily="18" charset="0"/>
              </a:rPr>
              <a:t>	The HIV attacks some types of lymphocytes(WBC).</a:t>
            </a:r>
          </a:p>
          <a:p>
            <a:endParaRPr lang="en-US" sz="2800" dirty="0">
              <a:latin typeface="Georgia" pitchFamily="18" charset="0"/>
            </a:endParaRPr>
          </a:p>
        </p:txBody>
      </p:sp>
      <p:sp>
        <p:nvSpPr>
          <p:cNvPr id="4" name="Title 1"/>
          <p:cNvSpPr>
            <a:spLocks noGrp="1"/>
          </p:cNvSpPr>
          <p:nvPr>
            <p:ph type="title"/>
          </p:nvPr>
        </p:nvSpPr>
        <p:spPr>
          <a:xfrm>
            <a:off x="0" y="0"/>
            <a:ext cx="9144000" cy="838200"/>
          </a:xfrm>
          <a:solidFill>
            <a:srgbClr val="FFC000"/>
          </a:solidFill>
        </p:spPr>
        <p:txBody>
          <a:bodyPr vert="horz" lIns="91440" tIns="45720" rIns="91440" bIns="45720" rtlCol="0" anchor="ctr">
            <a:noAutofit/>
          </a:bodyPr>
          <a:lstStyle/>
          <a:p>
            <a:pPr>
              <a:defRPr/>
            </a:pPr>
            <a:r>
              <a:rPr lang="en-US" sz="3200" dirty="0" smtClean="0"/>
              <a:t>How HIV affects the immune system……?</a:t>
            </a:r>
          </a:p>
        </p:txBody>
      </p:sp>
      <p:pic>
        <p:nvPicPr>
          <p:cNvPr id="2" name="Picture 1"/>
          <p:cNvPicPr>
            <a:picLocks noChangeAspect="1"/>
          </p:cNvPicPr>
          <p:nvPr/>
        </p:nvPicPr>
        <p:blipFill>
          <a:blip r:embed="rId2"/>
          <a:stretch>
            <a:fillRect/>
          </a:stretch>
        </p:blipFill>
        <p:spPr>
          <a:xfrm>
            <a:off x="1857356" y="1714488"/>
            <a:ext cx="5204768" cy="5000213"/>
          </a:xfrm>
          <a:prstGeom prst="rect">
            <a:avLst/>
          </a:prstGeom>
        </p:spPr>
      </p:pic>
    </p:spTree>
    <p:extLst>
      <p:ext uri="{BB962C8B-B14F-4D97-AF65-F5344CB8AC3E}">
        <p14:creationId xmlns:p14="http://schemas.microsoft.com/office/powerpoint/2010/main" xmlns="" val="139619973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71480"/>
          </a:xfrm>
          <a:solidFill>
            <a:srgbClr val="FFC000"/>
          </a:solidFill>
        </p:spPr>
        <p:txBody>
          <a:bodyPr vert="horz" lIns="91440" tIns="45720" rIns="91440" bIns="45720" rtlCol="0" anchor="ctr">
            <a:noAutofit/>
          </a:bodyPr>
          <a:lstStyle/>
          <a:p>
            <a:pPr>
              <a:defRPr/>
            </a:pPr>
            <a:r>
              <a:rPr lang="en-US" sz="3200" dirty="0" smtClean="0"/>
              <a:t>How  can a person  get HIV…….?</a:t>
            </a:r>
            <a:endParaRPr lang="en-US" sz="3200" dirty="0"/>
          </a:p>
        </p:txBody>
      </p:sp>
      <p:sp>
        <p:nvSpPr>
          <p:cNvPr id="3" name="Content Placeholder 2"/>
          <p:cNvSpPr>
            <a:spLocks noGrp="1"/>
          </p:cNvSpPr>
          <p:nvPr>
            <p:ph idx="1"/>
          </p:nvPr>
        </p:nvSpPr>
        <p:spPr>
          <a:xfrm>
            <a:off x="0" y="571480"/>
            <a:ext cx="9144000" cy="5072098"/>
          </a:xfrm>
        </p:spPr>
        <p:txBody>
          <a:bodyPr>
            <a:noAutofit/>
          </a:bodyPr>
          <a:lstStyle/>
          <a:p>
            <a:pPr>
              <a:lnSpc>
                <a:spcPct val="150000"/>
              </a:lnSpc>
            </a:pPr>
            <a:r>
              <a:rPr lang="en-US" sz="2600" dirty="0" smtClean="0">
                <a:latin typeface="Calibri" pitchFamily="34" charset="0"/>
                <a:cs typeface="Calibri" pitchFamily="34" charset="0"/>
              </a:rPr>
              <a:t>HIV can be found in the blood, semen (cum), pre-seminal fluid (pre-cum) or vaginal fluid of a person infected with the virus.</a:t>
            </a:r>
          </a:p>
          <a:p>
            <a:pPr>
              <a:lnSpc>
                <a:spcPct val="150000"/>
              </a:lnSpc>
            </a:pPr>
            <a:r>
              <a:rPr lang="en-US" sz="2600" dirty="0" smtClean="0">
                <a:latin typeface="Calibri" pitchFamily="34" charset="0"/>
                <a:cs typeface="Calibri" pitchFamily="34" charset="0"/>
              </a:rPr>
              <a:t>In women, the lining of the vagina can sometimes tear and possibly allow HIV to enter the body. HIV can also be directly absorbed through the mucous membranes that line the vagina and cervix.</a:t>
            </a:r>
          </a:p>
          <a:p>
            <a:pPr>
              <a:lnSpc>
                <a:spcPct val="150000"/>
              </a:lnSpc>
            </a:pPr>
            <a:r>
              <a:rPr lang="en-US" sz="2600" dirty="0" smtClean="0">
                <a:latin typeface="Calibri" pitchFamily="34" charset="0"/>
                <a:cs typeface="Calibri" pitchFamily="34" charset="0"/>
              </a:rPr>
              <a:t>In men, HIV can enter the body through the urethra (the opening at the tip of the penis) or through small cuts or open sores on the penis.</a:t>
            </a:r>
            <a:endParaRPr lang="en-US" sz="2600" dirty="0">
              <a:latin typeface="Calibri" pitchFamily="34" charset="0"/>
              <a:cs typeface="Calibri" pitchFamily="34" charset="0"/>
            </a:endParaRPr>
          </a:p>
        </p:txBody>
      </p:sp>
      <p:sp>
        <p:nvSpPr>
          <p:cNvPr id="4" name="Rectangle 3"/>
          <p:cNvSpPr/>
          <p:nvPr/>
        </p:nvSpPr>
        <p:spPr>
          <a:xfrm>
            <a:off x="0" y="6488668"/>
            <a:ext cx="9144000" cy="369332"/>
          </a:xfrm>
          <a:prstGeom prst="rect">
            <a:avLst/>
          </a:prstGeom>
        </p:spPr>
        <p:txBody>
          <a:bodyPr wrap="square">
            <a:spAutoFit/>
          </a:bodyPr>
          <a:lstStyle/>
          <a:p>
            <a:r>
              <a:rPr lang="en-US" b="1" dirty="0" smtClean="0">
                <a:hlinkClick r:id="rId2"/>
              </a:rPr>
              <a:t>http://www.cdc.gov/hiv/resources/qa/transmission.htm</a:t>
            </a:r>
            <a:endParaRPr lang="en-US" b="1" dirty="0"/>
          </a:p>
        </p:txBody>
      </p:sp>
    </p:spTree>
    <p:extLst>
      <p:ext uri="{BB962C8B-B14F-4D97-AF65-F5344CB8AC3E}">
        <p14:creationId xmlns:p14="http://schemas.microsoft.com/office/powerpoint/2010/main" xmlns="" val="50864315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57232"/>
          </a:xfrm>
        </p:spPr>
        <p:txBody>
          <a:bodyPr/>
          <a:lstStyle/>
          <a:p>
            <a:r>
              <a:rPr lang="en-IN" dirty="0" smtClean="0"/>
              <a:t>TWINS</a:t>
            </a:r>
            <a:endParaRPr lang="en-IN" dirty="0"/>
          </a:p>
        </p:txBody>
      </p:sp>
      <p:sp>
        <p:nvSpPr>
          <p:cNvPr id="3" name="Content Placeholder 2"/>
          <p:cNvSpPr>
            <a:spLocks noGrp="1"/>
          </p:cNvSpPr>
          <p:nvPr>
            <p:ph idx="1"/>
          </p:nvPr>
        </p:nvSpPr>
        <p:spPr/>
        <p:txBody>
          <a:bodyPr/>
          <a:lstStyle/>
          <a:p>
            <a:endParaRPr lang="en-IN"/>
          </a:p>
        </p:txBody>
      </p:sp>
      <p:pic>
        <p:nvPicPr>
          <p:cNvPr id="1026" name="Picture 2" descr="http://www.triplem.com.au/ImageVaultFiles/id_104185/cf_8/Mark-Steve-Waugh-6x4.jpg"/>
          <p:cNvPicPr>
            <a:picLocks noChangeAspect="1" noChangeArrowheads="1"/>
          </p:cNvPicPr>
          <p:nvPr/>
        </p:nvPicPr>
        <p:blipFill>
          <a:blip r:embed="rId2"/>
          <a:srcRect/>
          <a:stretch>
            <a:fillRect/>
          </a:stretch>
        </p:blipFill>
        <p:spPr bwMode="auto">
          <a:xfrm>
            <a:off x="642910" y="1142984"/>
            <a:ext cx="7822461" cy="5214974"/>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79874" name="Picture 2" descr="http://img.webmd.com/dtmcms/live/webmd/consumer_assets/site_images/media/medical/hw/h9991443_001.jpg"/>
          <p:cNvPicPr>
            <a:picLocks noChangeAspect="1" noChangeArrowheads="1"/>
          </p:cNvPicPr>
          <p:nvPr/>
        </p:nvPicPr>
        <p:blipFill>
          <a:blip r:embed="rId2"/>
          <a:srcRect/>
          <a:stretch>
            <a:fillRect/>
          </a:stretch>
        </p:blipFill>
        <p:spPr bwMode="auto">
          <a:xfrm>
            <a:off x="0" y="357166"/>
            <a:ext cx="9144000" cy="5963478"/>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81922" name="Picture 2" descr="http://images.flatworldknowledge.com/tye/tye-fig11_005.jpg"/>
          <p:cNvPicPr>
            <a:picLocks noChangeAspect="1" noChangeArrowheads="1"/>
          </p:cNvPicPr>
          <p:nvPr/>
        </p:nvPicPr>
        <p:blipFill>
          <a:blip r:embed="rId2"/>
          <a:srcRect/>
          <a:stretch>
            <a:fillRect/>
          </a:stretch>
        </p:blipFill>
        <p:spPr bwMode="auto">
          <a:xfrm>
            <a:off x="1571604" y="-69771"/>
            <a:ext cx="6215106" cy="6927771"/>
          </a:xfrm>
          <a:prstGeom prst="rect">
            <a:avLst/>
          </a:prstGeom>
          <a:noFill/>
        </p:spPr>
      </p:pic>
      <p:sp>
        <p:nvSpPr>
          <p:cNvPr id="5" name="Action Button: Movie 4">
            <a:hlinkClick r:id="rId3" action="ppaction://program" highlightClick="1"/>
          </p:cNvPr>
          <p:cNvSpPr/>
          <p:nvPr/>
        </p:nvSpPr>
        <p:spPr bwMode="auto">
          <a:xfrm>
            <a:off x="7858148" y="571480"/>
            <a:ext cx="1285852" cy="1143008"/>
          </a:xfrm>
          <a:prstGeom prst="actionButtonMovi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a:xfrm>
            <a:off x="0" y="0"/>
            <a:ext cx="9144000" cy="781032"/>
          </a:xfrm>
        </p:spPr>
        <p:txBody>
          <a:bodyPr/>
          <a:lstStyle/>
          <a:p>
            <a:r>
              <a:rPr lang="en-US" dirty="0">
                <a:latin typeface="BedrockWide" charset="0"/>
              </a:rPr>
              <a:t>What is urinogenital system?</a:t>
            </a:r>
          </a:p>
        </p:txBody>
      </p:sp>
      <p:sp>
        <p:nvSpPr>
          <p:cNvPr id="48130" name="Text Placeholder 2"/>
          <p:cNvSpPr txBox="1">
            <a:spLocks/>
          </p:cNvSpPr>
          <p:nvPr/>
        </p:nvSpPr>
        <p:spPr bwMode="auto">
          <a:xfrm>
            <a:off x="0" y="914400"/>
            <a:ext cx="9144000" cy="12287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Tx/>
              <a:buChar char="•"/>
            </a:pPr>
            <a:r>
              <a:rPr lang="en-US" sz="3600" b="1" dirty="0">
                <a:solidFill>
                  <a:srgbClr val="990000"/>
                </a:solidFill>
                <a:latin typeface="Calibri" pitchFamily="34" charset="0"/>
                <a:cs typeface="Calibri" pitchFamily="34" charset="0"/>
              </a:rPr>
              <a:t>The urethra  forms a common passage for both the sperms and urine.</a:t>
            </a:r>
          </a:p>
          <a:p>
            <a:pPr>
              <a:spcBef>
                <a:spcPct val="20000"/>
              </a:spcBef>
              <a:buFontTx/>
              <a:buChar char="•"/>
            </a:pPr>
            <a:endParaRPr lang="en-US" sz="3600" b="1" dirty="0">
              <a:solidFill>
                <a:srgbClr val="990000"/>
              </a:solidFill>
              <a:latin typeface="Calibri" pitchFamily="34" charset="0"/>
              <a:cs typeface="Calibri" pitchFamily="34" charset="0"/>
            </a:endParaRPr>
          </a:p>
        </p:txBody>
      </p:sp>
      <p:pic>
        <p:nvPicPr>
          <p:cNvPr id="48131" name="Picture 2" descr="http://www.sydneyivf.com/Portals/0/images/male_repro.gif"/>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071669" y="2071678"/>
            <a:ext cx="5245561" cy="4429156"/>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sp>
        <p:nvSpPr>
          <p:cNvPr id="48132" name="Rectangle 4"/>
          <p:cNvSpPr>
            <a:spLocks noChangeArrowheads="1"/>
          </p:cNvSpPr>
          <p:nvPr/>
        </p:nvSpPr>
        <p:spPr bwMode="auto">
          <a:xfrm>
            <a:off x="0" y="6596062"/>
            <a:ext cx="88392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100" dirty="0">
                <a:hlinkClick r:id="rId3"/>
              </a:rPr>
              <a:t>http://lgfl.skoool.co.uk/content/keystage3/biology/pc/learningsteps/MRSLC/launch.html</a:t>
            </a:r>
            <a:endParaRPr lang="en-US" sz="11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a:xfrm>
            <a:off x="0" y="0"/>
            <a:ext cx="9144000" cy="714356"/>
          </a:xfrm>
        </p:spPr>
        <p:txBody>
          <a:bodyPr/>
          <a:lstStyle/>
          <a:p>
            <a:pPr eaLnBrk="1" hangingPunct="1"/>
            <a:r>
              <a:rPr lang="en-US" sz="3200" dirty="0">
                <a:latin typeface="BedrockWide" charset="0"/>
              </a:rPr>
              <a:t>Female reproductive </a:t>
            </a:r>
            <a:r>
              <a:rPr lang="en-US" sz="3200" dirty="0" smtClean="0">
                <a:latin typeface="BedrockWide" charset="0"/>
              </a:rPr>
              <a:t>system</a:t>
            </a:r>
            <a:endParaRPr lang="en-US" sz="3200" dirty="0">
              <a:latin typeface="BedrockWide" charset="0"/>
            </a:endParaRPr>
          </a:p>
        </p:txBody>
      </p:sp>
      <p:pic>
        <p:nvPicPr>
          <p:cNvPr id="48130" name="Picture 2" descr="http://womenshealth.gov/publications/our-publications/ovariesmap-large.jpg"/>
          <p:cNvPicPr>
            <a:picLocks noChangeAspect="1" noChangeArrowheads="1"/>
          </p:cNvPicPr>
          <p:nvPr/>
        </p:nvPicPr>
        <p:blipFill>
          <a:blip r:embed="rId2"/>
          <a:srcRect/>
          <a:stretch>
            <a:fillRect/>
          </a:stretch>
        </p:blipFill>
        <p:spPr bwMode="auto">
          <a:xfrm>
            <a:off x="1928794" y="642918"/>
            <a:ext cx="5235147" cy="6215082"/>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a:xfrm>
            <a:off x="0" y="0"/>
            <a:ext cx="9144000" cy="714356"/>
          </a:xfrm>
        </p:spPr>
        <p:txBody>
          <a:bodyPr/>
          <a:lstStyle/>
          <a:p>
            <a:pPr eaLnBrk="1" hangingPunct="1"/>
            <a:r>
              <a:rPr lang="en-US" sz="3200" dirty="0">
                <a:latin typeface="BedrockWide" charset="0"/>
              </a:rPr>
              <a:t>Female reproductive </a:t>
            </a:r>
            <a:r>
              <a:rPr lang="en-US" sz="3200" dirty="0" smtClean="0">
                <a:latin typeface="BedrockWide" charset="0"/>
              </a:rPr>
              <a:t>system</a:t>
            </a:r>
            <a:endParaRPr lang="en-US" sz="3200" dirty="0">
              <a:latin typeface="BedrockWide" charset="0"/>
            </a:endParaRPr>
          </a:p>
        </p:txBody>
      </p:sp>
      <p:pic>
        <p:nvPicPr>
          <p:cNvPr id="9" name="Picture 2"/>
          <p:cNvPicPr>
            <a:picLocks noChangeAspect="1" noChangeArrowheads="1"/>
          </p:cNvPicPr>
          <p:nvPr/>
        </p:nvPicPr>
        <p:blipFill>
          <a:blip r:embed="rId2"/>
          <a:srcRect l="2229" t="1962"/>
          <a:stretch>
            <a:fillRect/>
          </a:stretch>
        </p:blipFill>
        <p:spPr bwMode="auto">
          <a:xfrm>
            <a:off x="785786" y="785188"/>
            <a:ext cx="7858180" cy="60728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7"/>
          <p:cNvPicPr>
            <a:picLocks noChangeAspect="1"/>
          </p:cNvPicPr>
          <p:nvPr/>
        </p:nvPicPr>
        <p:blipFill>
          <a:blip r:embed="rId2">
            <a:extLst>
              <a:ext uri="{28A0092B-C50C-407E-A947-70E740481C1C}">
                <a14:useLocalDpi xmlns:a14="http://schemas.microsoft.com/office/drawing/2010/main" xmlns="" val="0"/>
              </a:ext>
            </a:extLst>
          </a:blip>
          <a:srcRect t="12500" r="402"/>
          <a:stretch>
            <a:fillRect/>
          </a:stretch>
        </p:blipFill>
        <p:spPr bwMode="auto">
          <a:xfrm>
            <a:off x="812800" y="857232"/>
            <a:ext cx="7473976" cy="6000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7" name="TextBox 7"/>
          <p:cNvSpPr txBox="1">
            <a:spLocks noChangeArrowheads="1"/>
          </p:cNvSpPr>
          <p:nvPr/>
        </p:nvSpPr>
        <p:spPr bwMode="auto">
          <a:xfrm>
            <a:off x="4991100" y="1143000"/>
            <a:ext cx="800100" cy="36988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Ovary </a:t>
            </a:r>
          </a:p>
        </p:txBody>
      </p:sp>
      <p:sp>
        <p:nvSpPr>
          <p:cNvPr id="31748" name="TextBox 8"/>
          <p:cNvSpPr txBox="1">
            <a:spLocks noChangeArrowheads="1"/>
          </p:cNvSpPr>
          <p:nvPr/>
        </p:nvSpPr>
        <p:spPr bwMode="auto">
          <a:xfrm>
            <a:off x="5638800" y="1905000"/>
            <a:ext cx="865188" cy="36988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t>Uterus </a:t>
            </a:r>
          </a:p>
        </p:txBody>
      </p:sp>
      <p:sp>
        <p:nvSpPr>
          <p:cNvPr id="31749" name="TextBox 9"/>
          <p:cNvSpPr txBox="1">
            <a:spLocks noChangeArrowheads="1"/>
          </p:cNvSpPr>
          <p:nvPr/>
        </p:nvSpPr>
        <p:spPr bwMode="auto">
          <a:xfrm>
            <a:off x="2209800" y="1219200"/>
            <a:ext cx="966788" cy="36988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Oviduct </a:t>
            </a:r>
          </a:p>
        </p:txBody>
      </p:sp>
      <p:sp>
        <p:nvSpPr>
          <p:cNvPr id="31750" name="TextBox 10"/>
          <p:cNvSpPr txBox="1">
            <a:spLocks noChangeArrowheads="1"/>
          </p:cNvSpPr>
          <p:nvPr/>
        </p:nvSpPr>
        <p:spPr bwMode="auto">
          <a:xfrm>
            <a:off x="2209800" y="1716088"/>
            <a:ext cx="1143000" cy="64611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Urinary bladder</a:t>
            </a:r>
          </a:p>
        </p:txBody>
      </p:sp>
      <p:sp>
        <p:nvSpPr>
          <p:cNvPr id="31751" name="TextBox 11"/>
          <p:cNvSpPr txBox="1">
            <a:spLocks noChangeArrowheads="1"/>
          </p:cNvSpPr>
          <p:nvPr/>
        </p:nvSpPr>
        <p:spPr bwMode="auto">
          <a:xfrm>
            <a:off x="1600200" y="4953000"/>
            <a:ext cx="954088" cy="36988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Urethra</a:t>
            </a:r>
          </a:p>
        </p:txBody>
      </p:sp>
      <p:sp>
        <p:nvSpPr>
          <p:cNvPr id="31752" name="TextBox 12"/>
          <p:cNvSpPr txBox="1">
            <a:spLocks noChangeArrowheads="1"/>
          </p:cNvSpPr>
          <p:nvPr/>
        </p:nvSpPr>
        <p:spPr bwMode="auto">
          <a:xfrm>
            <a:off x="1981200" y="5791200"/>
            <a:ext cx="898525" cy="36988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Vagina </a:t>
            </a:r>
          </a:p>
        </p:txBody>
      </p:sp>
      <p:sp>
        <p:nvSpPr>
          <p:cNvPr id="31753" name="TextBox 13"/>
          <p:cNvSpPr txBox="1">
            <a:spLocks noChangeArrowheads="1"/>
          </p:cNvSpPr>
          <p:nvPr/>
        </p:nvSpPr>
        <p:spPr bwMode="auto">
          <a:xfrm>
            <a:off x="4648200" y="5802313"/>
            <a:ext cx="838200" cy="36988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Cervix</a:t>
            </a:r>
          </a:p>
        </p:txBody>
      </p:sp>
      <p:sp>
        <p:nvSpPr>
          <p:cNvPr id="31754" name="TextBox 15"/>
          <p:cNvSpPr txBox="1">
            <a:spLocks noChangeArrowheads="1"/>
          </p:cNvSpPr>
          <p:nvPr/>
        </p:nvSpPr>
        <p:spPr bwMode="auto">
          <a:xfrm>
            <a:off x="7391400" y="5421313"/>
            <a:ext cx="990600" cy="36988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Rectum</a:t>
            </a:r>
          </a:p>
        </p:txBody>
      </p:sp>
      <p:sp>
        <p:nvSpPr>
          <p:cNvPr id="2" name="TextBox 1"/>
          <p:cNvSpPr txBox="1">
            <a:spLocks noChangeArrowheads="1"/>
          </p:cNvSpPr>
          <p:nvPr/>
        </p:nvSpPr>
        <p:spPr bwMode="auto">
          <a:xfrm>
            <a:off x="3754438" y="6096000"/>
            <a:ext cx="5389562"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solidFill>
                  <a:srgbClr val="800000"/>
                </a:solidFill>
              </a:rPr>
              <a:t>A ring of muscles that separates the vagina from the uterus </a:t>
            </a:r>
          </a:p>
        </p:txBody>
      </p:sp>
      <p:sp>
        <p:nvSpPr>
          <p:cNvPr id="13" name="TextBox 12"/>
          <p:cNvSpPr txBox="1">
            <a:spLocks noChangeArrowheads="1"/>
          </p:cNvSpPr>
          <p:nvPr/>
        </p:nvSpPr>
        <p:spPr bwMode="auto">
          <a:xfrm>
            <a:off x="5791200" y="914400"/>
            <a:ext cx="31242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800000"/>
                </a:solidFill>
              </a:rPr>
              <a:t>Contains follicle in which egg is produced</a:t>
            </a:r>
          </a:p>
        </p:txBody>
      </p:sp>
      <p:sp>
        <p:nvSpPr>
          <p:cNvPr id="14" name="TextBox 13"/>
          <p:cNvSpPr txBox="1">
            <a:spLocks noChangeArrowheads="1"/>
          </p:cNvSpPr>
          <p:nvPr/>
        </p:nvSpPr>
        <p:spPr bwMode="auto">
          <a:xfrm>
            <a:off x="228600" y="753070"/>
            <a:ext cx="312420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800000"/>
                </a:solidFill>
              </a:rPr>
              <a:t>Carries ovum to the uterus and is also the site of fertilization</a:t>
            </a:r>
          </a:p>
        </p:txBody>
      </p:sp>
      <p:sp>
        <p:nvSpPr>
          <p:cNvPr id="15" name="TextBox 14"/>
          <p:cNvSpPr txBox="1">
            <a:spLocks noChangeArrowheads="1"/>
          </p:cNvSpPr>
          <p:nvPr/>
        </p:nvSpPr>
        <p:spPr bwMode="auto">
          <a:xfrm>
            <a:off x="533400" y="4459288"/>
            <a:ext cx="2209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800000"/>
                </a:solidFill>
              </a:rPr>
              <a:t>Carries urine from the bladder</a:t>
            </a:r>
          </a:p>
        </p:txBody>
      </p:sp>
      <p:sp>
        <p:nvSpPr>
          <p:cNvPr id="16" name="TextBox 15"/>
          <p:cNvSpPr txBox="1">
            <a:spLocks noChangeArrowheads="1"/>
          </p:cNvSpPr>
          <p:nvPr/>
        </p:nvSpPr>
        <p:spPr bwMode="auto">
          <a:xfrm>
            <a:off x="6477000" y="1828800"/>
            <a:ext cx="18288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800000"/>
                </a:solidFill>
              </a:rPr>
              <a:t>Place where the fetus develops</a:t>
            </a:r>
          </a:p>
        </p:txBody>
      </p:sp>
      <p:sp>
        <p:nvSpPr>
          <p:cNvPr id="17" name="TextBox 16"/>
          <p:cNvSpPr txBox="1">
            <a:spLocks noChangeArrowheads="1"/>
          </p:cNvSpPr>
          <p:nvPr/>
        </p:nvSpPr>
        <p:spPr bwMode="auto">
          <a:xfrm>
            <a:off x="0" y="5408613"/>
            <a:ext cx="2514600"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800000"/>
                </a:solidFill>
              </a:rPr>
              <a:t>Receives the penis during sexual intercourse and sperms are deposited here</a:t>
            </a:r>
          </a:p>
        </p:txBody>
      </p:sp>
      <p:sp>
        <p:nvSpPr>
          <p:cNvPr id="18" name="TextBox 17"/>
          <p:cNvSpPr txBox="1">
            <a:spLocks noChangeArrowheads="1"/>
          </p:cNvSpPr>
          <p:nvPr/>
        </p:nvSpPr>
        <p:spPr bwMode="auto">
          <a:xfrm>
            <a:off x="6705600" y="4154487"/>
            <a:ext cx="2438400" cy="923330"/>
          </a:xfrm>
          <a:prstGeom prst="rect">
            <a:avLst/>
          </a:prstGeom>
          <a:solidFill>
            <a:schemeClr val="bg1"/>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smtClean="0">
                <a:solidFill>
                  <a:srgbClr val="FF0000"/>
                </a:solidFill>
              </a:rPr>
              <a:t>Vulva- the opening of the vagina to the outside</a:t>
            </a:r>
            <a:endParaRPr lang="en-US" sz="1800" dirty="0">
              <a:solidFill>
                <a:srgbClr val="FF0000"/>
              </a:solidFill>
            </a:endParaRPr>
          </a:p>
        </p:txBody>
      </p:sp>
      <p:cxnSp>
        <p:nvCxnSpPr>
          <p:cNvPr id="4" name="Straight Arrow Connector 3"/>
          <p:cNvCxnSpPr/>
          <p:nvPr/>
        </p:nvCxnSpPr>
        <p:spPr bwMode="auto">
          <a:xfrm flipH="1">
            <a:off x="4267200" y="4419600"/>
            <a:ext cx="2514600" cy="38100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pic>
        <p:nvPicPr>
          <p:cNvPr id="46081" name="Picture 1"/>
          <p:cNvPicPr>
            <a:picLocks noChangeAspect="1" noChangeArrowheads="1"/>
          </p:cNvPicPr>
          <p:nvPr/>
        </p:nvPicPr>
        <p:blipFill>
          <a:blip r:embed="rId3"/>
          <a:srcRect/>
          <a:stretch>
            <a:fillRect/>
          </a:stretch>
        </p:blipFill>
        <p:spPr bwMode="auto">
          <a:xfrm>
            <a:off x="0" y="2000240"/>
            <a:ext cx="1429038" cy="2076447"/>
          </a:xfrm>
          <a:prstGeom prst="rect">
            <a:avLst/>
          </a:prstGeom>
          <a:noFill/>
          <a:ln w="9525">
            <a:solidFill>
              <a:schemeClr val="accent1"/>
            </a:solidFill>
            <a:miter lim="800000"/>
            <a:headEnd/>
            <a:tailEnd/>
          </a:ln>
          <a:effectLst/>
        </p:spPr>
      </p:pic>
      <p:sp>
        <p:nvSpPr>
          <p:cNvPr id="21" name="Rectangle 2"/>
          <p:cNvSpPr txBox="1">
            <a:spLocks noChangeArrowheads="1"/>
          </p:cNvSpPr>
          <p:nvPr/>
        </p:nvSpPr>
        <p:spPr bwMode="auto">
          <a:xfrm>
            <a:off x="0" y="0"/>
            <a:ext cx="9144000" cy="7143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chemeClr val="tx2"/>
                </a:solidFill>
                <a:effectLst/>
                <a:uLnTx/>
                <a:uFillTx/>
                <a:latin typeface="BedrockWide" charset="0"/>
                <a:ea typeface="ＭＳ Ｐゴシック" charset="0"/>
                <a:cs typeface="ＭＳ Ｐゴシック" charset="0"/>
              </a:rPr>
              <a:t>Female reproductive system (side view)</a:t>
            </a:r>
            <a:endParaRPr kumimoji="0" lang="en-US" sz="3200" b="0" i="0" u="none" strike="noStrike" kern="0" cap="none" spc="0" normalizeH="0" baseline="0" noProof="0" dirty="0">
              <a:ln>
                <a:noFill/>
              </a:ln>
              <a:solidFill>
                <a:schemeClr val="tx2"/>
              </a:solidFill>
              <a:effectLst/>
              <a:uLnTx/>
              <a:uFillTx/>
              <a:latin typeface="BedrockWide"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inVertical)">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p:bldP spid="15" grpId="0"/>
      <p:bldP spid="16" grpId="0"/>
      <p:bldP spid="17" grpId="0"/>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7d16b96778c63513faabef74b8f6940ed7db3b"/>
</p:tagLst>
</file>

<file path=ppt/theme/theme1.xml><?xml version="1.0" encoding="utf-8"?>
<a:theme xmlns:a="http://schemas.openxmlformats.org/drawingml/2006/main" name="Default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Default Design">
      <a:majorFont>
        <a:latin typeface="BedrockWide"/>
        <a:ea typeface=""/>
        <a:cs typeface=""/>
      </a:majorFont>
      <a:minorFont>
        <a:latin typeface="Monotype Corsiv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3300"/>
        </a:hlink>
        <a:folHlink>
          <a:srgbClr val="66003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docProps/app.xml><?xml version="1.0" encoding="utf-8"?>
<Properties xmlns="http://schemas.openxmlformats.org/officeDocument/2006/extended-properties" xmlns:vt="http://schemas.openxmlformats.org/officeDocument/2006/docPropsVTypes">
  <Template/>
  <TotalTime>9253</TotalTime>
  <Words>1965</Words>
  <Application>Microsoft Macintosh PowerPoint</Application>
  <PresentationFormat>On-screen Show (4:3)</PresentationFormat>
  <Paragraphs>356</Paragraphs>
  <Slides>59</Slides>
  <Notes>2</Notes>
  <HiddenSlides>0</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Default Design</vt:lpstr>
      <vt:lpstr>Reproduction in humans</vt:lpstr>
      <vt:lpstr>Human reproduction</vt:lpstr>
      <vt:lpstr>Slide 3</vt:lpstr>
      <vt:lpstr>Male reproductive system (Side view)</vt:lpstr>
      <vt:lpstr>Slide 5</vt:lpstr>
      <vt:lpstr>What is urinogenital system?</vt:lpstr>
      <vt:lpstr>Female reproductive system</vt:lpstr>
      <vt:lpstr>Female reproductive system</vt:lpstr>
      <vt:lpstr>Slide 9</vt:lpstr>
      <vt:lpstr>The male and the female gamete</vt:lpstr>
      <vt:lpstr>Semen and path of sperm</vt:lpstr>
      <vt:lpstr>Structure of egg cell</vt:lpstr>
      <vt:lpstr>Comparing male and female gametes</vt:lpstr>
      <vt:lpstr>SEXUAL INTERCOURSE</vt:lpstr>
      <vt:lpstr>Release of the ovum and fertilization</vt:lpstr>
      <vt:lpstr>Why sperms are produced in large numbers.?</vt:lpstr>
      <vt:lpstr>Slide 17</vt:lpstr>
      <vt:lpstr>Process of fertilization</vt:lpstr>
      <vt:lpstr>What happens after fertilization?</vt:lpstr>
      <vt:lpstr>Pregnancy and placenta</vt:lpstr>
      <vt:lpstr>Slide 21</vt:lpstr>
      <vt:lpstr>Placenta </vt:lpstr>
      <vt:lpstr>Label the following diagram</vt:lpstr>
      <vt:lpstr>Slide 24</vt:lpstr>
      <vt:lpstr>Antenatal care</vt:lpstr>
      <vt:lpstr>Birth : Few weeks before birth</vt:lpstr>
      <vt:lpstr>LABOUR</vt:lpstr>
      <vt:lpstr>Parturition or birth</vt:lpstr>
      <vt:lpstr>Feeding and parental care</vt:lpstr>
      <vt:lpstr>Advantages of breastfeeding over bottle-feeding</vt:lpstr>
      <vt:lpstr>Slide 31</vt:lpstr>
      <vt:lpstr>Structure of ovary</vt:lpstr>
      <vt:lpstr>At what age does the development of egg start in the female body?</vt:lpstr>
      <vt:lpstr>Structure of ovary</vt:lpstr>
      <vt:lpstr>Menstrual cycle</vt:lpstr>
      <vt:lpstr>Menstrual cycle and Menstruation </vt:lpstr>
      <vt:lpstr>Slide 37</vt:lpstr>
      <vt:lpstr>Changes during menstrual cycle</vt:lpstr>
      <vt:lpstr>Sex hormones and Puberty </vt:lpstr>
      <vt:lpstr>Puberty in boys</vt:lpstr>
      <vt:lpstr>Puberty in girls</vt:lpstr>
      <vt:lpstr>Birth control methods</vt:lpstr>
      <vt:lpstr>Birth control method: A. Natural methods</vt:lpstr>
      <vt:lpstr>Birth control method : A. Natural methods</vt:lpstr>
      <vt:lpstr>Birth control method : A. Natural methods</vt:lpstr>
      <vt:lpstr>Birth control method : Artificial method: chemical</vt:lpstr>
      <vt:lpstr>Slide 47</vt:lpstr>
      <vt:lpstr>Slide 48</vt:lpstr>
      <vt:lpstr>Slide 49</vt:lpstr>
      <vt:lpstr>Slide 50</vt:lpstr>
      <vt:lpstr>Slide 51</vt:lpstr>
      <vt:lpstr>Reproductive health: STD</vt:lpstr>
      <vt:lpstr>GONORRHOEA</vt:lpstr>
      <vt:lpstr>HIV</vt:lpstr>
      <vt:lpstr>How HIV affects the immune system……?</vt:lpstr>
      <vt:lpstr>How  can a person  get HIV…….?</vt:lpstr>
      <vt:lpstr>TWINS</vt:lpstr>
      <vt:lpstr>Slide 58</vt:lpstr>
      <vt:lpstr>Slide 59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GAJENDRA KHANDELWAL</dc:creator>
  <cp:lastModifiedBy>GAJENDRA KHANDELWAL</cp:lastModifiedBy>
  <cp:revision>227</cp:revision>
  <cp:lastPrinted>2014-01-21T03:48:11Z</cp:lastPrinted>
  <dcterms:created xsi:type="dcterms:W3CDTF">1601-01-01T00:00:00Z</dcterms:created>
  <dcterms:modified xsi:type="dcterms:W3CDTF">2015-07-14T09:41:49Z</dcterms:modified>
</cp:coreProperties>
</file>