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34" r:id="rId2"/>
    <p:sldId id="285" r:id="rId3"/>
    <p:sldId id="287" r:id="rId4"/>
    <p:sldId id="373" r:id="rId5"/>
    <p:sldId id="300" r:id="rId6"/>
    <p:sldId id="375" r:id="rId7"/>
    <p:sldId id="376" r:id="rId8"/>
    <p:sldId id="377" r:id="rId9"/>
    <p:sldId id="378" r:id="rId10"/>
    <p:sldId id="379" r:id="rId11"/>
    <p:sldId id="374" r:id="rId12"/>
    <p:sldId id="382" r:id="rId13"/>
    <p:sldId id="355" r:id="rId14"/>
    <p:sldId id="356" r:id="rId15"/>
    <p:sldId id="358" r:id="rId16"/>
    <p:sldId id="348" r:id="rId17"/>
    <p:sldId id="349" r:id="rId18"/>
    <p:sldId id="350" r:id="rId19"/>
    <p:sldId id="351" r:id="rId20"/>
    <p:sldId id="352" r:id="rId21"/>
    <p:sldId id="353" r:id="rId22"/>
    <p:sldId id="354" r:id="rId23"/>
    <p:sldId id="381" r:id="rId24"/>
    <p:sldId id="277" r:id="rId25"/>
    <p:sldId id="306" r:id="rId26"/>
    <p:sldId id="370" r:id="rId27"/>
    <p:sldId id="384" r:id="rId28"/>
    <p:sldId id="371" r:id="rId29"/>
    <p:sldId id="383" r:id="rId30"/>
    <p:sldId id="312"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94F2F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667" autoAdjust="0"/>
    <p:restoredTop sz="96774" autoAdjust="0"/>
  </p:normalViewPr>
  <p:slideViewPr>
    <p:cSldViewPr>
      <p:cViewPr>
        <p:scale>
          <a:sx n="53" d="100"/>
          <a:sy n="53" d="100"/>
        </p:scale>
        <p:origin x="-1536" y="-3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5D07D-D16F-41FE-AC67-AFFF8D068BB4}" type="datetimeFigureOut">
              <a:rPr lang="en-US" smtClean="0"/>
              <a:pPr/>
              <a:t>7/25/2015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14E68-6CC6-4985-9B9C-7E9A9D6B27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14E68-6CC6-4985-9B9C-7E9A9D6B27D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8B34C-72F9-43EF-9297-257F4B8D85F2}" type="slidenum">
              <a:rPr lang="en-US"/>
              <a:pPr/>
              <a:t>28</a:t>
            </a:fld>
            <a:endParaRPr lang="en-US"/>
          </a:p>
        </p:txBody>
      </p:sp>
      <p:sp>
        <p:nvSpPr>
          <p:cNvPr id="544770" name="Rectangle 2"/>
          <p:cNvSpPr>
            <a:spLocks noGrp="1" noRot="1" noChangeAspect="1" noChangeArrowheads="1"/>
          </p:cNvSpPr>
          <p:nvPr>
            <p:ph type="sldImg"/>
          </p:nvPr>
        </p:nvSpPr>
        <p:spPr>
          <a:ln/>
        </p:spPr>
      </p:sp>
      <p:sp>
        <p:nvSpPr>
          <p:cNvPr id="544771" name="Rectangle 3"/>
          <p:cNvSpPr>
            <a:spLocks noGrp="1" noChangeArrowheads="1"/>
          </p:cNvSpPr>
          <p:nvPr>
            <p:ph type="body" idx="1"/>
          </p:nvPr>
        </p:nvSpPr>
        <p:spPr/>
        <p:txBody>
          <a:bodyPr/>
          <a:lstStyle/>
          <a:p>
            <a:pPr>
              <a:lnSpc>
                <a:spcPct val="90000"/>
              </a:lnSpc>
            </a:pPr>
            <a:r>
              <a:rPr kumimoji="0" lang="en-US"/>
              <a:t>Figure 13.9 A comparison of mitosis and meiosis in diploid cells</a:t>
            </a:r>
          </a:p>
          <a:p>
            <a:pPr algn="ctr"/>
            <a:endParaRPr lang="en-US"/>
          </a:p>
          <a:p>
            <a:pPr algn="ctr">
              <a:lnSpc>
                <a:spcPct val="90000"/>
              </a:lnSpc>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1FAD53-D96C-4E1D-BEAF-1F74AE111AFD}" type="slidenum">
              <a:rPr lang="en-US" smtClean="0">
                <a:cs typeface="Arial" pitchFamily="34" charset="0"/>
              </a:rPr>
              <a:pPr/>
              <a:t>4</a:t>
            </a:fld>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D7E7FA-A76B-420A-96EC-4699EAEB590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D7E7FA-A76B-420A-96EC-4699EAEB590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D7E7FA-A76B-420A-96EC-4699EAEB590C}"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D7E7FA-A76B-420A-96EC-4699EAEB590C}"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C318F07-B93E-4EA7-A89D-57E6ECE29084}" type="slidenum">
              <a:rPr lang="en-US" smtClean="0"/>
              <a:pPr/>
              <a:t>17</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Although the shortening of the spindle fibres and the corresponding movement of the chromosomes are clearly associated, it should not be assumed that the fibres are physically tugging the chromosomes apart.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D7E7FA-A76B-420A-96EC-4699EAEB590C}"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5CAA2-D51E-4512-8C6C-A9B59295AC49}" type="slidenum">
              <a:rPr lang="en-US"/>
              <a:pPr/>
              <a:t>26</a:t>
            </a:fld>
            <a:endParaRPr lang="en-US"/>
          </a:p>
        </p:txBody>
      </p:sp>
      <p:sp>
        <p:nvSpPr>
          <p:cNvPr id="526338" name="Rectangle 2"/>
          <p:cNvSpPr>
            <a:spLocks noGrp="1" noRot="1" noChangeAspect="1" noChangeArrowheads="1"/>
          </p:cNvSpPr>
          <p:nvPr>
            <p:ph type="sldImg"/>
          </p:nvPr>
        </p:nvSpPr>
        <p:spPr>
          <a:ln/>
        </p:spPr>
      </p:sp>
      <p:sp>
        <p:nvSpPr>
          <p:cNvPr id="526339" name="Rectangle 3"/>
          <p:cNvSpPr>
            <a:spLocks noGrp="1" noChangeArrowheads="1"/>
          </p:cNvSpPr>
          <p:nvPr>
            <p:ph type="body" idx="1"/>
          </p:nvPr>
        </p:nvSpPr>
        <p:spPr/>
        <p:txBody>
          <a:bodyPr/>
          <a:lstStyle/>
          <a:p>
            <a:endParaRPr kumimoji="0"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Animations/Cell%20division/Mitotic%20Cell%20division.mp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D:\1_CIE\IGCSE\CONTENT\Chapter_16_INHERITANCE\Animations\Cell%20division\2_Meiosis.mp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3" Type="http://schemas.openxmlformats.org/officeDocument/2006/relationships/hyperlink" Target="Animations/Sex%20determination/sex_determnation%5b1%5d.swf" TargetMode="External"/><Relationship Id="rId7" Type="http://schemas.openxmlformats.org/officeDocument/2006/relationships/image" Target="../media/image41.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Animations/Sex%20determination/sex_determnation%5b1%5d.swf" TargetMode="External"/><Relationship Id="rId5" Type="http://schemas.openxmlformats.org/officeDocument/2006/relationships/image" Target="../media/image40.jpe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upload.wikimedia.org/wikipedia/commons/d/d8/Hand_Abrasion_-_30_days_4_hours_43_minutes_after_injury.JP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upload.wikimedia.org/wikipedia/commons/4/44/Hand_Abrasion_-_32_minutes_after_injury.JPG"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3/36/Hand_Abrasion_-_17_days_11_hours_30_minutes_after_injury.JPG" TargetMode="External"/><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hyperlink" Target="http://upload.wikimedia.org/wikipedia/commons/e/ea/Hand_Abrasion_-_2_days_22_hours_12_minutes_after_injury.JPG"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tx1"/>
          </a:solidFill>
        </p:spPr>
        <p:txBody>
          <a:bodyPr vert="horz" lIns="91440" tIns="45720" rIns="91440" bIns="45720" rtlCol="0" anchor="ctr">
            <a:noAutofit/>
          </a:bodyPr>
          <a:lstStyle/>
          <a:p>
            <a:r>
              <a:rPr lang="en-US" sz="4800" dirty="0" smtClean="0">
                <a:solidFill>
                  <a:srgbClr val="FFFF00"/>
                </a:solidFill>
                <a:latin typeface="FirstGrader" pitchFamily="2" charset="0"/>
              </a:rPr>
              <a:t>Method of inheritance</a:t>
            </a:r>
          </a:p>
        </p:txBody>
      </p:sp>
      <p:pic>
        <p:nvPicPr>
          <p:cNvPr id="21506" name="Picture 2" descr="http://www.bbc.co.uk/schools/gcsebitesize/science/images/9_sex_cells.gif"/>
          <p:cNvPicPr>
            <a:picLocks noChangeAspect="1" noChangeArrowheads="1"/>
          </p:cNvPicPr>
          <p:nvPr/>
        </p:nvPicPr>
        <p:blipFill>
          <a:blip r:embed="rId3"/>
          <a:srcRect l="50675" t="29055" r="14749" b="29545"/>
          <a:stretch>
            <a:fillRect/>
          </a:stretch>
        </p:blipFill>
        <p:spPr bwMode="auto">
          <a:xfrm rot="5400000">
            <a:off x="3412760" y="702040"/>
            <a:ext cx="1708879" cy="1828800"/>
          </a:xfrm>
          <a:prstGeom prst="rect">
            <a:avLst/>
          </a:prstGeom>
          <a:noFill/>
        </p:spPr>
      </p:pic>
      <p:pic>
        <p:nvPicPr>
          <p:cNvPr id="23556" name="Picture 4" descr="A human embryo at five to six weeks of development. (Reproduced by permission of Photo Researchers, Inc.)"/>
          <p:cNvPicPr>
            <a:picLocks noChangeAspect="1" noChangeArrowheads="1"/>
          </p:cNvPicPr>
          <p:nvPr/>
        </p:nvPicPr>
        <p:blipFill>
          <a:blip r:embed="rId4"/>
          <a:srcRect r="14583"/>
          <a:stretch>
            <a:fillRect/>
          </a:stretch>
        </p:blipFill>
        <p:spPr bwMode="auto">
          <a:xfrm>
            <a:off x="3276600" y="2514600"/>
            <a:ext cx="2057400" cy="19327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business-man-and-woman.jpg"/>
          <p:cNvPicPr>
            <a:picLocks noChangeAspect="1"/>
          </p:cNvPicPr>
          <p:nvPr/>
        </p:nvPicPr>
        <p:blipFill>
          <a:blip r:embed="rId5" cstate="print"/>
          <a:srcRect l="26104" t="4355"/>
          <a:stretch>
            <a:fillRect/>
          </a:stretch>
        </p:blipFill>
        <p:spPr>
          <a:xfrm>
            <a:off x="457200" y="4755802"/>
            <a:ext cx="2438400" cy="2102198"/>
          </a:xfrm>
          <a:prstGeom prst="rect">
            <a:avLst/>
          </a:prstGeom>
        </p:spPr>
      </p:pic>
      <p:pic>
        <p:nvPicPr>
          <p:cNvPr id="23558" name="Picture 6" descr="http://i53.tinypic.com/2nu1u2v.jpg"/>
          <p:cNvPicPr>
            <a:picLocks noChangeAspect="1" noChangeArrowheads="1"/>
          </p:cNvPicPr>
          <p:nvPr/>
        </p:nvPicPr>
        <p:blipFill>
          <a:blip r:embed="rId6"/>
          <a:srcRect/>
          <a:stretch>
            <a:fillRect/>
          </a:stretch>
        </p:blipFill>
        <p:spPr bwMode="auto">
          <a:xfrm>
            <a:off x="6096000" y="4838395"/>
            <a:ext cx="2685645" cy="2019605"/>
          </a:xfrm>
          <a:prstGeom prst="rect">
            <a:avLst/>
          </a:prstGeom>
          <a:noFill/>
        </p:spPr>
      </p:pic>
      <p:sp>
        <p:nvSpPr>
          <p:cNvPr id="11" name="Rounded Rectangular Callout 10"/>
          <p:cNvSpPr/>
          <p:nvPr/>
        </p:nvSpPr>
        <p:spPr>
          <a:xfrm>
            <a:off x="5791200" y="762000"/>
            <a:ext cx="3124200" cy="1295400"/>
          </a:xfrm>
          <a:prstGeom prst="wedgeRoundRectCallout">
            <a:avLst>
              <a:gd name="adj1" fmla="val -80337"/>
              <a:gd name="adj2" fmla="val -75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marL="60325" indent="-60325">
              <a:lnSpc>
                <a:spcPct val="150000"/>
              </a:lnSpc>
            </a:pPr>
            <a:r>
              <a:rPr lang="en-US" sz="2000" dirty="0" smtClean="0">
                <a:latin typeface="Georgia" pitchFamily="18" charset="0"/>
              </a:rPr>
              <a:t>	In what form are these instructions present in zygote…?</a:t>
            </a:r>
          </a:p>
        </p:txBody>
      </p:sp>
      <p:sp>
        <p:nvSpPr>
          <p:cNvPr id="12" name="Left-Right-Up Arrow 11"/>
          <p:cNvSpPr/>
          <p:nvPr/>
        </p:nvSpPr>
        <p:spPr>
          <a:xfrm>
            <a:off x="3657600" y="4724400"/>
            <a:ext cx="1600200" cy="1219200"/>
          </a:xfrm>
          <a:prstGeom prst="leftRightUpArrow">
            <a:avLst/>
          </a:prstGeom>
          <a:solidFill>
            <a:srgbClr val="94F2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5791200" y="2819400"/>
            <a:ext cx="3200400" cy="1219200"/>
          </a:xfrm>
          <a:prstGeom prst="wedgeRoundRectCallout">
            <a:avLst>
              <a:gd name="adj1" fmla="val -92192"/>
              <a:gd name="adj2" fmla="val -120461"/>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47625" indent="-47625">
              <a:lnSpc>
                <a:spcPct val="150000"/>
              </a:lnSpc>
            </a:pPr>
            <a:r>
              <a:rPr lang="en-US" sz="2000" dirty="0" smtClean="0">
                <a:latin typeface="Georgia" pitchFamily="18" charset="0"/>
              </a:rPr>
              <a:t>How these instructions transfer from zygote to different cells of embryo?</a:t>
            </a:r>
          </a:p>
        </p:txBody>
      </p:sp>
      <p:sp>
        <p:nvSpPr>
          <p:cNvPr id="14" name="Rounded Rectangular Callout 13"/>
          <p:cNvSpPr/>
          <p:nvPr/>
        </p:nvSpPr>
        <p:spPr>
          <a:xfrm>
            <a:off x="0" y="1600200"/>
            <a:ext cx="3124200" cy="1524000"/>
          </a:xfrm>
          <a:prstGeom prst="wedgeRoundRectCallout">
            <a:avLst>
              <a:gd name="adj1" fmla="val 86274"/>
              <a:gd name="adj2" fmla="val 195619"/>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pPr>
            <a:r>
              <a:rPr lang="en-US" sz="2000" dirty="0" smtClean="0">
                <a:latin typeface="Georgia" pitchFamily="18" charset="0"/>
              </a:rPr>
              <a:t>How these instructions decide the different characteristics ….? </a:t>
            </a:r>
          </a:p>
        </p:txBody>
      </p:sp>
      <p:sp>
        <p:nvSpPr>
          <p:cNvPr id="15" name="Oval 14"/>
          <p:cNvSpPr/>
          <p:nvPr/>
        </p:nvSpPr>
        <p:spPr>
          <a:xfrm>
            <a:off x="5562600" y="2209800"/>
            <a:ext cx="3581400" cy="25908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bc.net.au/reslib/200807/r269704_1132240.jpg"/>
          <p:cNvPicPr>
            <a:picLocks noChangeAspect="1" noChangeArrowheads="1"/>
          </p:cNvPicPr>
          <p:nvPr/>
        </p:nvPicPr>
        <p:blipFill>
          <a:blip r:embed="rId3"/>
          <a:srcRect/>
          <a:stretch>
            <a:fillRect/>
          </a:stretch>
        </p:blipFill>
        <p:spPr bwMode="auto">
          <a:xfrm>
            <a:off x="5479835" y="1066800"/>
            <a:ext cx="3664165" cy="4009639"/>
          </a:xfrm>
          <a:prstGeom prst="rect">
            <a:avLst/>
          </a:prstGeom>
          <a:noFill/>
        </p:spPr>
      </p:pic>
      <p:sp>
        <p:nvSpPr>
          <p:cNvPr id="5" name="Title 1"/>
          <p:cNvSpPr>
            <a:spLocks noGrp="1"/>
          </p:cNvSpPr>
          <p:nvPr>
            <p:ph type="title"/>
          </p:nvPr>
        </p:nvSpPr>
        <p:spPr>
          <a:xfrm>
            <a:off x="0" y="0"/>
            <a:ext cx="9144000" cy="762000"/>
          </a:xfrm>
        </p:spPr>
        <p:txBody>
          <a:bodyPr>
            <a:normAutofit/>
          </a:bodyPr>
          <a:lstStyle/>
          <a:p>
            <a:r>
              <a:rPr lang="en-IN" sz="3600" b="0" dirty="0" smtClean="0">
                <a:solidFill>
                  <a:srgbClr val="C00000"/>
                </a:solidFill>
                <a:effectLst/>
              </a:rPr>
              <a:t>Replacement of cells that wear out and die</a:t>
            </a:r>
            <a:endParaRPr lang="en-US" sz="3600" b="0" dirty="0">
              <a:solidFill>
                <a:srgbClr val="C00000"/>
              </a:solidFill>
              <a:effectLst/>
            </a:endParaRPr>
          </a:p>
        </p:txBody>
      </p:sp>
      <p:pic>
        <p:nvPicPr>
          <p:cNvPr id="6" name="Content Placeholder 5" descr="http://www.nlm.nih.gov/medlineplus/images/bloodelements.jpg"/>
          <p:cNvPicPr>
            <a:picLocks noGrp="1"/>
          </p:cNvPicPr>
          <p:nvPr>
            <p:ph idx="1"/>
          </p:nvPr>
        </p:nvPicPr>
        <p:blipFill>
          <a:blip r:embed="rId4"/>
          <a:srcRect l="18696" b="7065"/>
          <a:stretch>
            <a:fillRect/>
          </a:stretch>
        </p:blipFill>
        <p:spPr bwMode="auto">
          <a:xfrm>
            <a:off x="0" y="1066800"/>
            <a:ext cx="3657600" cy="4114800"/>
          </a:xfrm>
          <a:prstGeom prst="rect">
            <a:avLst/>
          </a:prstGeom>
          <a:noFill/>
          <a:ln w="9525">
            <a:noFill/>
            <a:miter lim="800000"/>
            <a:headEnd/>
            <a:tailEnd/>
          </a:ln>
        </p:spPr>
      </p:pic>
      <p:sp>
        <p:nvSpPr>
          <p:cNvPr id="7" name="TextBox 6"/>
          <p:cNvSpPr txBox="1"/>
          <p:nvPr/>
        </p:nvSpPr>
        <p:spPr>
          <a:xfrm>
            <a:off x="1828800" y="4495800"/>
            <a:ext cx="1828800" cy="707886"/>
          </a:xfrm>
          <a:prstGeom prst="rect">
            <a:avLst/>
          </a:prstGeom>
          <a:noFill/>
        </p:spPr>
        <p:txBody>
          <a:bodyPr wrap="square" rtlCol="0">
            <a:spAutoFit/>
          </a:bodyPr>
          <a:lstStyle/>
          <a:p>
            <a:pPr algn="ctr"/>
            <a:r>
              <a:rPr lang="en-US" sz="4000" dirty="0" smtClean="0"/>
              <a:t>RBC</a:t>
            </a:r>
            <a:endParaRPr lang="en-US" sz="4000" dirty="0"/>
          </a:p>
        </p:txBody>
      </p:sp>
      <p:sp>
        <p:nvSpPr>
          <p:cNvPr id="8" name="TextBox 7"/>
          <p:cNvSpPr txBox="1"/>
          <p:nvPr/>
        </p:nvSpPr>
        <p:spPr>
          <a:xfrm>
            <a:off x="5486400" y="4495800"/>
            <a:ext cx="2667000" cy="707886"/>
          </a:xfrm>
          <a:prstGeom prst="rect">
            <a:avLst/>
          </a:prstGeom>
          <a:noFill/>
        </p:spPr>
        <p:txBody>
          <a:bodyPr wrap="square" rtlCol="0">
            <a:spAutoFit/>
          </a:bodyPr>
          <a:lstStyle/>
          <a:p>
            <a:pPr algn="ctr"/>
            <a:r>
              <a:rPr lang="en-US" sz="4000" dirty="0" smtClean="0">
                <a:solidFill>
                  <a:schemeClr val="bg1"/>
                </a:solidFill>
              </a:rPr>
              <a:t>DEAD RBC</a:t>
            </a:r>
            <a:endParaRPr lang="en-US" sz="4000" dirty="0">
              <a:solidFill>
                <a:schemeClr val="bg1"/>
              </a:solidFill>
            </a:endParaRPr>
          </a:p>
        </p:txBody>
      </p:sp>
      <p:cxnSp>
        <p:nvCxnSpPr>
          <p:cNvPr id="10" name="Straight Arrow Connector 9"/>
          <p:cNvCxnSpPr/>
          <p:nvPr/>
        </p:nvCxnSpPr>
        <p:spPr>
          <a:xfrm>
            <a:off x="4114800" y="3505200"/>
            <a:ext cx="1219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33800" y="2286000"/>
            <a:ext cx="1676400" cy="1938992"/>
          </a:xfrm>
          <a:prstGeom prst="rect">
            <a:avLst/>
          </a:prstGeom>
          <a:noFill/>
        </p:spPr>
        <p:txBody>
          <a:bodyPr wrap="square" rtlCol="0">
            <a:spAutoFit/>
          </a:bodyPr>
          <a:lstStyle/>
          <a:p>
            <a:pPr algn="ctr"/>
            <a:r>
              <a:rPr lang="en-US" sz="4000" dirty="0" smtClean="0"/>
              <a:t>After</a:t>
            </a:r>
          </a:p>
          <a:p>
            <a:pPr algn="ctr"/>
            <a:r>
              <a:rPr lang="en-US" sz="4000" dirty="0" smtClean="0"/>
              <a:t>120 days</a:t>
            </a:r>
            <a:endParaRPr lang="en-US" sz="4000" dirty="0"/>
          </a:p>
        </p:txBody>
      </p:sp>
      <p:sp>
        <p:nvSpPr>
          <p:cNvPr id="15" name="TextBox 14"/>
          <p:cNvSpPr txBox="1"/>
          <p:nvPr/>
        </p:nvSpPr>
        <p:spPr>
          <a:xfrm>
            <a:off x="152400" y="5486400"/>
            <a:ext cx="8763000" cy="584775"/>
          </a:xfrm>
          <a:prstGeom prst="rect">
            <a:avLst/>
          </a:prstGeom>
          <a:noFill/>
        </p:spPr>
        <p:txBody>
          <a:bodyPr wrap="square" rtlCol="0">
            <a:spAutoFit/>
          </a:bodyPr>
          <a:lstStyle/>
          <a:p>
            <a:r>
              <a:rPr lang="en-US" sz="3200" dirty="0" smtClean="0"/>
              <a:t>Every minute about 3 billion cells in our body die.</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5105400"/>
          </a:xfrm>
        </p:spPr>
        <p:txBody>
          <a:bodyPr>
            <a:noAutofit/>
          </a:bodyPr>
          <a:lstStyle/>
          <a:p>
            <a:pPr algn="l">
              <a:lnSpc>
                <a:spcPct val="200000"/>
              </a:lnSpc>
            </a:pPr>
            <a:r>
              <a:rPr lang="en-US" sz="3600" dirty="0" smtClean="0">
                <a:latin typeface="Georgia" pitchFamily="18" charset="0"/>
                <a:cs typeface="Arial" pitchFamily="34" charset="0"/>
              </a:rPr>
              <a:t>Significance:</a:t>
            </a:r>
            <a:br>
              <a:rPr lang="en-US" sz="3600" dirty="0" smtClean="0">
                <a:latin typeface="Georgia" pitchFamily="18" charset="0"/>
                <a:cs typeface="Arial" pitchFamily="34" charset="0"/>
              </a:rPr>
            </a:br>
            <a:r>
              <a:rPr lang="en-US" sz="3600" dirty="0" smtClean="0">
                <a:latin typeface="Georgia" pitchFamily="18" charset="0"/>
                <a:cs typeface="Arial" pitchFamily="34" charset="0"/>
              </a:rPr>
              <a:t>a) </a:t>
            </a:r>
            <a:r>
              <a:rPr lang="en-US" sz="3200" dirty="0" smtClean="0">
                <a:solidFill>
                  <a:srgbClr val="C00000"/>
                </a:solidFill>
                <a:latin typeface="Georgia" pitchFamily="18" charset="0"/>
                <a:cs typeface="Arial" pitchFamily="34" charset="0"/>
              </a:rPr>
              <a:t>Asexual reproduction </a:t>
            </a:r>
            <a:r>
              <a:rPr lang="en-US" sz="3200" dirty="0" smtClean="0">
                <a:latin typeface="Georgia" pitchFamily="18" charset="0"/>
                <a:cs typeface="Arial" pitchFamily="34" charset="0"/>
              </a:rPr>
              <a:t>: In plant and fungi</a:t>
            </a:r>
            <a:br>
              <a:rPr lang="en-US" sz="3200" dirty="0" smtClean="0">
                <a:latin typeface="Georgia" pitchFamily="18" charset="0"/>
                <a:cs typeface="Arial" pitchFamily="34" charset="0"/>
              </a:rPr>
            </a:br>
            <a:r>
              <a:rPr lang="en-US" sz="3200" dirty="0" smtClean="0">
                <a:latin typeface="Georgia" pitchFamily="18" charset="0"/>
                <a:cs typeface="Arial" pitchFamily="34" charset="0"/>
              </a:rPr>
              <a:t>b)</a:t>
            </a:r>
            <a:r>
              <a:rPr lang="en-US" sz="3200" dirty="0" smtClean="0">
                <a:solidFill>
                  <a:srgbClr val="C00000"/>
                </a:solidFill>
                <a:latin typeface="Georgia" pitchFamily="18" charset="0"/>
                <a:cs typeface="Arial" pitchFamily="34" charset="0"/>
              </a:rPr>
              <a:t>Growth</a:t>
            </a:r>
            <a:r>
              <a:rPr lang="en-US" sz="3200" dirty="0" smtClean="0">
                <a:latin typeface="Georgia" pitchFamily="18" charset="0"/>
                <a:cs typeface="Arial" pitchFamily="34" charset="0"/>
              </a:rPr>
              <a:t> (increase in the size )</a:t>
            </a:r>
            <a:br>
              <a:rPr lang="en-US" sz="3200" dirty="0" smtClean="0">
                <a:latin typeface="Georgia" pitchFamily="18" charset="0"/>
                <a:cs typeface="Arial" pitchFamily="34" charset="0"/>
              </a:rPr>
            </a:br>
            <a:r>
              <a:rPr lang="en-US" sz="3200" dirty="0" smtClean="0">
                <a:latin typeface="Georgia" pitchFamily="18" charset="0"/>
                <a:cs typeface="Arial" pitchFamily="34" charset="0"/>
              </a:rPr>
              <a:t>c)</a:t>
            </a:r>
            <a:r>
              <a:rPr lang="en-US" sz="3200" dirty="0" smtClean="0">
                <a:solidFill>
                  <a:srgbClr val="C00000"/>
                </a:solidFill>
                <a:latin typeface="Georgia" pitchFamily="18" charset="0"/>
                <a:cs typeface="Arial" pitchFamily="34" charset="0"/>
              </a:rPr>
              <a:t> Repair</a:t>
            </a:r>
            <a:r>
              <a:rPr lang="en-US" sz="3200" dirty="0" smtClean="0">
                <a:latin typeface="Georgia" pitchFamily="18" charset="0"/>
                <a:cs typeface="Arial" pitchFamily="34" charset="0"/>
              </a:rPr>
              <a:t>: to repair the injured tissues and </a:t>
            </a:r>
            <a:br>
              <a:rPr lang="en-US" sz="3200" dirty="0" smtClean="0">
                <a:latin typeface="Georgia" pitchFamily="18" charset="0"/>
                <a:cs typeface="Arial" pitchFamily="34" charset="0"/>
              </a:rPr>
            </a:br>
            <a:r>
              <a:rPr lang="en-US" sz="3200" dirty="0" smtClean="0">
                <a:latin typeface="Georgia" pitchFamily="18" charset="0"/>
                <a:cs typeface="Arial" pitchFamily="34" charset="0"/>
              </a:rPr>
              <a:t>c) </a:t>
            </a:r>
            <a:r>
              <a:rPr lang="en-US" sz="3200" dirty="0" smtClean="0">
                <a:solidFill>
                  <a:srgbClr val="C00000"/>
                </a:solidFill>
                <a:latin typeface="Georgia" pitchFamily="18" charset="0"/>
                <a:cs typeface="Arial" pitchFamily="34" charset="0"/>
              </a:rPr>
              <a:t>Replacement</a:t>
            </a:r>
            <a:r>
              <a:rPr lang="en-US" sz="3200" dirty="0" smtClean="0">
                <a:latin typeface="Georgia" pitchFamily="18" charset="0"/>
                <a:cs typeface="Arial" pitchFamily="34" charset="0"/>
              </a:rPr>
              <a:t>: to replace the dead cells …….?</a:t>
            </a:r>
            <a:endParaRPr lang="en-US" sz="3600" dirty="0">
              <a:latin typeface="Georgia" pitchFamily="18" charset="0"/>
              <a:cs typeface="Arial" pitchFamily="34" charset="0"/>
            </a:endParaRPr>
          </a:p>
        </p:txBody>
      </p:sp>
      <p:sp>
        <p:nvSpPr>
          <p:cNvPr id="3" name="Title 1"/>
          <p:cNvSpPr txBox="1">
            <a:spLocks/>
          </p:cNvSpPr>
          <p:nvPr/>
        </p:nvSpPr>
        <p:spPr>
          <a:xfrm>
            <a:off x="0" y="0"/>
            <a:ext cx="9144000" cy="837473"/>
          </a:xfrm>
          <a:prstGeom prst="rect">
            <a:avLst/>
          </a:prstGeom>
          <a:noFill/>
          <a:ln>
            <a:solidFill>
              <a:schemeClr val="tx1"/>
            </a:solidFill>
          </a:ln>
        </p:spPr>
        <p:txBody>
          <a:bodyPr vert="horz" wrap="square" lIns="91440" tIns="45720" rIns="91440" bIns="45720" rtlCol="0" anchor="ctr">
            <a:spAutoFit/>
          </a:bodyPr>
          <a:lstStyle/>
          <a:p>
            <a:pPr marL="514350" marR="0" lvl="0" indent="-514350" algn="ctr" fontAlgn="auto">
              <a:lnSpc>
                <a:spcPct val="150000"/>
              </a:lnSpc>
              <a:spcBef>
                <a:spcPct val="0"/>
              </a:spcBef>
              <a:spcAft>
                <a:spcPts val="0"/>
              </a:spcAft>
              <a:buClrTx/>
              <a:buSzTx/>
              <a:tabLst/>
              <a:defRPr/>
            </a:pPr>
            <a:r>
              <a:rPr lang="en-US" sz="3600" dirty="0" smtClean="0">
                <a:solidFill>
                  <a:srgbClr val="C00000"/>
                </a:solidFill>
              </a:rPr>
              <a:t>Mitosis </a:t>
            </a:r>
            <a:endParaRPr lang="en-US" sz="3600"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IN" sz="3200" dirty="0" smtClean="0">
                <a:solidFill>
                  <a:srgbClr val="C00000"/>
                </a:solidFill>
              </a:rPr>
              <a:t>Watch the video </a:t>
            </a:r>
            <a:br>
              <a:rPr lang="en-IN" sz="3200" dirty="0" smtClean="0">
                <a:solidFill>
                  <a:srgbClr val="C00000"/>
                </a:solidFill>
              </a:rPr>
            </a:br>
            <a:r>
              <a:rPr lang="en-IN" sz="3200" dirty="0" smtClean="0">
                <a:solidFill>
                  <a:srgbClr val="C00000"/>
                </a:solidFill>
              </a:rPr>
              <a:t>List the events that are shown in the animation</a:t>
            </a:r>
            <a:endParaRPr lang="en-IN" sz="3200" dirty="0">
              <a:solidFill>
                <a:srgbClr val="C00000"/>
              </a:solidFill>
            </a:endParaRPr>
          </a:p>
        </p:txBody>
      </p:sp>
      <p:pic>
        <p:nvPicPr>
          <p:cNvPr id="77826" name="Picture 2">
            <a:hlinkClick r:id="rId2" action="ppaction://hlinkfile"/>
          </p:cNvPr>
          <p:cNvPicPr>
            <a:picLocks noChangeAspect="1" noChangeArrowheads="1"/>
          </p:cNvPicPr>
          <p:nvPr/>
        </p:nvPicPr>
        <p:blipFill>
          <a:blip r:embed="rId3"/>
          <a:srcRect l="27526" t="8333" r="27380" b="20833"/>
          <a:stretch>
            <a:fillRect/>
          </a:stretch>
        </p:blipFill>
        <p:spPr bwMode="auto">
          <a:xfrm>
            <a:off x="1828800" y="1219200"/>
            <a:ext cx="5867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C:\My Documents\My Pictures\Chromosomes\Chrosomes appearing 1.jpg"/>
          <p:cNvPicPr>
            <a:picLocks noChangeAspect="1" noChangeArrowheads="1"/>
          </p:cNvPicPr>
          <p:nvPr/>
        </p:nvPicPr>
        <p:blipFill>
          <a:blip r:embed="rId2">
            <a:lum contrast="20000"/>
          </a:blip>
          <a:srcRect/>
          <a:stretch>
            <a:fillRect/>
          </a:stretch>
        </p:blipFill>
        <p:spPr bwMode="auto">
          <a:xfrm>
            <a:off x="2286000" y="685800"/>
            <a:ext cx="4140200" cy="4800600"/>
          </a:xfrm>
          <a:prstGeom prst="rect">
            <a:avLst/>
          </a:prstGeom>
          <a:noFill/>
          <a:ln w="9525">
            <a:noFill/>
            <a:miter lim="800000"/>
            <a:headEnd/>
            <a:tailEnd/>
          </a:ln>
        </p:spPr>
      </p:pic>
      <p:sp>
        <p:nvSpPr>
          <p:cNvPr id="7175" name="Text Box 7"/>
          <p:cNvSpPr txBox="1">
            <a:spLocks noChangeArrowheads="1"/>
          </p:cNvSpPr>
          <p:nvPr/>
        </p:nvSpPr>
        <p:spPr bwMode="auto">
          <a:xfrm>
            <a:off x="0" y="5562600"/>
            <a:ext cx="9144000" cy="954107"/>
          </a:xfrm>
          <a:prstGeom prst="rect">
            <a:avLst/>
          </a:prstGeom>
          <a:noFill/>
          <a:ln w="9525">
            <a:noFill/>
            <a:miter lim="800000"/>
            <a:headEnd/>
            <a:tailEnd/>
          </a:ln>
        </p:spPr>
        <p:txBody>
          <a:bodyPr wrap="square">
            <a:spAutoFit/>
          </a:bodyPr>
          <a:lstStyle/>
          <a:p>
            <a:r>
              <a:rPr lang="en-US" sz="2800" dirty="0">
                <a:solidFill>
                  <a:schemeClr val="tx1"/>
                </a:solidFill>
              </a:rPr>
              <a:t>In a cell which is not about to divide, </a:t>
            </a:r>
            <a:r>
              <a:rPr lang="en-US" sz="2800" dirty="0" smtClean="0">
                <a:solidFill>
                  <a:schemeClr val="tx1"/>
                </a:solidFill>
              </a:rPr>
              <a:t>the  structures in the nucleus are not distinct</a:t>
            </a:r>
            <a:endParaRPr lang="en-US" sz="2800" dirty="0">
              <a:solidFill>
                <a:schemeClr val="tx1"/>
              </a:solidFill>
            </a:endParaRPr>
          </a:p>
        </p:txBody>
      </p:sp>
      <p:sp>
        <p:nvSpPr>
          <p:cNvPr id="7176" name="Line 8"/>
          <p:cNvSpPr>
            <a:spLocks noChangeShapeType="1"/>
          </p:cNvSpPr>
          <p:nvPr/>
        </p:nvSpPr>
        <p:spPr bwMode="auto">
          <a:xfrm flipH="1" flipV="1">
            <a:off x="2209800" y="1600200"/>
            <a:ext cx="1676400" cy="762000"/>
          </a:xfrm>
          <a:prstGeom prst="line">
            <a:avLst/>
          </a:prstGeom>
          <a:noFill/>
          <a:ln w="28575">
            <a:solidFill>
              <a:schemeClr val="tx1"/>
            </a:solidFill>
            <a:round/>
            <a:headEnd/>
            <a:tailEnd/>
          </a:ln>
        </p:spPr>
        <p:txBody>
          <a:bodyPr/>
          <a:lstStyle/>
          <a:p>
            <a:endParaRPr lang="en-US"/>
          </a:p>
        </p:txBody>
      </p:sp>
      <p:sp>
        <p:nvSpPr>
          <p:cNvPr id="7177" name="Line 9"/>
          <p:cNvSpPr>
            <a:spLocks noChangeShapeType="1"/>
          </p:cNvSpPr>
          <p:nvPr/>
        </p:nvSpPr>
        <p:spPr bwMode="auto">
          <a:xfrm flipV="1">
            <a:off x="5486400" y="2133600"/>
            <a:ext cx="1219200" cy="609600"/>
          </a:xfrm>
          <a:prstGeom prst="line">
            <a:avLst/>
          </a:prstGeom>
          <a:noFill/>
          <a:ln w="28575">
            <a:solidFill>
              <a:schemeClr val="tx1"/>
            </a:solidFill>
            <a:round/>
            <a:headEnd/>
            <a:tailEnd/>
          </a:ln>
        </p:spPr>
        <p:txBody>
          <a:bodyPr/>
          <a:lstStyle/>
          <a:p>
            <a:endParaRPr lang="en-US"/>
          </a:p>
        </p:txBody>
      </p:sp>
      <p:sp>
        <p:nvSpPr>
          <p:cNvPr id="7178" name="Text Box 10"/>
          <p:cNvSpPr txBox="1">
            <a:spLocks noChangeArrowheads="1"/>
          </p:cNvSpPr>
          <p:nvPr/>
        </p:nvSpPr>
        <p:spPr bwMode="auto">
          <a:xfrm>
            <a:off x="381000" y="1066800"/>
            <a:ext cx="1643063" cy="822325"/>
          </a:xfrm>
          <a:prstGeom prst="rect">
            <a:avLst/>
          </a:prstGeom>
          <a:noFill/>
          <a:ln w="9525">
            <a:noFill/>
            <a:miter lim="800000"/>
            <a:headEnd/>
            <a:tailEnd/>
          </a:ln>
        </p:spPr>
        <p:txBody>
          <a:bodyPr wrap="none">
            <a:spAutoFit/>
          </a:bodyPr>
          <a:lstStyle/>
          <a:p>
            <a:r>
              <a:rPr lang="en-GB" sz="2400"/>
              <a:t>nuclear </a:t>
            </a:r>
          </a:p>
          <a:p>
            <a:r>
              <a:rPr lang="en-GB" sz="2400"/>
              <a:t>membrane</a:t>
            </a:r>
            <a:endParaRPr lang="en-US" sz="2400"/>
          </a:p>
        </p:txBody>
      </p:sp>
      <p:sp>
        <p:nvSpPr>
          <p:cNvPr id="7179" name="Text Box 11"/>
          <p:cNvSpPr txBox="1">
            <a:spLocks noChangeArrowheads="1"/>
          </p:cNvSpPr>
          <p:nvPr/>
        </p:nvSpPr>
        <p:spPr bwMode="auto">
          <a:xfrm>
            <a:off x="6781800" y="1905000"/>
            <a:ext cx="1557338" cy="457200"/>
          </a:xfrm>
          <a:prstGeom prst="rect">
            <a:avLst/>
          </a:prstGeom>
          <a:noFill/>
          <a:ln w="9525">
            <a:noFill/>
            <a:miter lim="800000"/>
            <a:headEnd/>
            <a:tailEnd/>
          </a:ln>
        </p:spPr>
        <p:txBody>
          <a:bodyPr wrap="none">
            <a:spAutoFit/>
          </a:bodyPr>
          <a:lstStyle/>
          <a:p>
            <a:r>
              <a:rPr lang="en-GB" sz="2400"/>
              <a:t>cytoplasm</a:t>
            </a:r>
            <a:endParaRPr lang="en-US" sz="2400"/>
          </a:p>
        </p:txBody>
      </p:sp>
      <p:sp>
        <p:nvSpPr>
          <p:cNvPr id="8" name="Title 1"/>
          <p:cNvSpPr txBox="1">
            <a:spLocks/>
          </p:cNvSpPr>
          <p:nvPr/>
        </p:nvSpPr>
        <p:spPr>
          <a:xfrm>
            <a:off x="0" y="0"/>
            <a:ext cx="9144000" cy="762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rgbClr val="C00000"/>
                </a:solidFill>
                <a:effectLst/>
                <a:uLnTx/>
                <a:uFillTx/>
                <a:latin typeface="+mj-lt"/>
                <a:ea typeface="+mj-ea"/>
                <a:cs typeface="+mj-cs"/>
              </a:rPr>
              <a:t>MECHANISM OF MITOSIS</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Effect transition="in" filter="wipe(right)">
                                      <p:cBhvr>
                                        <p:cTn id="12" dur="500"/>
                                        <p:tgtEl>
                                          <p:spTgt spid="7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8"/>
                                        </p:tgtEl>
                                        <p:attrNameLst>
                                          <p:attrName>style.visibility</p:attrName>
                                        </p:attrNameLst>
                                      </p:cBhvr>
                                      <p:to>
                                        <p:strVal val="visible"/>
                                      </p:to>
                                    </p:set>
                                    <p:animEffect transition="in" filter="wipe(up)">
                                      <p:cBhvr>
                                        <p:cTn id="17" dur="500"/>
                                        <p:tgtEl>
                                          <p:spTgt spid="71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wipe(left)">
                                      <p:cBhvr>
                                        <p:cTn id="22" dur="500"/>
                                        <p:tgtEl>
                                          <p:spTgt spid="71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wipe(up)">
                                      <p:cBhvr>
                                        <p:cTn id="27" dur="500"/>
                                        <p:tgtEl>
                                          <p:spTgt spid="7179"/>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7175"/>
                                        </p:tgtEl>
                                        <p:attrNameLst>
                                          <p:attrName>style.visibility</p:attrName>
                                        </p:attrNameLst>
                                      </p:cBhvr>
                                      <p:to>
                                        <p:strVal val="visible"/>
                                      </p:to>
                                    </p:set>
                                    <p:animEffect transition="in" filter="wipe(up)">
                                      <p:cBhvr>
                                        <p:cTn id="31"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P spid="7176" grpId="0" animBg="1"/>
      <p:bldP spid="7177" grpId="0" animBg="1"/>
      <p:bldP spid="7178" grpId="0" autoUpdateAnimBg="0"/>
      <p:bldP spid="71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C:\My Documents\My Pictures\Chromosomes\Chromosomes appearing 3.jpg"/>
          <p:cNvPicPr>
            <a:picLocks noChangeAspect="1" noChangeArrowheads="1"/>
          </p:cNvPicPr>
          <p:nvPr/>
        </p:nvPicPr>
        <p:blipFill>
          <a:blip r:embed="rId2">
            <a:lum contrast="20000"/>
          </a:blip>
          <a:srcRect/>
          <a:stretch>
            <a:fillRect/>
          </a:stretch>
        </p:blipFill>
        <p:spPr bwMode="auto">
          <a:xfrm>
            <a:off x="2667000" y="457200"/>
            <a:ext cx="4070350" cy="4876800"/>
          </a:xfrm>
          <a:prstGeom prst="rect">
            <a:avLst/>
          </a:prstGeom>
          <a:noFill/>
          <a:ln w="9525">
            <a:noFill/>
            <a:miter lim="800000"/>
            <a:headEnd/>
            <a:tailEnd/>
          </a:ln>
        </p:spPr>
      </p:pic>
      <p:sp>
        <p:nvSpPr>
          <p:cNvPr id="8195" name="Text Box 3"/>
          <p:cNvSpPr txBox="1">
            <a:spLocks noChangeArrowheads="1"/>
          </p:cNvSpPr>
          <p:nvPr/>
        </p:nvSpPr>
        <p:spPr bwMode="auto">
          <a:xfrm>
            <a:off x="0" y="5410201"/>
            <a:ext cx="9144000" cy="1200330"/>
          </a:xfrm>
          <a:prstGeom prst="rect">
            <a:avLst/>
          </a:prstGeom>
          <a:noFill/>
          <a:ln w="9525">
            <a:noFill/>
            <a:miter lim="800000"/>
            <a:headEnd/>
            <a:tailEnd/>
          </a:ln>
        </p:spPr>
        <p:txBody>
          <a:bodyPr wrap="square">
            <a:spAutoFit/>
          </a:bodyPr>
          <a:lstStyle/>
          <a:p>
            <a:r>
              <a:rPr lang="en-GB" sz="3600" dirty="0">
                <a:solidFill>
                  <a:schemeClr val="tx1"/>
                </a:solidFill>
              </a:rPr>
              <a:t>Just before cell division, thread-like</a:t>
            </a:r>
          </a:p>
          <a:p>
            <a:r>
              <a:rPr lang="en-GB" sz="3600" dirty="0">
                <a:solidFill>
                  <a:schemeClr val="tx1"/>
                </a:solidFill>
              </a:rPr>
              <a:t> structures appear in the nucleus</a:t>
            </a:r>
            <a:endParaRPr lang="en-US"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up)">
                                      <p:cBhvr>
                                        <p:cTn id="7" dur="500"/>
                                        <p:tgtEl>
                                          <p:spTgt spid="819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5"/>
                                        </p:tgtEl>
                                        <p:attrNameLst>
                                          <p:attrName>style.visibility</p:attrName>
                                        </p:attrNameLst>
                                      </p:cBhvr>
                                      <p:to>
                                        <p:strVal val="visible"/>
                                      </p:to>
                                    </p:set>
                                    <p:animEffect transition="in" filter="wipe(up)">
                                      <p:cBhvr>
                                        <p:cTn id="11"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My Documents\My Pictures\Chromosomes\Chromosomes appearing 5.tif"/>
          <p:cNvPicPr>
            <a:picLocks noChangeAspect="1" noChangeArrowheads="1"/>
          </p:cNvPicPr>
          <p:nvPr/>
        </p:nvPicPr>
        <p:blipFill>
          <a:blip r:embed="rId2">
            <a:lum contrast="20000"/>
          </a:blip>
          <a:srcRect/>
          <a:stretch>
            <a:fillRect/>
          </a:stretch>
        </p:blipFill>
        <p:spPr bwMode="auto">
          <a:xfrm>
            <a:off x="0" y="228600"/>
            <a:ext cx="3225800" cy="4038600"/>
          </a:xfrm>
          <a:prstGeom prst="rect">
            <a:avLst/>
          </a:prstGeom>
          <a:noFill/>
          <a:ln w="9525">
            <a:noFill/>
            <a:miter lim="800000"/>
            <a:headEnd/>
            <a:tailEnd/>
          </a:ln>
        </p:spPr>
      </p:pic>
      <p:sp>
        <p:nvSpPr>
          <p:cNvPr id="11267" name="Text Box 3"/>
          <p:cNvSpPr txBox="1">
            <a:spLocks noChangeArrowheads="1"/>
          </p:cNvSpPr>
          <p:nvPr/>
        </p:nvSpPr>
        <p:spPr bwMode="auto">
          <a:xfrm>
            <a:off x="0" y="4303455"/>
            <a:ext cx="9144000" cy="2554545"/>
          </a:xfrm>
          <a:prstGeom prst="rect">
            <a:avLst/>
          </a:prstGeom>
          <a:noFill/>
          <a:ln w="9525">
            <a:noFill/>
            <a:miter lim="800000"/>
            <a:headEnd/>
            <a:tailEnd/>
          </a:ln>
        </p:spPr>
        <p:txBody>
          <a:bodyPr wrap="square">
            <a:spAutoFit/>
          </a:bodyPr>
          <a:lstStyle/>
          <a:p>
            <a:pPr marL="514350" indent="-514350">
              <a:buFont typeface="Arial" pitchFamily="34" charset="0"/>
              <a:buChar char="•"/>
            </a:pPr>
            <a:r>
              <a:rPr lang="en-GB" sz="3200" dirty="0" smtClean="0">
                <a:solidFill>
                  <a:schemeClr val="tx1"/>
                </a:solidFill>
              </a:rPr>
              <a:t>Due to continue </a:t>
            </a:r>
            <a:r>
              <a:rPr lang="en-GB" sz="3200" dirty="0">
                <a:solidFill>
                  <a:schemeClr val="tx1"/>
                </a:solidFill>
              </a:rPr>
              <a:t>shortening and </a:t>
            </a:r>
            <a:r>
              <a:rPr lang="en-GB" sz="3200" dirty="0" smtClean="0">
                <a:solidFill>
                  <a:schemeClr val="tx1"/>
                </a:solidFill>
              </a:rPr>
              <a:t>thickening of chromosomes they become visible under microscope</a:t>
            </a:r>
            <a:endParaRPr lang="en-GB" sz="3200" dirty="0">
              <a:solidFill>
                <a:schemeClr val="tx1"/>
              </a:solidFill>
            </a:endParaRPr>
          </a:p>
          <a:p>
            <a:pPr marL="514350" indent="-514350">
              <a:buFont typeface="Arial" pitchFamily="34" charset="0"/>
              <a:buChar char="•"/>
            </a:pPr>
            <a:r>
              <a:rPr lang="en-GB" sz="3200" dirty="0" smtClean="0"/>
              <a:t>Each chromosome has replicated to form chromatids</a:t>
            </a:r>
            <a:endParaRPr lang="en-US" sz="3200" dirty="0">
              <a:solidFill>
                <a:schemeClr val="tx1"/>
              </a:solidFill>
            </a:endParaRPr>
          </a:p>
        </p:txBody>
      </p:sp>
      <p:pic>
        <p:nvPicPr>
          <p:cNvPr id="4" name="Picture 2" descr="C:\My Documents\Chromosomes\Copy of Mitosis 1.jpg"/>
          <p:cNvPicPr>
            <a:picLocks noChangeAspect="1" noChangeArrowheads="1"/>
          </p:cNvPicPr>
          <p:nvPr/>
        </p:nvPicPr>
        <p:blipFill>
          <a:blip r:embed="rId3" cstate="print">
            <a:lum contrast="20000"/>
          </a:blip>
          <a:srcRect/>
          <a:stretch>
            <a:fillRect/>
          </a:stretch>
        </p:blipFill>
        <p:spPr bwMode="auto">
          <a:xfrm>
            <a:off x="5181600" y="533400"/>
            <a:ext cx="3289742"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
                                        <p:tgtEl>
                                          <p:spTgt spid="112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C:\My Documents\Chromosomes\Mitosis 2.jpg"/>
          <p:cNvPicPr>
            <a:picLocks noChangeAspect="1" noChangeArrowheads="1"/>
          </p:cNvPicPr>
          <p:nvPr/>
        </p:nvPicPr>
        <p:blipFill>
          <a:blip r:embed="rId2">
            <a:clrChange>
              <a:clrFrom>
                <a:srgbClr val="F1EFEC"/>
              </a:clrFrom>
              <a:clrTo>
                <a:srgbClr val="F1EFEC">
                  <a:alpha val="0"/>
                </a:srgbClr>
              </a:clrTo>
            </a:clrChange>
            <a:lum contrast="20000"/>
          </a:blip>
          <a:srcRect/>
          <a:stretch>
            <a:fillRect/>
          </a:stretch>
        </p:blipFill>
        <p:spPr bwMode="auto">
          <a:xfrm>
            <a:off x="0" y="609600"/>
            <a:ext cx="5557838" cy="5791200"/>
          </a:xfrm>
          <a:prstGeom prst="rect">
            <a:avLst/>
          </a:prstGeom>
          <a:noFill/>
          <a:ln w="9525">
            <a:noFill/>
            <a:miter lim="800000"/>
            <a:headEnd/>
            <a:tailEnd/>
          </a:ln>
        </p:spPr>
      </p:pic>
      <p:sp>
        <p:nvSpPr>
          <p:cNvPr id="27651" name="Text Box 3"/>
          <p:cNvSpPr txBox="1">
            <a:spLocks noChangeArrowheads="1"/>
          </p:cNvSpPr>
          <p:nvPr/>
        </p:nvSpPr>
        <p:spPr bwMode="auto">
          <a:xfrm>
            <a:off x="5410200" y="457200"/>
            <a:ext cx="3338513" cy="822325"/>
          </a:xfrm>
          <a:prstGeom prst="rect">
            <a:avLst/>
          </a:prstGeom>
          <a:noFill/>
          <a:ln w="9525">
            <a:noFill/>
            <a:miter lim="800000"/>
            <a:headEnd/>
            <a:tailEnd/>
          </a:ln>
        </p:spPr>
        <p:txBody>
          <a:bodyPr wrap="none">
            <a:spAutoFit/>
          </a:bodyPr>
          <a:lstStyle/>
          <a:p>
            <a:r>
              <a:rPr lang="en-US" sz="2400"/>
              <a:t>The nuclear membrane</a:t>
            </a:r>
          </a:p>
          <a:p>
            <a:r>
              <a:rPr lang="en-US" sz="2400"/>
              <a:t>disappears</a:t>
            </a:r>
          </a:p>
        </p:txBody>
      </p:sp>
      <p:sp>
        <p:nvSpPr>
          <p:cNvPr id="27652" name="Text Box 4"/>
          <p:cNvSpPr txBox="1">
            <a:spLocks noChangeArrowheads="1"/>
          </p:cNvSpPr>
          <p:nvPr/>
        </p:nvSpPr>
        <p:spPr bwMode="auto">
          <a:xfrm>
            <a:off x="5410200" y="1828800"/>
            <a:ext cx="3182938" cy="1187450"/>
          </a:xfrm>
          <a:prstGeom prst="rect">
            <a:avLst/>
          </a:prstGeom>
          <a:noFill/>
          <a:ln w="9525">
            <a:noFill/>
            <a:miter lim="800000"/>
            <a:headEnd/>
            <a:tailEnd/>
          </a:ln>
        </p:spPr>
        <p:txBody>
          <a:bodyPr wrap="none">
            <a:spAutoFit/>
          </a:bodyPr>
          <a:lstStyle/>
          <a:p>
            <a:r>
              <a:rPr lang="en-GB" sz="2400"/>
              <a:t>Fibres appear in the </a:t>
            </a:r>
          </a:p>
          <a:p>
            <a:r>
              <a:rPr lang="en-GB" sz="2400"/>
              <a:t>cytoplasm and form a </a:t>
            </a:r>
          </a:p>
          <a:p>
            <a:r>
              <a:rPr lang="en-GB" sz="2400" b="1">
                <a:solidFill>
                  <a:schemeClr val="accent2"/>
                </a:solidFill>
              </a:rPr>
              <a:t>spindle</a:t>
            </a:r>
          </a:p>
        </p:txBody>
      </p:sp>
      <p:sp>
        <p:nvSpPr>
          <p:cNvPr id="27653" name="Text Box 5"/>
          <p:cNvSpPr txBox="1">
            <a:spLocks noChangeArrowheads="1"/>
          </p:cNvSpPr>
          <p:nvPr/>
        </p:nvSpPr>
        <p:spPr bwMode="auto">
          <a:xfrm>
            <a:off x="5257800" y="4419600"/>
            <a:ext cx="3540125" cy="1187450"/>
          </a:xfrm>
          <a:prstGeom prst="rect">
            <a:avLst/>
          </a:prstGeom>
          <a:noFill/>
          <a:ln w="9525">
            <a:noFill/>
            <a:miter lim="800000"/>
            <a:headEnd/>
            <a:tailEnd/>
          </a:ln>
        </p:spPr>
        <p:txBody>
          <a:bodyPr wrap="none">
            <a:spAutoFit/>
          </a:bodyPr>
          <a:lstStyle/>
          <a:p>
            <a:r>
              <a:rPr lang="en-GB" sz="2400"/>
              <a:t>The chromosomes move</a:t>
            </a:r>
          </a:p>
          <a:p>
            <a:r>
              <a:rPr lang="en-GB" sz="2400"/>
              <a:t> to  the ‘equator’ of the </a:t>
            </a:r>
          </a:p>
          <a:p>
            <a:r>
              <a:rPr lang="en-GB" sz="2400"/>
              <a:t>spindle</a:t>
            </a:r>
            <a:endParaRPr lang="en-US" sz="2400"/>
          </a:p>
        </p:txBody>
      </p:sp>
      <p:sp>
        <p:nvSpPr>
          <p:cNvPr id="27654" name="Line 6"/>
          <p:cNvSpPr>
            <a:spLocks noChangeShapeType="1"/>
          </p:cNvSpPr>
          <p:nvPr/>
        </p:nvSpPr>
        <p:spPr bwMode="auto">
          <a:xfrm>
            <a:off x="3352800" y="2362200"/>
            <a:ext cx="2057400" cy="0"/>
          </a:xfrm>
          <a:prstGeom prst="line">
            <a:avLst/>
          </a:prstGeom>
          <a:noFill/>
          <a:ln w="28575">
            <a:solidFill>
              <a:schemeClr val="tx1"/>
            </a:solidFill>
            <a:round/>
            <a:headEnd/>
            <a:tailEnd/>
          </a:ln>
        </p:spPr>
        <p:txBody>
          <a:bodyPr/>
          <a:lstStyle/>
          <a:p>
            <a:endParaRPr lang="en-US"/>
          </a:p>
        </p:txBody>
      </p:sp>
      <p:sp>
        <p:nvSpPr>
          <p:cNvPr id="27655" name="Line 7"/>
          <p:cNvSpPr>
            <a:spLocks noChangeShapeType="1"/>
          </p:cNvSpPr>
          <p:nvPr/>
        </p:nvSpPr>
        <p:spPr bwMode="auto">
          <a:xfrm>
            <a:off x="4114800" y="3581400"/>
            <a:ext cx="1219200" cy="9144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wipe(up)">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wipe(up)">
                                      <p:cBhvr>
                                        <p:cTn id="12" dur="5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7652"/>
                                        </p:tgtEl>
                                        <p:attrNameLst>
                                          <p:attrName>style.visibility</p:attrName>
                                        </p:attrNameLst>
                                      </p:cBhvr>
                                      <p:to>
                                        <p:strVal val="visible"/>
                                      </p:to>
                                    </p:set>
                                    <p:animEffect transition="in" filter="wipe(up)">
                                      <p:cBhvr>
                                        <p:cTn id="17" dur="500"/>
                                        <p:tgtEl>
                                          <p:spTgt spid="27652"/>
                                        </p:tgtEl>
                                      </p:cBhvr>
                                    </p:animEffect>
                                  </p:childTnLst>
                                </p:cTn>
                              </p:par>
                            </p:childTnLst>
                          </p:cTn>
                        </p:par>
                        <p:par>
                          <p:cTn id="18" fill="hold">
                            <p:stCondLst>
                              <p:cond delay="500"/>
                            </p:stCondLst>
                            <p:childTnLst>
                              <p:par>
                                <p:cTn id="19" presetID="22" presetClass="entr" presetSubtype="2" fill="hold" grpId="0" nodeType="afterEffect">
                                  <p:stCondLst>
                                    <p:cond delay="0"/>
                                  </p:stCondLst>
                                  <p:childTnLst>
                                    <p:set>
                                      <p:cBhvr>
                                        <p:cTn id="20" dur="1" fill="hold">
                                          <p:stCondLst>
                                            <p:cond delay="0"/>
                                          </p:stCondLst>
                                        </p:cTn>
                                        <p:tgtEl>
                                          <p:spTgt spid="27654"/>
                                        </p:tgtEl>
                                        <p:attrNameLst>
                                          <p:attrName>style.visibility</p:attrName>
                                        </p:attrNameLst>
                                      </p:cBhvr>
                                      <p:to>
                                        <p:strVal val="visible"/>
                                      </p:to>
                                    </p:set>
                                    <p:animEffect transition="in" filter="wipe(right)">
                                      <p:cBhvr>
                                        <p:cTn id="21" dur="500"/>
                                        <p:tgtEl>
                                          <p:spTgt spid="2765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653"/>
                                        </p:tgtEl>
                                        <p:attrNameLst>
                                          <p:attrName>style.visibility</p:attrName>
                                        </p:attrNameLst>
                                      </p:cBhvr>
                                      <p:to>
                                        <p:strVal val="visible"/>
                                      </p:to>
                                    </p:set>
                                    <p:animEffect transition="in" filter="wipe(up)">
                                      <p:cBhvr>
                                        <p:cTn id="26" dur="500"/>
                                        <p:tgtEl>
                                          <p:spTgt spid="27653"/>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27655"/>
                                        </p:tgtEl>
                                        <p:attrNameLst>
                                          <p:attrName>style.visibility</p:attrName>
                                        </p:attrNameLst>
                                      </p:cBhvr>
                                      <p:to>
                                        <p:strVal val="visible"/>
                                      </p:to>
                                    </p:set>
                                    <p:animEffect transition="in" filter="wipe(right)">
                                      <p:cBhvr>
                                        <p:cTn id="30"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2" grpId="0" autoUpdateAnimBg="0"/>
      <p:bldP spid="27653" grpId="0" autoUpdateAnimBg="0"/>
      <p:bldP spid="27654" grpId="0" animBg="1"/>
      <p:bldP spid="2765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C:\My Documents\Chromosomes\Mitosis 3.jpg"/>
          <p:cNvPicPr>
            <a:picLocks noChangeAspect="1" noChangeArrowheads="1"/>
          </p:cNvPicPr>
          <p:nvPr/>
        </p:nvPicPr>
        <p:blipFill>
          <a:blip r:embed="rId3">
            <a:lum contrast="20000"/>
          </a:blip>
          <a:srcRect/>
          <a:stretch>
            <a:fillRect/>
          </a:stretch>
        </p:blipFill>
        <p:spPr bwMode="auto">
          <a:xfrm>
            <a:off x="0" y="533400"/>
            <a:ext cx="5191125" cy="5791200"/>
          </a:xfrm>
          <a:prstGeom prst="rect">
            <a:avLst/>
          </a:prstGeom>
          <a:noFill/>
          <a:ln w="9525">
            <a:noFill/>
            <a:miter lim="800000"/>
            <a:headEnd/>
            <a:tailEnd/>
          </a:ln>
        </p:spPr>
      </p:pic>
      <p:sp>
        <p:nvSpPr>
          <p:cNvPr id="28675" name="Text Box 3"/>
          <p:cNvSpPr txBox="1">
            <a:spLocks noChangeArrowheads="1"/>
          </p:cNvSpPr>
          <p:nvPr/>
        </p:nvSpPr>
        <p:spPr bwMode="auto">
          <a:xfrm>
            <a:off x="5400675" y="990600"/>
            <a:ext cx="3743325" cy="1552575"/>
          </a:xfrm>
          <a:prstGeom prst="rect">
            <a:avLst/>
          </a:prstGeom>
          <a:noFill/>
          <a:ln w="9525">
            <a:noFill/>
            <a:miter lim="800000"/>
            <a:headEnd/>
            <a:tailEnd/>
          </a:ln>
        </p:spPr>
        <p:txBody>
          <a:bodyPr wrap="none">
            <a:spAutoFit/>
          </a:bodyPr>
          <a:lstStyle/>
          <a:p>
            <a:r>
              <a:rPr lang="en-GB" sz="2400" dirty="0"/>
              <a:t>The spindle fibres</a:t>
            </a:r>
          </a:p>
          <a:p>
            <a:r>
              <a:rPr lang="en-GB" sz="2400" dirty="0"/>
              <a:t>shorten and appear</a:t>
            </a:r>
          </a:p>
          <a:p>
            <a:r>
              <a:rPr lang="en-GB" sz="2400" dirty="0"/>
              <a:t>to pull the chromatids </a:t>
            </a:r>
          </a:p>
          <a:p>
            <a:r>
              <a:rPr lang="en-GB" sz="2400" dirty="0"/>
              <a:t>apart by their </a:t>
            </a:r>
            <a:r>
              <a:rPr lang="en-GB" sz="2400" dirty="0" err="1"/>
              <a:t>centromeres</a:t>
            </a:r>
            <a:endParaRPr lang="en-US" sz="2400" dirty="0"/>
          </a:p>
        </p:txBody>
      </p:sp>
      <p:sp>
        <p:nvSpPr>
          <p:cNvPr id="28677" name="Line 5"/>
          <p:cNvSpPr>
            <a:spLocks noChangeShapeType="1"/>
          </p:cNvSpPr>
          <p:nvPr/>
        </p:nvSpPr>
        <p:spPr bwMode="auto">
          <a:xfrm flipV="1">
            <a:off x="3429000" y="2286000"/>
            <a:ext cx="1905000" cy="38100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up)">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wipe(up)">
                                      <p:cBhvr>
                                        <p:cTn id="12" dur="500"/>
                                        <p:tgtEl>
                                          <p:spTgt spid="2867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wipe(right)">
                                      <p:cBhvr>
                                        <p:cTn id="16"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9699" name="Picture 3" descr="C:\My Documents\Chromosomes\Mitosis 4.jpg"/>
          <p:cNvPicPr>
            <a:picLocks noChangeAspect="1" noChangeArrowheads="1"/>
          </p:cNvPicPr>
          <p:nvPr/>
        </p:nvPicPr>
        <p:blipFill>
          <a:blip r:embed="rId2" cstate="print">
            <a:lum contrast="20000"/>
          </a:blip>
          <a:srcRect/>
          <a:stretch>
            <a:fillRect/>
          </a:stretch>
        </p:blipFill>
        <p:spPr bwMode="auto">
          <a:xfrm>
            <a:off x="0" y="609600"/>
            <a:ext cx="4876800" cy="5269970"/>
          </a:xfrm>
          <a:prstGeom prst="rect">
            <a:avLst/>
          </a:prstGeom>
          <a:noFill/>
          <a:ln w="9525">
            <a:noFill/>
            <a:miter lim="800000"/>
            <a:headEnd/>
            <a:tailEnd/>
          </a:ln>
        </p:spPr>
      </p:pic>
      <p:sp>
        <p:nvSpPr>
          <p:cNvPr id="29700" name="Text Box 4"/>
          <p:cNvSpPr txBox="1">
            <a:spLocks noChangeArrowheads="1"/>
          </p:cNvSpPr>
          <p:nvPr/>
        </p:nvSpPr>
        <p:spPr bwMode="auto">
          <a:xfrm>
            <a:off x="5181600" y="2743200"/>
            <a:ext cx="3455988" cy="822325"/>
          </a:xfrm>
          <a:prstGeom prst="rect">
            <a:avLst/>
          </a:prstGeom>
          <a:noFill/>
          <a:ln w="9525">
            <a:noFill/>
            <a:miter lim="800000"/>
            <a:headEnd/>
            <a:tailEnd/>
          </a:ln>
        </p:spPr>
        <p:txBody>
          <a:bodyPr wrap="none">
            <a:spAutoFit/>
          </a:bodyPr>
          <a:lstStyle/>
          <a:p>
            <a:r>
              <a:rPr lang="en-GB" sz="2400" dirty="0"/>
              <a:t>The chromatids are now</a:t>
            </a:r>
          </a:p>
          <a:p>
            <a:r>
              <a:rPr lang="en-GB" sz="2400" dirty="0"/>
              <a:t>chromosomes. </a:t>
            </a:r>
            <a:endParaRPr lang="en-US" sz="2400" dirty="0"/>
          </a:p>
        </p:txBody>
      </p:sp>
      <p:sp>
        <p:nvSpPr>
          <p:cNvPr id="29701" name="Text Box 5"/>
          <p:cNvSpPr txBox="1">
            <a:spLocks noChangeArrowheads="1"/>
          </p:cNvSpPr>
          <p:nvPr/>
        </p:nvSpPr>
        <p:spPr bwMode="auto">
          <a:xfrm>
            <a:off x="5105400" y="4038600"/>
            <a:ext cx="3370218" cy="1569660"/>
          </a:xfrm>
          <a:prstGeom prst="rect">
            <a:avLst/>
          </a:prstGeom>
          <a:noFill/>
          <a:ln w="9525">
            <a:noFill/>
            <a:miter lim="800000"/>
            <a:headEnd/>
            <a:tailEnd/>
          </a:ln>
        </p:spPr>
        <p:txBody>
          <a:bodyPr wrap="none">
            <a:spAutoFit/>
          </a:bodyPr>
          <a:lstStyle/>
          <a:p>
            <a:r>
              <a:rPr lang="en-GB" sz="2400" dirty="0">
                <a:solidFill>
                  <a:srgbClr val="C00000"/>
                </a:solidFill>
              </a:rPr>
              <a:t>The chromosomes</a:t>
            </a:r>
          </a:p>
          <a:p>
            <a:r>
              <a:rPr lang="en-GB" sz="2400" dirty="0">
                <a:solidFill>
                  <a:srgbClr val="C00000"/>
                </a:solidFill>
              </a:rPr>
              <a:t>migrate to opposite ends </a:t>
            </a:r>
          </a:p>
          <a:p>
            <a:r>
              <a:rPr lang="en-GB" sz="2400" dirty="0">
                <a:solidFill>
                  <a:srgbClr val="C00000"/>
                </a:solidFill>
              </a:rPr>
              <a:t>of the cell as the spindle </a:t>
            </a:r>
          </a:p>
          <a:p>
            <a:r>
              <a:rPr lang="en-GB" sz="2400" dirty="0">
                <a:solidFill>
                  <a:srgbClr val="C00000"/>
                </a:solidFill>
              </a:rPr>
              <a:t>fibres shorten</a:t>
            </a:r>
            <a:endParaRPr lang="en-US" sz="2400" dirty="0">
              <a:solidFill>
                <a:srgbClr val="C00000"/>
              </a:solidFill>
            </a:endParaRPr>
          </a:p>
        </p:txBody>
      </p:sp>
      <p:sp>
        <p:nvSpPr>
          <p:cNvPr id="5" name="Rectangle 4"/>
          <p:cNvSpPr/>
          <p:nvPr/>
        </p:nvSpPr>
        <p:spPr>
          <a:xfrm>
            <a:off x="5105400" y="914400"/>
            <a:ext cx="4038600" cy="1600200"/>
          </a:xfrm>
          <a:prstGeom prst="rect">
            <a:avLst/>
          </a:prstGeom>
        </p:spPr>
        <p:txBody>
          <a:bodyPr wrap="square">
            <a:spAutoFit/>
          </a:bodyPr>
          <a:lstStyle/>
          <a:p>
            <a:r>
              <a:rPr lang="en-GB" sz="2400" dirty="0" smtClean="0"/>
              <a:t>The spindle fibres</a:t>
            </a:r>
          </a:p>
          <a:p>
            <a:r>
              <a:rPr lang="en-GB" sz="2400" dirty="0" smtClean="0"/>
              <a:t>shorten and appear</a:t>
            </a:r>
          </a:p>
          <a:p>
            <a:r>
              <a:rPr lang="en-GB" sz="2400" dirty="0" smtClean="0"/>
              <a:t>to pull the chromatids </a:t>
            </a:r>
          </a:p>
          <a:p>
            <a:r>
              <a:rPr lang="en-GB" sz="2400" dirty="0" smtClean="0"/>
              <a:t>apart by their </a:t>
            </a:r>
            <a:r>
              <a:rPr lang="en-GB" sz="2400" dirty="0" err="1" smtClean="0"/>
              <a:t>centromeres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wipe(up)">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up)">
                                      <p:cBhvr>
                                        <p:cTn id="12" dur="500"/>
                                        <p:tgtEl>
                                          <p:spTgt spid="2970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wipe(up)">
                                      <p:cBhvr>
                                        <p:cTn id="1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P spid="297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0722" name="Picture 2" descr="C:\My Documents\Chromosomes\Mitoss 5.jpg"/>
          <p:cNvPicPr>
            <a:picLocks noChangeAspect="1" noChangeArrowheads="1"/>
          </p:cNvPicPr>
          <p:nvPr/>
        </p:nvPicPr>
        <p:blipFill>
          <a:blip r:embed="rId2">
            <a:lum contrast="20000"/>
          </a:blip>
          <a:srcRect/>
          <a:stretch>
            <a:fillRect/>
          </a:stretch>
        </p:blipFill>
        <p:spPr bwMode="auto">
          <a:xfrm>
            <a:off x="584200" y="609600"/>
            <a:ext cx="4830763" cy="5791200"/>
          </a:xfrm>
          <a:prstGeom prst="rect">
            <a:avLst/>
          </a:prstGeom>
          <a:noFill/>
          <a:ln w="9525">
            <a:noFill/>
            <a:miter lim="800000"/>
            <a:headEnd/>
            <a:tailEnd/>
          </a:ln>
        </p:spPr>
      </p:pic>
      <p:sp>
        <p:nvSpPr>
          <p:cNvPr id="30723" name="Text Box 3"/>
          <p:cNvSpPr txBox="1">
            <a:spLocks noChangeArrowheads="1"/>
          </p:cNvSpPr>
          <p:nvPr/>
        </p:nvSpPr>
        <p:spPr bwMode="auto">
          <a:xfrm>
            <a:off x="4876800" y="3200400"/>
            <a:ext cx="4036939" cy="461665"/>
          </a:xfrm>
          <a:prstGeom prst="rect">
            <a:avLst/>
          </a:prstGeom>
          <a:noFill/>
          <a:ln w="9525">
            <a:noFill/>
            <a:miter lim="800000"/>
            <a:headEnd/>
            <a:tailEnd/>
          </a:ln>
        </p:spPr>
        <p:txBody>
          <a:bodyPr wrap="none">
            <a:spAutoFit/>
          </a:bodyPr>
          <a:lstStyle/>
          <a:p>
            <a:r>
              <a:rPr lang="en-GB" sz="2400" dirty="0"/>
              <a:t>The </a:t>
            </a:r>
            <a:r>
              <a:rPr lang="en-GB" sz="2400" dirty="0" smtClean="0"/>
              <a:t>cytoplasm </a:t>
            </a:r>
            <a:r>
              <a:rPr lang="en-GB" sz="2400" dirty="0"/>
              <a:t>begins to divide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up)">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up)">
                                      <p:cBhvr>
                                        <p:cTn id="12"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84000"/>
            <a:lum/>
          </a:blip>
          <a:srcRect/>
          <a:stretch>
            <a:fillRect l="-1000" t="-37000" r="-1000" b="-37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2895600"/>
          </a:xfrm>
          <a:prstGeom prst="rect">
            <a:avLst/>
          </a:prstGeom>
          <a:noFill/>
        </p:spPr>
        <p:txBody>
          <a:bodyPr vert="horz" lIns="91440" tIns="45720" rIns="91440" bIns="45720"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1500" b="1" i="0" u="none" strike="noStrike" kern="1200" cap="none" spc="0" normalizeH="0" baseline="0" noProof="0" dirty="0" smtClean="0">
                <a:ln>
                  <a:noFill/>
                </a:ln>
                <a:solidFill>
                  <a:srgbClr val="FFFF00"/>
                </a:solidFill>
                <a:effectLst>
                  <a:outerShdw blurRad="31750" dist="25400" dir="5400000" algn="tl" rotWithShape="0">
                    <a:srgbClr val="000000">
                      <a:alpha val="25000"/>
                    </a:srgbClr>
                  </a:outerShdw>
                </a:effectLst>
                <a:uLnTx/>
                <a:uFillTx/>
                <a:latin typeface="Bauhaus 93" pitchFamily="82" charset="0"/>
                <a:ea typeface="+mj-ea"/>
                <a:cs typeface="+mj-cs"/>
              </a:rPr>
              <a:t>CELL DIVISION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1746" name="Picture 2" descr="C:\My Documents\Chromosomes\Mitosis 6.jpg"/>
          <p:cNvPicPr>
            <a:picLocks noChangeAspect="1" noChangeArrowheads="1"/>
          </p:cNvPicPr>
          <p:nvPr/>
        </p:nvPicPr>
        <p:blipFill>
          <a:blip r:embed="rId2">
            <a:lum contrast="20000"/>
          </a:blip>
          <a:srcRect/>
          <a:stretch>
            <a:fillRect/>
          </a:stretch>
        </p:blipFill>
        <p:spPr bwMode="auto">
          <a:xfrm>
            <a:off x="990600" y="457200"/>
            <a:ext cx="4273550" cy="6400800"/>
          </a:xfrm>
          <a:prstGeom prst="rect">
            <a:avLst/>
          </a:prstGeom>
          <a:noFill/>
          <a:ln w="9525">
            <a:noFill/>
            <a:miter lim="800000"/>
            <a:headEnd/>
            <a:tailEnd/>
          </a:ln>
        </p:spPr>
      </p:pic>
      <p:sp>
        <p:nvSpPr>
          <p:cNvPr id="31747" name="Text Box 3"/>
          <p:cNvSpPr txBox="1">
            <a:spLocks noChangeArrowheads="1"/>
          </p:cNvSpPr>
          <p:nvPr/>
        </p:nvSpPr>
        <p:spPr bwMode="auto">
          <a:xfrm>
            <a:off x="5486400" y="1828800"/>
            <a:ext cx="3338513" cy="822325"/>
          </a:xfrm>
          <a:prstGeom prst="rect">
            <a:avLst/>
          </a:prstGeom>
          <a:noFill/>
          <a:ln w="9525">
            <a:noFill/>
            <a:miter lim="800000"/>
            <a:headEnd/>
            <a:tailEnd/>
          </a:ln>
        </p:spPr>
        <p:txBody>
          <a:bodyPr wrap="none">
            <a:spAutoFit/>
          </a:bodyPr>
          <a:lstStyle/>
          <a:p>
            <a:r>
              <a:rPr lang="en-GB" sz="2400"/>
              <a:t>The nuclear membrane</a:t>
            </a:r>
          </a:p>
          <a:p>
            <a:r>
              <a:rPr lang="en-GB" sz="2400"/>
              <a:t>forms again</a:t>
            </a:r>
            <a:endParaRPr lang="en-US" sz="2400"/>
          </a:p>
        </p:txBody>
      </p:sp>
      <p:sp>
        <p:nvSpPr>
          <p:cNvPr id="31748" name="Text Box 4"/>
          <p:cNvSpPr txBox="1">
            <a:spLocks noChangeArrowheads="1"/>
          </p:cNvSpPr>
          <p:nvPr/>
        </p:nvSpPr>
        <p:spPr bwMode="auto">
          <a:xfrm>
            <a:off x="5562600" y="3505200"/>
            <a:ext cx="2624138" cy="457200"/>
          </a:xfrm>
          <a:prstGeom prst="rect">
            <a:avLst/>
          </a:prstGeom>
          <a:noFill/>
          <a:ln w="9525">
            <a:noFill/>
            <a:miter lim="800000"/>
            <a:headEnd/>
            <a:tailEnd/>
          </a:ln>
        </p:spPr>
        <p:txBody>
          <a:bodyPr wrap="none">
            <a:spAutoFit/>
          </a:bodyPr>
          <a:lstStyle/>
          <a:p>
            <a:r>
              <a:rPr lang="en-GB" sz="2400"/>
              <a:t>The cell constricts</a:t>
            </a:r>
            <a:endParaRPr lang="en-US" sz="2400"/>
          </a:p>
        </p:txBody>
      </p:sp>
      <p:sp>
        <p:nvSpPr>
          <p:cNvPr id="31749" name="Text Box 5"/>
          <p:cNvSpPr txBox="1">
            <a:spLocks noChangeArrowheads="1"/>
          </p:cNvSpPr>
          <p:nvPr/>
        </p:nvSpPr>
        <p:spPr bwMode="auto">
          <a:xfrm>
            <a:off x="5486400" y="4953000"/>
            <a:ext cx="3014663" cy="822325"/>
          </a:xfrm>
          <a:prstGeom prst="rect">
            <a:avLst/>
          </a:prstGeom>
          <a:noFill/>
          <a:ln w="9525">
            <a:noFill/>
            <a:miter lim="800000"/>
            <a:headEnd/>
            <a:tailEnd/>
          </a:ln>
        </p:spPr>
        <p:txBody>
          <a:bodyPr wrap="none">
            <a:spAutoFit/>
          </a:bodyPr>
          <a:lstStyle/>
          <a:p>
            <a:r>
              <a:rPr lang="en-GB" sz="2400"/>
              <a:t>The chromosomes</a:t>
            </a:r>
          </a:p>
          <a:p>
            <a:r>
              <a:rPr lang="en-GB" sz="2400"/>
              <a:t>become less distinct </a:t>
            </a:r>
            <a:endParaRPr lang="en-US" sz="2400"/>
          </a:p>
        </p:txBody>
      </p:sp>
      <p:sp>
        <p:nvSpPr>
          <p:cNvPr id="31750" name="Line 6"/>
          <p:cNvSpPr>
            <a:spLocks noChangeShapeType="1"/>
          </p:cNvSpPr>
          <p:nvPr/>
        </p:nvSpPr>
        <p:spPr bwMode="auto">
          <a:xfrm>
            <a:off x="4114800" y="2057400"/>
            <a:ext cx="1371600" cy="0"/>
          </a:xfrm>
          <a:prstGeom prst="line">
            <a:avLst/>
          </a:prstGeom>
          <a:noFill/>
          <a:ln w="28575">
            <a:solidFill>
              <a:schemeClr val="tx1"/>
            </a:solidFill>
            <a:round/>
            <a:headEnd/>
            <a:tailEnd/>
          </a:ln>
        </p:spPr>
        <p:txBody>
          <a:bodyPr/>
          <a:lstStyle/>
          <a:p>
            <a:endParaRPr lang="en-US"/>
          </a:p>
        </p:txBody>
      </p:sp>
      <p:sp>
        <p:nvSpPr>
          <p:cNvPr id="31751" name="Line 7"/>
          <p:cNvSpPr>
            <a:spLocks noChangeShapeType="1"/>
          </p:cNvSpPr>
          <p:nvPr/>
        </p:nvSpPr>
        <p:spPr bwMode="auto">
          <a:xfrm>
            <a:off x="3810000" y="3733800"/>
            <a:ext cx="1752600" cy="0"/>
          </a:xfrm>
          <a:prstGeom prst="line">
            <a:avLst/>
          </a:prstGeom>
          <a:noFill/>
          <a:ln w="28575">
            <a:solidFill>
              <a:schemeClr val="tx1"/>
            </a:solidFill>
            <a:round/>
            <a:headEnd/>
            <a:tailEnd/>
          </a:ln>
        </p:spPr>
        <p:txBody>
          <a:bodyPr/>
          <a:lstStyle/>
          <a:p>
            <a:endParaRPr lang="en-US"/>
          </a:p>
        </p:txBody>
      </p:sp>
      <p:sp>
        <p:nvSpPr>
          <p:cNvPr id="31752" name="Line 8"/>
          <p:cNvSpPr>
            <a:spLocks noChangeShapeType="1"/>
          </p:cNvSpPr>
          <p:nvPr/>
        </p:nvSpPr>
        <p:spPr bwMode="auto">
          <a:xfrm>
            <a:off x="3733800" y="5486400"/>
            <a:ext cx="1676400" cy="0"/>
          </a:xfrm>
          <a:prstGeom prst="line">
            <a:avLst/>
          </a:prstGeom>
          <a:noFill/>
          <a:ln w="2857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up)">
                                      <p:cBhvr>
                                        <p:cTn id="7" dur="5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wipe(up)">
                                      <p:cBhvr>
                                        <p:cTn id="12" dur="500"/>
                                        <p:tgtEl>
                                          <p:spTgt spid="31747"/>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31750"/>
                                        </p:tgtEl>
                                        <p:attrNameLst>
                                          <p:attrName>style.visibility</p:attrName>
                                        </p:attrNameLst>
                                      </p:cBhvr>
                                      <p:to>
                                        <p:strVal val="visible"/>
                                      </p:to>
                                    </p:set>
                                    <p:animEffect transition="in" filter="wipe(right)">
                                      <p:cBhvr>
                                        <p:cTn id="16" dur="500"/>
                                        <p:tgtEl>
                                          <p:spTgt spid="317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1748"/>
                                        </p:tgtEl>
                                        <p:attrNameLst>
                                          <p:attrName>style.visibility</p:attrName>
                                        </p:attrNameLst>
                                      </p:cBhvr>
                                      <p:to>
                                        <p:strVal val="visible"/>
                                      </p:to>
                                    </p:set>
                                    <p:animEffect transition="in" filter="wipe(up)">
                                      <p:cBhvr>
                                        <p:cTn id="21" dur="500"/>
                                        <p:tgtEl>
                                          <p:spTgt spid="31748"/>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31751"/>
                                        </p:tgtEl>
                                        <p:attrNameLst>
                                          <p:attrName>style.visibility</p:attrName>
                                        </p:attrNameLst>
                                      </p:cBhvr>
                                      <p:to>
                                        <p:strVal val="visible"/>
                                      </p:to>
                                    </p:set>
                                    <p:animEffect transition="in" filter="wipe(right)">
                                      <p:cBhvr>
                                        <p:cTn id="25" dur="500"/>
                                        <p:tgtEl>
                                          <p:spTgt spid="3175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1749"/>
                                        </p:tgtEl>
                                        <p:attrNameLst>
                                          <p:attrName>style.visibility</p:attrName>
                                        </p:attrNameLst>
                                      </p:cBhvr>
                                      <p:to>
                                        <p:strVal val="visible"/>
                                      </p:to>
                                    </p:set>
                                    <p:animEffect transition="in" filter="wipe(up)">
                                      <p:cBhvr>
                                        <p:cTn id="30" dur="500"/>
                                        <p:tgtEl>
                                          <p:spTgt spid="31749"/>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wipe(right)">
                                      <p:cBhvr>
                                        <p:cTn id="34"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P spid="31749" grpId="0" autoUpdateAnimBg="0"/>
      <p:bldP spid="31750" grpId="0" animBg="1"/>
      <p:bldP spid="31751" grpId="0" animBg="1"/>
      <p:bldP spid="3175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5241925" y="877888"/>
            <a:ext cx="2489200" cy="457200"/>
          </a:xfrm>
          <a:prstGeom prst="rect">
            <a:avLst/>
          </a:prstGeom>
          <a:noFill/>
          <a:ln w="9525">
            <a:noFill/>
            <a:miter lim="800000"/>
            <a:headEnd/>
            <a:tailEnd/>
          </a:ln>
        </p:spPr>
        <p:txBody>
          <a:bodyPr wrap="none">
            <a:spAutoFit/>
          </a:bodyPr>
          <a:lstStyle/>
          <a:p>
            <a:r>
              <a:rPr lang="en-US" sz="2400"/>
              <a:t>Two cells formed</a:t>
            </a:r>
          </a:p>
        </p:txBody>
      </p:sp>
      <p:sp>
        <p:nvSpPr>
          <p:cNvPr id="32772" name="Text Box 4"/>
          <p:cNvSpPr txBox="1">
            <a:spLocks noChangeArrowheads="1"/>
          </p:cNvSpPr>
          <p:nvPr/>
        </p:nvSpPr>
        <p:spPr bwMode="auto">
          <a:xfrm>
            <a:off x="4859338" y="4495800"/>
            <a:ext cx="4065587" cy="1187450"/>
          </a:xfrm>
          <a:prstGeom prst="rect">
            <a:avLst/>
          </a:prstGeom>
          <a:noFill/>
          <a:ln w="9525">
            <a:noFill/>
            <a:miter lim="800000"/>
            <a:headEnd/>
            <a:tailEnd/>
          </a:ln>
        </p:spPr>
        <p:txBody>
          <a:bodyPr wrap="none">
            <a:spAutoFit/>
          </a:bodyPr>
          <a:lstStyle/>
          <a:p>
            <a:r>
              <a:rPr lang="en-GB" sz="2400"/>
              <a:t>Each cell now has a full set </a:t>
            </a:r>
          </a:p>
          <a:p>
            <a:r>
              <a:rPr lang="en-GB" sz="2400"/>
              <a:t>of  chromosomes identical to</a:t>
            </a:r>
          </a:p>
          <a:p>
            <a:r>
              <a:rPr lang="en-GB" sz="2400"/>
              <a:t>the parent cell</a:t>
            </a:r>
            <a:endParaRPr lang="en-US" sz="2400"/>
          </a:p>
        </p:txBody>
      </p:sp>
      <p:sp>
        <p:nvSpPr>
          <p:cNvPr id="32773" name="Text Box 5"/>
          <p:cNvSpPr txBox="1">
            <a:spLocks noChangeArrowheads="1"/>
          </p:cNvSpPr>
          <p:nvPr/>
        </p:nvSpPr>
        <p:spPr bwMode="auto">
          <a:xfrm>
            <a:off x="5013325" y="2173288"/>
            <a:ext cx="3911600" cy="1552575"/>
          </a:xfrm>
          <a:prstGeom prst="rect">
            <a:avLst/>
          </a:prstGeom>
          <a:noFill/>
          <a:ln w="9525">
            <a:noFill/>
            <a:miter lim="800000"/>
            <a:headEnd/>
            <a:tailEnd/>
          </a:ln>
        </p:spPr>
        <p:txBody>
          <a:bodyPr wrap="none">
            <a:spAutoFit/>
          </a:bodyPr>
          <a:lstStyle/>
          <a:p>
            <a:r>
              <a:rPr lang="en-GB" sz="2400"/>
              <a:t>The chromosomes revert to</a:t>
            </a:r>
          </a:p>
          <a:p>
            <a:r>
              <a:rPr lang="en-GB" sz="2400"/>
              <a:t>their elongated thin shape</a:t>
            </a:r>
          </a:p>
          <a:p>
            <a:r>
              <a:rPr lang="en-GB" sz="2400"/>
              <a:t>and eventually cannot be</a:t>
            </a:r>
          </a:p>
          <a:p>
            <a:r>
              <a:rPr lang="en-GB" sz="2400"/>
              <a:t>seen</a:t>
            </a:r>
            <a:endParaRPr lang="en-US" sz="2400"/>
          </a:p>
        </p:txBody>
      </p:sp>
      <p:pic>
        <p:nvPicPr>
          <p:cNvPr id="32776" name="Picture 8" descr="C:\My Documents\Chromosomes\Mitosis 7.jpg"/>
          <p:cNvPicPr>
            <a:picLocks noChangeAspect="1" noChangeArrowheads="1"/>
          </p:cNvPicPr>
          <p:nvPr/>
        </p:nvPicPr>
        <p:blipFill>
          <a:blip r:embed="rId2">
            <a:lum contrast="22000"/>
          </a:blip>
          <a:srcRect/>
          <a:stretch>
            <a:fillRect/>
          </a:stretch>
        </p:blipFill>
        <p:spPr bwMode="auto">
          <a:xfrm>
            <a:off x="685800" y="533400"/>
            <a:ext cx="3957638" cy="5519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wipe(up)">
                                      <p:cBhvr>
                                        <p:cTn id="7" dur="500"/>
                                        <p:tgtEl>
                                          <p:spTgt spid="327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wipe(up)">
                                      <p:cBhvr>
                                        <p:cTn id="12" dur="500"/>
                                        <p:tgtEl>
                                          <p:spTgt spid="327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wipe(up)">
                                      <p:cBhvr>
                                        <p:cTn id="17" dur="500"/>
                                        <p:tgtEl>
                                          <p:spTgt spid="327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2772"/>
                                        </p:tgtEl>
                                        <p:attrNameLst>
                                          <p:attrName>style.visibility</p:attrName>
                                        </p:attrNameLst>
                                      </p:cBhvr>
                                      <p:to>
                                        <p:strVal val="visible"/>
                                      </p:to>
                                    </p:set>
                                    <p:animEffect transition="in" filter="wipe(up)">
                                      <p:cBhvr>
                                        <p:cTn id="22"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2" grpId="0" autoUpdateAnimBg="0"/>
      <p:bldP spid="3277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0962" name="Picture 2" descr="C:\My Documents\Chromosomes\Animal celll.jpg"/>
          <p:cNvPicPr>
            <a:picLocks noChangeAspect="1" noChangeArrowheads="1"/>
          </p:cNvPicPr>
          <p:nvPr/>
        </p:nvPicPr>
        <p:blipFill>
          <a:blip r:embed="rId2">
            <a:lum contrast="20000"/>
          </a:blip>
          <a:srcRect/>
          <a:stretch>
            <a:fillRect/>
          </a:stretch>
        </p:blipFill>
        <p:spPr bwMode="auto">
          <a:xfrm>
            <a:off x="5392738" y="762000"/>
            <a:ext cx="2806700" cy="4343400"/>
          </a:xfrm>
          <a:prstGeom prst="rect">
            <a:avLst/>
          </a:prstGeom>
          <a:noFill/>
          <a:ln w="9525">
            <a:noFill/>
            <a:miter lim="800000"/>
            <a:headEnd/>
            <a:tailEnd/>
          </a:ln>
        </p:spPr>
      </p:pic>
      <p:pic>
        <p:nvPicPr>
          <p:cNvPr id="40963" name="Picture 3" descr="C:\My Documents\Chromosomes\Plant cell.jpg"/>
          <p:cNvPicPr>
            <a:picLocks noChangeAspect="1" noChangeArrowheads="1"/>
          </p:cNvPicPr>
          <p:nvPr/>
        </p:nvPicPr>
        <p:blipFill>
          <a:blip r:embed="rId3" cstate="print">
            <a:lum contrast="20000"/>
          </a:blip>
          <a:srcRect/>
          <a:stretch>
            <a:fillRect/>
          </a:stretch>
        </p:blipFill>
        <p:spPr bwMode="auto">
          <a:xfrm>
            <a:off x="1219200" y="914400"/>
            <a:ext cx="3298825" cy="3968750"/>
          </a:xfrm>
          <a:prstGeom prst="rect">
            <a:avLst/>
          </a:prstGeom>
          <a:noFill/>
          <a:ln w="9525">
            <a:noFill/>
            <a:miter lim="800000"/>
            <a:headEnd/>
            <a:tailEnd/>
          </a:ln>
        </p:spPr>
      </p:pic>
      <p:sp>
        <p:nvSpPr>
          <p:cNvPr id="40964" name="Text Box 4"/>
          <p:cNvSpPr txBox="1">
            <a:spLocks noChangeArrowheads="1"/>
          </p:cNvSpPr>
          <p:nvPr/>
        </p:nvSpPr>
        <p:spPr bwMode="auto">
          <a:xfrm>
            <a:off x="685800" y="5181600"/>
            <a:ext cx="3638175" cy="954107"/>
          </a:xfrm>
          <a:prstGeom prst="rect">
            <a:avLst/>
          </a:prstGeom>
          <a:noFill/>
          <a:ln w="9525">
            <a:noFill/>
            <a:miter lim="800000"/>
            <a:headEnd/>
            <a:tailEnd/>
          </a:ln>
        </p:spPr>
        <p:txBody>
          <a:bodyPr wrap="none">
            <a:spAutoFit/>
          </a:bodyPr>
          <a:lstStyle/>
          <a:p>
            <a:r>
              <a:rPr lang="en-US" sz="2800" dirty="0"/>
              <a:t>Plant cells divide by </a:t>
            </a:r>
          </a:p>
          <a:p>
            <a:r>
              <a:rPr lang="en-US" sz="2800" dirty="0"/>
              <a:t>building a new cell wall </a:t>
            </a:r>
          </a:p>
        </p:txBody>
      </p:sp>
      <p:sp>
        <p:nvSpPr>
          <p:cNvPr id="40965" name="Text Box 5"/>
          <p:cNvSpPr txBox="1">
            <a:spLocks noChangeArrowheads="1"/>
          </p:cNvSpPr>
          <p:nvPr/>
        </p:nvSpPr>
        <p:spPr bwMode="auto">
          <a:xfrm>
            <a:off x="5105400" y="5105400"/>
            <a:ext cx="3733800" cy="1384995"/>
          </a:xfrm>
          <a:prstGeom prst="rect">
            <a:avLst/>
          </a:prstGeom>
          <a:noFill/>
          <a:ln w="9525">
            <a:noFill/>
            <a:miter lim="800000"/>
            <a:headEnd/>
            <a:tailEnd/>
          </a:ln>
        </p:spPr>
        <p:txBody>
          <a:bodyPr wrap="square">
            <a:spAutoFit/>
          </a:bodyPr>
          <a:lstStyle/>
          <a:p>
            <a:r>
              <a:rPr lang="en-GB" sz="2800"/>
              <a:t>Animal cells divide by </a:t>
            </a:r>
          </a:p>
          <a:p>
            <a:r>
              <a:rPr lang="en-GB" sz="2800"/>
              <a:t>a constriction of their </a:t>
            </a:r>
          </a:p>
          <a:p>
            <a:r>
              <a:rPr lang="en-GB" sz="2800"/>
              <a:t>cytoplasm</a:t>
            </a:r>
            <a:endParaRPr lang="en-US" sz="2800"/>
          </a:p>
        </p:txBody>
      </p:sp>
      <p:sp>
        <p:nvSpPr>
          <p:cNvPr id="40966" name="Rectangle 6"/>
          <p:cNvSpPr>
            <a:spLocks noGrp="1" noChangeArrowheads="1"/>
          </p:cNvSpPr>
          <p:nvPr>
            <p:ph type="title" idx="4294967295"/>
          </p:nvPr>
        </p:nvSpPr>
        <p:spPr>
          <a:xfrm>
            <a:off x="0" y="0"/>
            <a:ext cx="3886200" cy="304800"/>
          </a:xfrm>
        </p:spPr>
        <p:txBody>
          <a:bodyPr>
            <a:normAutofit fontScale="90000"/>
          </a:bodyPr>
          <a:lstStyle/>
          <a:p>
            <a:pPr eaLnBrk="1" hangingPunct="1"/>
            <a:r>
              <a:rPr lang="en-US" sz="2800" smtClean="0">
                <a:latin typeface="Arial" charset="0"/>
              </a:rPr>
              <a:t>Plant and animal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0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0963"/>
                                        </p:tgtEl>
                                        <p:attrNameLst>
                                          <p:attrName>style.visibility</p:attrName>
                                        </p:attrNameLst>
                                      </p:cBhvr>
                                      <p:to>
                                        <p:strVal val="visible"/>
                                      </p:to>
                                    </p:set>
                                    <p:animEffect transition="in" filter="wipe(up)">
                                      <p:cBhvr>
                                        <p:cTn id="11" dur="500"/>
                                        <p:tgtEl>
                                          <p:spTgt spid="4096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wipe(up)">
                                      <p:cBhvr>
                                        <p:cTn id="16" dur="500"/>
                                        <p:tgtEl>
                                          <p:spTgt spid="4096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0962"/>
                                        </p:tgtEl>
                                        <p:attrNameLst>
                                          <p:attrName>style.visibility</p:attrName>
                                        </p:attrNameLst>
                                      </p:cBhvr>
                                      <p:to>
                                        <p:strVal val="visible"/>
                                      </p:to>
                                    </p:set>
                                    <p:animEffect transition="in" filter="wipe(up)">
                                      <p:cBhvr>
                                        <p:cTn id="21" dur="500"/>
                                        <p:tgtEl>
                                          <p:spTgt spid="4096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0965"/>
                                        </p:tgtEl>
                                        <p:attrNameLst>
                                          <p:attrName>style.visibility</p:attrName>
                                        </p:attrNameLst>
                                      </p:cBhvr>
                                      <p:to>
                                        <p:strVal val="visible"/>
                                      </p:to>
                                    </p:set>
                                    <p:animEffect transition="in" filter="wipe(up)">
                                      <p:cBhvr>
                                        <p:cTn id="26" dur="5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6858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0" i="0" u="none" strike="noStrike" kern="1200" cap="none" spc="0" normalizeH="0" baseline="0" noProof="0" dirty="0" smtClean="0">
                <a:ln>
                  <a:noFill/>
                </a:ln>
                <a:solidFill>
                  <a:srgbClr val="C00000"/>
                </a:solidFill>
                <a:effectLst/>
                <a:uLnTx/>
                <a:uFillTx/>
                <a:latin typeface="+mj-lt"/>
                <a:ea typeface="+mj-ea"/>
                <a:cs typeface="+mj-cs"/>
              </a:rPr>
              <a:t>Mitosis (Summary)</a:t>
            </a:r>
            <a:endParaRPr kumimoji="0" lang="en-US" sz="3600" b="0" i="0" u="none" strike="noStrike" kern="1200" cap="none" spc="0" normalizeH="0" baseline="0" noProof="0" dirty="0">
              <a:ln>
                <a:noFill/>
              </a:ln>
              <a:solidFill>
                <a:srgbClr val="C00000"/>
              </a:solidFill>
              <a:effectLst/>
              <a:uLnTx/>
              <a:uFillTx/>
              <a:latin typeface="+mj-lt"/>
              <a:ea typeface="+mj-ea"/>
              <a:cs typeface="+mj-cs"/>
            </a:endParaRPr>
          </a:p>
        </p:txBody>
      </p:sp>
      <p:sp>
        <p:nvSpPr>
          <p:cNvPr id="4" name="Rectangle 3"/>
          <p:cNvSpPr/>
          <p:nvPr/>
        </p:nvSpPr>
        <p:spPr>
          <a:xfrm>
            <a:off x="0" y="941487"/>
            <a:ext cx="9144000" cy="33257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50000"/>
              </a:lnSpc>
              <a:buFont typeface="+mj-lt"/>
              <a:buAutoNum type="arabicPeriod"/>
            </a:pPr>
            <a:r>
              <a:rPr lang="en-IN" sz="2800" dirty="0" smtClean="0"/>
              <a:t>Produces 2 daughter cells</a:t>
            </a:r>
          </a:p>
          <a:p>
            <a:pPr marL="342900" indent="-342900">
              <a:lnSpc>
                <a:spcPct val="150000"/>
              </a:lnSpc>
              <a:buFont typeface="+mj-lt"/>
              <a:buAutoNum type="arabicPeriod"/>
            </a:pPr>
            <a:r>
              <a:rPr lang="en-IN" sz="2800" dirty="0" smtClean="0"/>
              <a:t>Chromosome number  remain same in daughter cells.</a:t>
            </a:r>
            <a:endParaRPr lang="en-IN" sz="2800" dirty="0" smtClean="0"/>
          </a:p>
          <a:p>
            <a:pPr marL="342900" indent="-342900">
              <a:lnSpc>
                <a:spcPct val="150000"/>
              </a:lnSpc>
              <a:buFont typeface="+mj-lt"/>
              <a:buAutoNum type="arabicPeriod"/>
            </a:pPr>
            <a:r>
              <a:rPr lang="en-IN" sz="2800" dirty="0" smtClean="0"/>
              <a:t>Daughter cells are genetically identical to each other</a:t>
            </a:r>
          </a:p>
          <a:p>
            <a:pPr marL="342900" indent="-342900">
              <a:lnSpc>
                <a:spcPct val="150000"/>
              </a:lnSpc>
              <a:buFont typeface="+mj-lt"/>
              <a:buAutoNum type="arabicPeriod"/>
            </a:pPr>
            <a:r>
              <a:rPr lang="en-IN" sz="2800" dirty="0" smtClean="0"/>
              <a:t>Daughter cells are genetically identical to parent cell</a:t>
            </a:r>
          </a:p>
          <a:p>
            <a:pPr marL="342900" indent="-342900">
              <a:lnSpc>
                <a:spcPct val="150000"/>
              </a:lnSpc>
              <a:buFont typeface="+mj-lt"/>
              <a:buAutoNum type="arabicPeriod"/>
            </a:pPr>
            <a:r>
              <a:rPr lang="en-IN" sz="2800" dirty="0" smtClean="0"/>
              <a:t>Occurs in one stage.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4" name="Picture 2" descr="D:\CBSE_\XI\Chapter_10 _Cell cycle_division\Pictures\Why%20meiosis.jpg"/>
          <p:cNvPicPr>
            <a:picLocks noGrp="1" noChangeAspect="1" noChangeArrowheads="1"/>
          </p:cNvPicPr>
          <p:nvPr>
            <p:ph idx="1"/>
          </p:nvPr>
        </p:nvPicPr>
        <p:blipFill>
          <a:blip r:embed="rId3"/>
          <a:srcRect/>
          <a:stretch>
            <a:fillRect/>
          </a:stretch>
        </p:blipFill>
        <p:spPr bwMode="auto">
          <a:xfrm>
            <a:off x="1" y="761999"/>
            <a:ext cx="9144000" cy="5992051"/>
          </a:xfrm>
          <a:prstGeom prst="rect">
            <a:avLst/>
          </a:prstGeom>
          <a:noFill/>
        </p:spPr>
      </p:pic>
      <p:sp>
        <p:nvSpPr>
          <p:cNvPr id="3" name="Title 1"/>
          <p:cNvSpPr txBox="1">
            <a:spLocks/>
          </p:cNvSpPr>
          <p:nvPr/>
        </p:nvSpPr>
        <p:spPr>
          <a:xfrm>
            <a:off x="0" y="0"/>
            <a:ext cx="9144000" cy="762000"/>
          </a:xfrm>
          <a:prstGeom prst="rect">
            <a:avLst/>
          </a:prstGeom>
        </p:spPr>
        <p:txBody>
          <a:bodyPr>
            <a:normAutofit/>
          </a:bodyPr>
          <a:lstStyle/>
          <a:p>
            <a:pPr algn="ctr">
              <a:spcBef>
                <a:spcPct val="0"/>
              </a:spcBef>
              <a:defRPr/>
            </a:pPr>
            <a:r>
              <a:rPr lang="en-GB" sz="3600" dirty="0" smtClean="0">
                <a:solidFill>
                  <a:srgbClr val="C00000"/>
                </a:solidFill>
                <a:latin typeface="+mj-lt"/>
                <a:ea typeface="+mj-ea"/>
                <a:cs typeface="+mj-cs"/>
              </a:rPr>
              <a:t>Do you see a problem with this?</a:t>
            </a:r>
            <a:r>
              <a:rPr lang="en-US" sz="3600" dirty="0" smtClean="0">
                <a:solidFill>
                  <a:srgbClr val="C00000"/>
                </a:solidFill>
                <a:latin typeface="+mj-lt"/>
                <a:ea typeface="+mj-ea"/>
                <a:cs typeface="+mj-cs"/>
              </a:rPr>
              <a:t> </a:t>
            </a:r>
            <a:endParaRPr lang="en-US" sz="3600" dirty="0">
              <a:solidFill>
                <a:srgbClr val="C00000"/>
              </a:solidFill>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indent="-514350">
              <a:lnSpc>
                <a:spcPct val="150000"/>
              </a:lnSpc>
              <a:defRPr/>
            </a:pPr>
            <a:r>
              <a:rPr lang="en-US" sz="3600" dirty="0" smtClean="0">
                <a:solidFill>
                  <a:srgbClr val="C00000"/>
                </a:solidFill>
              </a:rPr>
              <a:t>1. Meiosis (Reductional division)</a:t>
            </a:r>
            <a:endParaRPr lang="en-US" sz="3600" dirty="0">
              <a:solidFill>
                <a:srgbClr val="C00000"/>
              </a:solidFill>
            </a:endParaRPr>
          </a:p>
        </p:txBody>
      </p:sp>
      <p:sp>
        <p:nvSpPr>
          <p:cNvPr id="3" name="Content Placeholder 2"/>
          <p:cNvSpPr>
            <a:spLocks noGrp="1"/>
          </p:cNvSpPr>
          <p:nvPr>
            <p:ph idx="1"/>
          </p:nvPr>
        </p:nvSpPr>
        <p:spPr>
          <a:xfrm>
            <a:off x="0" y="838200"/>
            <a:ext cx="9144000" cy="5867400"/>
          </a:xfrm>
        </p:spPr>
        <p:txBody>
          <a:bodyPr>
            <a:noAutofit/>
          </a:bodyPr>
          <a:lstStyle/>
          <a:p>
            <a:pPr>
              <a:buNone/>
            </a:pPr>
            <a:r>
              <a:rPr lang="en-US" dirty="0" smtClean="0">
                <a:solidFill>
                  <a:srgbClr val="7030A0"/>
                </a:solidFill>
                <a:latin typeface="+mj-lt"/>
              </a:rPr>
              <a:t>1. What is meiosis?  (Reductional division):- </a:t>
            </a:r>
            <a:endParaRPr lang="en-US" sz="2400" dirty="0" smtClean="0">
              <a:solidFill>
                <a:srgbClr val="7030A0"/>
              </a:solidFill>
              <a:latin typeface="+mj-lt"/>
            </a:endParaRPr>
          </a:p>
          <a:p>
            <a:pPr>
              <a:buNone/>
            </a:pPr>
            <a:r>
              <a:rPr lang="en-US" sz="2400" dirty="0" smtClean="0">
                <a:latin typeface="+mj-lt"/>
              </a:rPr>
              <a:t>	</a:t>
            </a:r>
            <a:r>
              <a:rPr lang="en-US" sz="2400" i="1" dirty="0" smtClean="0">
                <a:latin typeface="+mj-lt"/>
              </a:rPr>
              <a:t>A type of cell division in which a mother cell divides into four daughter cells and the number of chromosomes reduce to half in daughter cells.</a:t>
            </a:r>
          </a:p>
          <a:p>
            <a:pPr>
              <a:buNone/>
            </a:pPr>
            <a:r>
              <a:rPr lang="en-US" dirty="0" smtClean="0">
                <a:solidFill>
                  <a:srgbClr val="7030A0"/>
                </a:solidFill>
                <a:latin typeface="+mj-lt"/>
              </a:rPr>
              <a:t>2.  Which cells undergo meiosis?</a:t>
            </a:r>
          </a:p>
          <a:p>
            <a:pPr>
              <a:buNone/>
            </a:pPr>
            <a:r>
              <a:rPr lang="en-US" i="1" dirty="0" smtClean="0">
                <a:latin typeface="+mj-lt"/>
              </a:rPr>
              <a:t>	</a:t>
            </a:r>
            <a:r>
              <a:rPr lang="en-US" sz="2400" i="1" dirty="0" smtClean="0">
                <a:latin typeface="+mj-lt"/>
              </a:rPr>
              <a:t>Germ cells present in reproductive organs produce male and female gametes by meiosis.</a:t>
            </a:r>
          </a:p>
          <a:p>
            <a:pPr>
              <a:buNone/>
            </a:pPr>
            <a:r>
              <a:rPr lang="en-US" sz="2400" i="1" dirty="0" smtClean="0">
                <a:latin typeface="+mj-lt"/>
              </a:rPr>
              <a:t>	In humans: In Ovaries and testes</a:t>
            </a:r>
          </a:p>
          <a:p>
            <a:pPr>
              <a:buNone/>
            </a:pPr>
            <a:r>
              <a:rPr lang="en-US" sz="2400" i="1" dirty="0" smtClean="0">
                <a:latin typeface="+mj-lt"/>
              </a:rPr>
              <a:t>	In plants: In anthers and ovules </a:t>
            </a:r>
          </a:p>
          <a:p>
            <a:pPr>
              <a:buNone/>
            </a:pPr>
            <a:r>
              <a:rPr lang="en-US" dirty="0" smtClean="0">
                <a:solidFill>
                  <a:srgbClr val="7030A0"/>
                </a:solidFill>
                <a:latin typeface="+mj-lt"/>
              </a:rPr>
              <a:t>3. Mechanism </a:t>
            </a:r>
            <a:r>
              <a:rPr lang="en-US" sz="2400" dirty="0" smtClean="0">
                <a:solidFill>
                  <a:srgbClr val="7030A0"/>
                </a:solidFill>
                <a:latin typeface="+mj-lt"/>
              </a:rPr>
              <a:t>: Complete in two stages.</a:t>
            </a:r>
          </a:p>
          <a:p>
            <a:pPr>
              <a:buNone/>
            </a:pPr>
            <a:r>
              <a:rPr lang="en-US" sz="2400" i="1" dirty="0" smtClean="0">
                <a:latin typeface="+mj-lt"/>
              </a:rPr>
              <a:t>	A) Meiosis I</a:t>
            </a:r>
          </a:p>
          <a:p>
            <a:pPr>
              <a:buNone/>
            </a:pPr>
            <a:r>
              <a:rPr lang="en-US" sz="2400" i="1" dirty="0" smtClean="0">
                <a:latin typeface="+mj-lt"/>
              </a:rPr>
              <a:t>	B)  Meiosis II</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0"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3" end="3"/>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27"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29" dur="80"/>
                                        <p:tgtEl>
                                          <p:spTgt spid="3">
                                            <p:txEl>
                                              <p:pRg st="4" end="4"/>
                                            </p:txEl>
                                          </p:spTgt>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4"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5" end="5"/>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47"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49" dur="80"/>
                                        <p:tgtEl>
                                          <p:spTgt spid="3">
                                            <p:txEl>
                                              <p:pRg st="7" end="7"/>
                                            </p:txEl>
                                          </p:spTgt>
                                        </p:tgtEl>
                                        <p:attrNameLst>
                                          <p:attrName>fill.type</p:attrName>
                                        </p:attrNameLst>
                                      </p:cBhvr>
                                      <p:to>
                                        <p:strVal val="solid"/>
                                      </p:to>
                                    </p:set>
                                  </p:childTnLst>
                                </p:cTn>
                              </p:par>
                              <p:par>
                                <p:cTn id="50" presetID="27" presetClass="entr" presetSubtype="0" fill="hold" nodeType="withEffect">
                                  <p:stCondLst>
                                    <p:cond delay="0"/>
                                  </p:stCondLst>
                                  <p:iterate type="lt">
                                    <p:tmPct val="50000"/>
                                  </p:iterate>
                                  <p:childTnLst>
                                    <p:set>
                                      <p:cBhvr>
                                        <p:cTn id="51" dur="1" fill="hold">
                                          <p:stCondLst>
                                            <p:cond delay="0"/>
                                          </p:stCondLst>
                                        </p:cTn>
                                        <p:tgtEl>
                                          <p:spTgt spid="3">
                                            <p:txEl>
                                              <p:pRg st="8" end="8"/>
                                            </p:txEl>
                                          </p:spTgt>
                                        </p:tgtEl>
                                        <p:attrNameLst>
                                          <p:attrName>style.visibility</p:attrName>
                                        </p:attrNameLst>
                                      </p:cBhvr>
                                      <p:to>
                                        <p:strVal val="visible"/>
                                      </p:to>
                                    </p:set>
                                    <p:anim calcmode="discrete" valueType="clr">
                                      <p:cBhvr override="childStyle">
                                        <p:cTn id="52" dur="80"/>
                                        <p:tgtEl>
                                          <p:spTgt spid="3">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3">
                                            <p:txEl>
                                              <p:pRg st="8" end="8"/>
                                            </p:txEl>
                                          </p:spTgt>
                                        </p:tgtEl>
                                        <p:attrNameLst>
                                          <p:attrName>fillcolor</p:attrName>
                                        </p:attrNameLst>
                                      </p:cBhvr>
                                      <p:tavLst>
                                        <p:tav tm="0">
                                          <p:val>
                                            <p:clrVal>
                                              <a:schemeClr val="accent2"/>
                                            </p:clrVal>
                                          </p:val>
                                        </p:tav>
                                        <p:tav tm="50000">
                                          <p:val>
                                            <p:clrVal>
                                              <a:schemeClr val="hlink"/>
                                            </p:clrVal>
                                          </p:val>
                                        </p:tav>
                                      </p:tavLst>
                                    </p:anim>
                                    <p:set>
                                      <p:cBhvr>
                                        <p:cTn id="54" dur="80"/>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5" name="Picture 3" descr="13_07MeiosisOverview_3-U"/>
          <p:cNvPicPr>
            <a:picLocks noChangeAspect="1" noChangeArrowheads="1"/>
          </p:cNvPicPr>
          <p:nvPr/>
        </p:nvPicPr>
        <p:blipFill>
          <a:blip r:embed="rId3"/>
          <a:srcRect/>
          <a:stretch>
            <a:fillRect/>
          </a:stretch>
        </p:blipFill>
        <p:spPr bwMode="auto">
          <a:xfrm>
            <a:off x="228600" y="15770"/>
            <a:ext cx="3571875" cy="6743805"/>
          </a:xfrm>
          <a:prstGeom prst="rect">
            <a:avLst/>
          </a:prstGeom>
          <a:noFill/>
        </p:spPr>
      </p:pic>
      <p:sp>
        <p:nvSpPr>
          <p:cNvPr id="525316" name="Oval 4"/>
          <p:cNvSpPr>
            <a:spLocks noChangeArrowheads="1"/>
          </p:cNvSpPr>
          <p:nvPr/>
        </p:nvSpPr>
        <p:spPr bwMode="auto">
          <a:xfrm>
            <a:off x="1570038" y="5446713"/>
            <a:ext cx="130175" cy="134937"/>
          </a:xfrm>
          <a:prstGeom prst="ellipse">
            <a:avLst/>
          </a:prstGeom>
          <a:solidFill>
            <a:srgbClr val="0092CA"/>
          </a:solidFill>
          <a:ln w="9525">
            <a:noFill/>
            <a:round/>
            <a:headEnd/>
            <a:tailEnd/>
          </a:ln>
          <a:effectLst/>
        </p:spPr>
        <p:txBody>
          <a:bodyPr wrap="none" anchor="ctr"/>
          <a:lstStyle/>
          <a:p>
            <a:endParaRPr lang="en-US"/>
          </a:p>
        </p:txBody>
      </p:sp>
      <p:sp>
        <p:nvSpPr>
          <p:cNvPr id="525317" name="Oval 5"/>
          <p:cNvSpPr>
            <a:spLocks noChangeArrowheads="1"/>
          </p:cNvSpPr>
          <p:nvPr/>
        </p:nvSpPr>
        <p:spPr bwMode="auto">
          <a:xfrm>
            <a:off x="1576388" y="4303713"/>
            <a:ext cx="130175" cy="134937"/>
          </a:xfrm>
          <a:prstGeom prst="ellipse">
            <a:avLst/>
          </a:prstGeom>
          <a:solidFill>
            <a:srgbClr val="0092CA"/>
          </a:solidFill>
          <a:ln w="9525">
            <a:noFill/>
            <a:round/>
            <a:headEnd/>
            <a:tailEnd/>
          </a:ln>
          <a:effectLst/>
        </p:spPr>
        <p:txBody>
          <a:bodyPr wrap="none" anchor="ctr"/>
          <a:lstStyle/>
          <a:p>
            <a:endParaRPr lang="en-US"/>
          </a:p>
        </p:txBody>
      </p:sp>
      <p:sp>
        <p:nvSpPr>
          <p:cNvPr id="525319" name="Text Box 7"/>
          <p:cNvSpPr txBox="1">
            <a:spLocks noChangeArrowheads="1"/>
          </p:cNvSpPr>
          <p:nvPr/>
        </p:nvSpPr>
        <p:spPr bwMode="auto">
          <a:xfrm>
            <a:off x="463550" y="257175"/>
            <a:ext cx="677863" cy="149225"/>
          </a:xfrm>
          <a:prstGeom prst="rect">
            <a:avLst/>
          </a:prstGeom>
          <a:noFill/>
          <a:ln w="9525">
            <a:noFill/>
            <a:miter lim="800000"/>
            <a:headEnd/>
            <a:tailEnd/>
          </a:ln>
          <a:effectLst/>
        </p:spPr>
        <p:txBody>
          <a:bodyPr wrap="none" lIns="0" tIns="0" rIns="0" bIns="0"/>
          <a:lstStyle/>
          <a:p>
            <a:r>
              <a:rPr kumimoji="0" lang="en-US" sz="1000" b="1">
                <a:solidFill>
                  <a:schemeClr val="bg1"/>
                </a:solidFill>
                <a:ea typeface="ヒラギノ角ゴ Pro W3" pitchFamily="48" charset="-128"/>
              </a:rPr>
              <a:t>Interphase</a:t>
            </a:r>
          </a:p>
        </p:txBody>
      </p:sp>
      <p:sp>
        <p:nvSpPr>
          <p:cNvPr id="525320" name="Text Box 8"/>
          <p:cNvSpPr txBox="1">
            <a:spLocks noChangeArrowheads="1"/>
          </p:cNvSpPr>
          <p:nvPr/>
        </p:nvSpPr>
        <p:spPr bwMode="auto">
          <a:xfrm>
            <a:off x="1303338" y="490538"/>
            <a:ext cx="2125662" cy="293687"/>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Homologous pair of chromosomes</a:t>
            </a:r>
          </a:p>
          <a:p>
            <a:r>
              <a:rPr kumimoji="0" lang="en-US" sz="1000" b="1">
                <a:ea typeface="ヒラギノ角ゴ Pro W3" pitchFamily="48" charset="-128"/>
              </a:rPr>
              <a:t>in diploid parent cell</a:t>
            </a:r>
          </a:p>
        </p:txBody>
      </p:sp>
      <p:sp>
        <p:nvSpPr>
          <p:cNvPr id="525321" name="Text Box 9"/>
          <p:cNvSpPr txBox="1">
            <a:spLocks noChangeArrowheads="1"/>
          </p:cNvSpPr>
          <p:nvPr/>
        </p:nvSpPr>
        <p:spPr bwMode="auto">
          <a:xfrm>
            <a:off x="2349500" y="1849438"/>
            <a:ext cx="915988" cy="301625"/>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Chromosomes</a:t>
            </a:r>
          </a:p>
          <a:p>
            <a:r>
              <a:rPr kumimoji="0" lang="en-US" sz="1000" b="1">
                <a:ea typeface="ヒラギノ角ゴ Pro W3" pitchFamily="48" charset="-128"/>
              </a:rPr>
              <a:t>replicate</a:t>
            </a:r>
          </a:p>
        </p:txBody>
      </p:sp>
      <p:sp>
        <p:nvSpPr>
          <p:cNvPr id="525322" name="Text Box 10"/>
          <p:cNvSpPr txBox="1">
            <a:spLocks noChangeArrowheads="1"/>
          </p:cNvSpPr>
          <p:nvPr/>
        </p:nvSpPr>
        <p:spPr bwMode="auto">
          <a:xfrm>
            <a:off x="692150" y="2214563"/>
            <a:ext cx="2781300" cy="149225"/>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Homologous pair of replicated chromosomes</a:t>
            </a:r>
          </a:p>
        </p:txBody>
      </p:sp>
      <p:sp>
        <p:nvSpPr>
          <p:cNvPr id="525323" name="Text Box 11"/>
          <p:cNvSpPr txBox="1">
            <a:spLocks noChangeArrowheads="1"/>
          </p:cNvSpPr>
          <p:nvPr/>
        </p:nvSpPr>
        <p:spPr bwMode="auto">
          <a:xfrm>
            <a:off x="708025" y="2982913"/>
            <a:ext cx="712788" cy="298450"/>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Sister</a:t>
            </a:r>
          </a:p>
          <a:p>
            <a:r>
              <a:rPr kumimoji="0" lang="en-US" sz="1000" b="1">
                <a:ea typeface="ヒラギノ角ゴ Pro W3" pitchFamily="48" charset="-128"/>
              </a:rPr>
              <a:t>chromatids</a:t>
            </a:r>
          </a:p>
        </p:txBody>
      </p:sp>
      <p:sp>
        <p:nvSpPr>
          <p:cNvPr id="525324" name="Text Box 12"/>
          <p:cNvSpPr txBox="1">
            <a:spLocks noChangeArrowheads="1"/>
          </p:cNvSpPr>
          <p:nvPr/>
        </p:nvSpPr>
        <p:spPr bwMode="auto">
          <a:xfrm>
            <a:off x="2641600" y="3098800"/>
            <a:ext cx="957263" cy="444500"/>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Diploid cell with</a:t>
            </a:r>
          </a:p>
          <a:p>
            <a:r>
              <a:rPr kumimoji="0" lang="en-US" sz="1000" b="1">
                <a:ea typeface="ヒラギノ角ゴ Pro W3" pitchFamily="48" charset="-128"/>
              </a:rPr>
              <a:t>replicated </a:t>
            </a:r>
          </a:p>
          <a:p>
            <a:r>
              <a:rPr kumimoji="0" lang="en-US" sz="1000" b="1">
                <a:ea typeface="ヒラギノ角ゴ Pro W3" pitchFamily="48" charset="-128"/>
              </a:rPr>
              <a:t>chromosomes</a:t>
            </a:r>
          </a:p>
        </p:txBody>
      </p:sp>
      <p:sp>
        <p:nvSpPr>
          <p:cNvPr id="525325" name="Line 13"/>
          <p:cNvSpPr>
            <a:spLocks noChangeShapeType="1"/>
          </p:cNvSpPr>
          <p:nvPr/>
        </p:nvSpPr>
        <p:spPr bwMode="auto">
          <a:xfrm flipH="1">
            <a:off x="1884363" y="800100"/>
            <a:ext cx="180975" cy="296863"/>
          </a:xfrm>
          <a:prstGeom prst="line">
            <a:avLst/>
          </a:prstGeom>
          <a:noFill/>
          <a:ln w="25400">
            <a:solidFill>
              <a:schemeClr val="tx1"/>
            </a:solidFill>
            <a:round/>
            <a:headEnd/>
            <a:tailEnd/>
          </a:ln>
          <a:effectLst/>
        </p:spPr>
        <p:txBody>
          <a:bodyPr wrap="none" anchor="ctr"/>
          <a:lstStyle/>
          <a:p>
            <a:endParaRPr lang="en-US"/>
          </a:p>
        </p:txBody>
      </p:sp>
      <p:sp>
        <p:nvSpPr>
          <p:cNvPr id="525326" name="Line 14"/>
          <p:cNvSpPr>
            <a:spLocks noChangeShapeType="1"/>
          </p:cNvSpPr>
          <p:nvPr/>
        </p:nvSpPr>
        <p:spPr bwMode="auto">
          <a:xfrm>
            <a:off x="2062163" y="795338"/>
            <a:ext cx="173037" cy="296862"/>
          </a:xfrm>
          <a:prstGeom prst="line">
            <a:avLst/>
          </a:prstGeom>
          <a:noFill/>
          <a:ln w="25400">
            <a:solidFill>
              <a:schemeClr val="tx1"/>
            </a:solidFill>
            <a:round/>
            <a:headEnd/>
            <a:tailEnd/>
          </a:ln>
          <a:effectLst/>
        </p:spPr>
        <p:txBody>
          <a:bodyPr wrap="none" anchor="ctr"/>
          <a:lstStyle/>
          <a:p>
            <a:endParaRPr lang="en-US"/>
          </a:p>
        </p:txBody>
      </p:sp>
      <p:sp>
        <p:nvSpPr>
          <p:cNvPr id="525327" name="Line 15"/>
          <p:cNvSpPr>
            <a:spLocks noChangeShapeType="1"/>
          </p:cNvSpPr>
          <p:nvPr/>
        </p:nvSpPr>
        <p:spPr bwMode="auto">
          <a:xfrm flipH="1">
            <a:off x="1925638" y="2397125"/>
            <a:ext cx="141287" cy="312738"/>
          </a:xfrm>
          <a:prstGeom prst="line">
            <a:avLst/>
          </a:prstGeom>
          <a:noFill/>
          <a:ln w="25400">
            <a:solidFill>
              <a:schemeClr val="tx1"/>
            </a:solidFill>
            <a:round/>
            <a:headEnd/>
            <a:tailEnd/>
          </a:ln>
          <a:effectLst/>
        </p:spPr>
        <p:txBody>
          <a:bodyPr wrap="none" anchor="ctr"/>
          <a:lstStyle/>
          <a:p>
            <a:endParaRPr lang="en-US"/>
          </a:p>
        </p:txBody>
      </p:sp>
      <p:sp>
        <p:nvSpPr>
          <p:cNvPr id="525328" name="Line 16"/>
          <p:cNvSpPr>
            <a:spLocks noChangeShapeType="1"/>
          </p:cNvSpPr>
          <p:nvPr/>
        </p:nvSpPr>
        <p:spPr bwMode="auto">
          <a:xfrm>
            <a:off x="2062163" y="2395538"/>
            <a:ext cx="130175" cy="314325"/>
          </a:xfrm>
          <a:prstGeom prst="line">
            <a:avLst/>
          </a:prstGeom>
          <a:noFill/>
          <a:ln w="25400">
            <a:solidFill>
              <a:schemeClr val="tx1"/>
            </a:solidFill>
            <a:round/>
            <a:headEnd/>
            <a:tailEnd/>
          </a:ln>
          <a:effectLst/>
        </p:spPr>
        <p:txBody>
          <a:bodyPr wrap="none" anchor="ctr"/>
          <a:lstStyle/>
          <a:p>
            <a:endParaRPr lang="en-US"/>
          </a:p>
        </p:txBody>
      </p:sp>
      <p:sp>
        <p:nvSpPr>
          <p:cNvPr id="525329" name="Line 17"/>
          <p:cNvSpPr>
            <a:spLocks noChangeShapeType="1"/>
          </p:cNvSpPr>
          <p:nvPr/>
        </p:nvSpPr>
        <p:spPr bwMode="auto">
          <a:xfrm>
            <a:off x="1082675" y="3073400"/>
            <a:ext cx="814388" cy="4763"/>
          </a:xfrm>
          <a:prstGeom prst="line">
            <a:avLst/>
          </a:prstGeom>
          <a:noFill/>
          <a:ln w="25400">
            <a:solidFill>
              <a:schemeClr val="tx1"/>
            </a:solidFill>
            <a:round/>
            <a:headEnd/>
            <a:tailEnd/>
          </a:ln>
          <a:effectLst/>
        </p:spPr>
        <p:txBody>
          <a:bodyPr wrap="none" anchor="ctr"/>
          <a:lstStyle/>
          <a:p>
            <a:endParaRPr lang="en-US"/>
          </a:p>
        </p:txBody>
      </p:sp>
      <p:sp>
        <p:nvSpPr>
          <p:cNvPr id="525330" name="Line 18"/>
          <p:cNvSpPr>
            <a:spLocks noChangeShapeType="1"/>
          </p:cNvSpPr>
          <p:nvPr/>
        </p:nvSpPr>
        <p:spPr bwMode="auto">
          <a:xfrm>
            <a:off x="1143000" y="3124200"/>
            <a:ext cx="762000" cy="45719"/>
          </a:xfrm>
          <a:prstGeom prst="line">
            <a:avLst/>
          </a:prstGeom>
          <a:noFill/>
          <a:ln w="25400">
            <a:solidFill>
              <a:schemeClr val="tx1"/>
            </a:solidFill>
            <a:round/>
            <a:headEnd/>
            <a:tailEnd/>
          </a:ln>
          <a:effectLst/>
        </p:spPr>
        <p:txBody>
          <a:bodyPr wrap="none" anchor="ctr"/>
          <a:lstStyle/>
          <a:p>
            <a:endParaRPr lang="en-US"/>
          </a:p>
        </p:txBody>
      </p:sp>
      <p:sp>
        <p:nvSpPr>
          <p:cNvPr id="525331" name="Text Box 19"/>
          <p:cNvSpPr txBox="1">
            <a:spLocks noChangeArrowheads="1"/>
          </p:cNvSpPr>
          <p:nvPr/>
        </p:nvSpPr>
        <p:spPr bwMode="auto">
          <a:xfrm>
            <a:off x="457200" y="3581400"/>
            <a:ext cx="557213" cy="155575"/>
          </a:xfrm>
          <a:prstGeom prst="rect">
            <a:avLst/>
          </a:prstGeom>
          <a:noFill/>
          <a:ln w="9525">
            <a:noFill/>
            <a:miter lim="800000"/>
            <a:headEnd/>
            <a:tailEnd/>
          </a:ln>
          <a:effectLst/>
        </p:spPr>
        <p:txBody>
          <a:bodyPr wrap="none" lIns="0" tIns="0" rIns="0" bIns="0"/>
          <a:lstStyle/>
          <a:p>
            <a:r>
              <a:rPr kumimoji="0" lang="en-US" sz="1000" b="1" dirty="0">
                <a:solidFill>
                  <a:schemeClr val="bg1"/>
                </a:solidFill>
                <a:ea typeface="ヒラギノ角ゴ Pro W3" pitchFamily="48" charset="-128"/>
              </a:rPr>
              <a:t>Meiosis </a:t>
            </a:r>
            <a:r>
              <a:rPr kumimoji="0" lang="en-US" sz="1000" b="1" dirty="0">
                <a:solidFill>
                  <a:schemeClr val="bg1"/>
                </a:solidFill>
                <a:latin typeface="TimesNewRomanPS Bold" pitchFamily="48" charset="0"/>
                <a:ea typeface="ヒラギノ角ゴ Pro W3" pitchFamily="48" charset="-128"/>
              </a:rPr>
              <a:t>I</a:t>
            </a:r>
            <a:endParaRPr kumimoji="0" lang="en-US" sz="1000" b="1" dirty="0">
              <a:solidFill>
                <a:schemeClr val="bg1"/>
              </a:solidFill>
              <a:ea typeface="ヒラギノ角ゴ Pro W3" pitchFamily="48" charset="-128"/>
            </a:endParaRPr>
          </a:p>
        </p:txBody>
      </p:sp>
      <p:sp>
        <p:nvSpPr>
          <p:cNvPr id="525332" name="Text Box 20"/>
          <p:cNvSpPr txBox="1">
            <a:spLocks noChangeArrowheads="1"/>
          </p:cNvSpPr>
          <p:nvPr/>
        </p:nvSpPr>
        <p:spPr bwMode="auto">
          <a:xfrm>
            <a:off x="1708150" y="4286250"/>
            <a:ext cx="881063" cy="438150"/>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Homologous</a:t>
            </a:r>
          </a:p>
          <a:p>
            <a:r>
              <a:rPr kumimoji="0" lang="en-US" sz="1000" b="1">
                <a:ea typeface="ヒラギノ角ゴ Pro W3" pitchFamily="48" charset="-128"/>
              </a:rPr>
              <a:t>chromosomes</a:t>
            </a:r>
          </a:p>
          <a:p>
            <a:r>
              <a:rPr kumimoji="0" lang="en-US" sz="1000" b="1">
                <a:ea typeface="ヒラギノ角ゴ Pro W3" pitchFamily="48" charset="-128"/>
              </a:rPr>
              <a:t>separate  </a:t>
            </a:r>
          </a:p>
        </p:txBody>
      </p:sp>
      <p:sp>
        <p:nvSpPr>
          <p:cNvPr id="525333" name="Text Box 21"/>
          <p:cNvSpPr txBox="1">
            <a:spLocks noChangeArrowheads="1"/>
          </p:cNvSpPr>
          <p:nvPr/>
        </p:nvSpPr>
        <p:spPr bwMode="auto">
          <a:xfrm>
            <a:off x="1603375" y="4302125"/>
            <a:ext cx="74613" cy="117475"/>
          </a:xfrm>
          <a:prstGeom prst="rect">
            <a:avLst/>
          </a:prstGeom>
          <a:noFill/>
          <a:ln w="9525">
            <a:noFill/>
            <a:miter lim="800000"/>
            <a:headEnd/>
            <a:tailEnd/>
          </a:ln>
          <a:effectLst/>
        </p:spPr>
        <p:txBody>
          <a:bodyPr wrap="none" lIns="0" tIns="0" rIns="0" bIns="0"/>
          <a:lstStyle/>
          <a:p>
            <a:r>
              <a:rPr kumimoji="0" lang="en-US" sz="900" b="1">
                <a:solidFill>
                  <a:schemeClr val="bg1"/>
                </a:solidFill>
                <a:ea typeface="ヒラギノ角ゴ Pro W3" pitchFamily="48" charset="-128"/>
              </a:rPr>
              <a:t>1</a:t>
            </a:r>
          </a:p>
        </p:txBody>
      </p:sp>
      <p:sp>
        <p:nvSpPr>
          <p:cNvPr id="525334" name="Text Box 22"/>
          <p:cNvSpPr txBox="1">
            <a:spLocks noChangeArrowheads="1"/>
          </p:cNvSpPr>
          <p:nvPr/>
        </p:nvSpPr>
        <p:spPr bwMode="auto">
          <a:xfrm>
            <a:off x="1436688" y="4792663"/>
            <a:ext cx="1503362" cy="301625"/>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Haploid cells with</a:t>
            </a:r>
          </a:p>
          <a:p>
            <a:r>
              <a:rPr kumimoji="0" lang="en-US" sz="1000" b="1">
                <a:ea typeface="ヒラギノ角ゴ Pro W3" pitchFamily="48" charset="-128"/>
              </a:rPr>
              <a:t>replicated chromosomes  </a:t>
            </a:r>
          </a:p>
        </p:txBody>
      </p:sp>
      <p:sp>
        <p:nvSpPr>
          <p:cNvPr id="525335" name="Text Box 23"/>
          <p:cNvSpPr txBox="1">
            <a:spLocks noChangeArrowheads="1"/>
          </p:cNvSpPr>
          <p:nvPr/>
        </p:nvSpPr>
        <p:spPr bwMode="auto">
          <a:xfrm>
            <a:off x="438150" y="5165725"/>
            <a:ext cx="557213" cy="155575"/>
          </a:xfrm>
          <a:prstGeom prst="rect">
            <a:avLst/>
          </a:prstGeom>
          <a:noFill/>
          <a:ln w="9525">
            <a:noFill/>
            <a:miter lim="800000"/>
            <a:headEnd/>
            <a:tailEnd/>
          </a:ln>
          <a:effectLst/>
        </p:spPr>
        <p:txBody>
          <a:bodyPr wrap="none" lIns="0" tIns="0" rIns="0" bIns="0"/>
          <a:lstStyle/>
          <a:p>
            <a:r>
              <a:rPr kumimoji="0" lang="en-US" sz="1000" b="1">
                <a:solidFill>
                  <a:schemeClr val="bg1"/>
                </a:solidFill>
                <a:ea typeface="ヒラギノ角ゴ Pro W3" pitchFamily="48" charset="-128"/>
              </a:rPr>
              <a:t>Meiosis </a:t>
            </a:r>
            <a:r>
              <a:rPr kumimoji="0" lang="en-US" sz="1000">
                <a:solidFill>
                  <a:schemeClr val="bg1"/>
                </a:solidFill>
                <a:latin typeface="TimesNewRomanPS Bold" pitchFamily="48" charset="0"/>
                <a:ea typeface="ヒラギノ角ゴ Pro W3" pitchFamily="48" charset="-128"/>
              </a:rPr>
              <a:t>II</a:t>
            </a:r>
            <a:endParaRPr kumimoji="0" lang="en-US" sz="1000" b="1">
              <a:solidFill>
                <a:schemeClr val="bg1"/>
              </a:solidFill>
              <a:ea typeface="ヒラギノ角ゴ Pro W3" pitchFamily="48" charset="-128"/>
            </a:endParaRPr>
          </a:p>
        </p:txBody>
      </p:sp>
      <p:sp>
        <p:nvSpPr>
          <p:cNvPr id="525336" name="Text Box 24"/>
          <p:cNvSpPr txBox="1">
            <a:spLocks noChangeArrowheads="1"/>
          </p:cNvSpPr>
          <p:nvPr/>
        </p:nvSpPr>
        <p:spPr bwMode="auto">
          <a:xfrm>
            <a:off x="1603375" y="5445125"/>
            <a:ext cx="74613" cy="117475"/>
          </a:xfrm>
          <a:prstGeom prst="rect">
            <a:avLst/>
          </a:prstGeom>
          <a:noFill/>
          <a:ln w="9525">
            <a:noFill/>
            <a:miter lim="800000"/>
            <a:headEnd/>
            <a:tailEnd/>
          </a:ln>
          <a:effectLst/>
        </p:spPr>
        <p:txBody>
          <a:bodyPr wrap="none" lIns="0" tIns="0" rIns="0" bIns="0"/>
          <a:lstStyle/>
          <a:p>
            <a:r>
              <a:rPr kumimoji="0" lang="en-US" sz="900" b="1">
                <a:solidFill>
                  <a:schemeClr val="bg1"/>
                </a:solidFill>
                <a:ea typeface="ヒラギノ角ゴ Pro W3" pitchFamily="48" charset="-128"/>
              </a:rPr>
              <a:t>2</a:t>
            </a:r>
          </a:p>
        </p:txBody>
      </p:sp>
      <p:sp>
        <p:nvSpPr>
          <p:cNvPr id="525337" name="Text Box 25"/>
          <p:cNvSpPr txBox="1">
            <a:spLocks noChangeArrowheads="1"/>
          </p:cNvSpPr>
          <p:nvPr/>
        </p:nvSpPr>
        <p:spPr bwMode="auto">
          <a:xfrm>
            <a:off x="1728788" y="5421313"/>
            <a:ext cx="1077912" cy="295275"/>
          </a:xfrm>
          <a:prstGeom prst="rect">
            <a:avLst/>
          </a:prstGeom>
          <a:noFill/>
          <a:ln w="9525">
            <a:noFill/>
            <a:miter lim="800000"/>
            <a:headEnd/>
            <a:tailEnd/>
          </a:ln>
          <a:effectLst/>
        </p:spPr>
        <p:txBody>
          <a:bodyPr wrap="none" lIns="0" tIns="0" rIns="0" bIns="0"/>
          <a:lstStyle/>
          <a:p>
            <a:r>
              <a:rPr kumimoji="0" lang="en-US" sz="1000" b="1">
                <a:ea typeface="ヒラギノ角ゴ Pro W3" pitchFamily="48" charset="-128"/>
              </a:rPr>
              <a:t>Sister chromatids</a:t>
            </a:r>
          </a:p>
          <a:p>
            <a:r>
              <a:rPr kumimoji="0" lang="en-US" sz="1000" b="1">
                <a:ea typeface="ヒラギノ角ゴ Pro W3" pitchFamily="48" charset="-128"/>
              </a:rPr>
              <a:t>separate  </a:t>
            </a:r>
          </a:p>
        </p:txBody>
      </p:sp>
      <p:sp>
        <p:nvSpPr>
          <p:cNvPr id="525338" name="Text Box 26"/>
          <p:cNvSpPr txBox="1">
            <a:spLocks noChangeArrowheads="1"/>
          </p:cNvSpPr>
          <p:nvPr/>
        </p:nvSpPr>
        <p:spPr bwMode="auto">
          <a:xfrm>
            <a:off x="820738" y="6430963"/>
            <a:ext cx="2519362" cy="142875"/>
          </a:xfrm>
          <a:prstGeom prst="rect">
            <a:avLst/>
          </a:prstGeom>
          <a:noFill/>
          <a:ln w="9525">
            <a:noFill/>
            <a:miter lim="800000"/>
            <a:headEnd/>
            <a:tailEnd/>
          </a:ln>
          <a:effectLst/>
        </p:spPr>
        <p:txBody>
          <a:bodyPr wrap="none" lIns="0" tIns="0" rIns="0" bIns="0"/>
          <a:lstStyle/>
          <a:p>
            <a:r>
              <a:rPr kumimoji="0" lang="en-US" sz="900" b="1">
                <a:ea typeface="ヒラギノ角ゴ Pro W3" pitchFamily="48" charset="-128"/>
              </a:rPr>
              <a:t>Haploid cells with unreplicated chromosomes  </a:t>
            </a:r>
          </a:p>
        </p:txBody>
      </p:sp>
      <p:sp>
        <p:nvSpPr>
          <p:cNvPr id="25" name="Rectangle 24"/>
          <p:cNvSpPr/>
          <p:nvPr/>
        </p:nvSpPr>
        <p:spPr>
          <a:xfrm>
            <a:off x="4191000" y="0"/>
            <a:ext cx="4724400"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nSpc>
                <a:spcPct val="150000"/>
              </a:lnSpc>
              <a:buFont typeface="+mj-lt"/>
              <a:buAutoNum type="arabicPeriod"/>
            </a:pPr>
            <a:r>
              <a:rPr lang="en-IN" sz="2400" dirty="0" smtClean="0"/>
              <a:t>Produces 4 daughter cells</a:t>
            </a:r>
          </a:p>
          <a:p>
            <a:pPr marL="342900" indent="-342900">
              <a:lnSpc>
                <a:spcPct val="150000"/>
              </a:lnSpc>
              <a:buFont typeface="+mj-lt"/>
              <a:buAutoNum type="arabicPeriod"/>
            </a:pPr>
            <a:r>
              <a:rPr lang="en-IN" sz="2400" dirty="0" smtClean="0"/>
              <a:t>Daughter cells are haploid</a:t>
            </a:r>
          </a:p>
          <a:p>
            <a:pPr marL="342900" indent="-342900">
              <a:lnSpc>
                <a:spcPct val="150000"/>
              </a:lnSpc>
              <a:buFont typeface="+mj-lt"/>
              <a:buAutoNum type="arabicPeriod"/>
            </a:pPr>
            <a:r>
              <a:rPr lang="en-IN" sz="2400" dirty="0" smtClean="0"/>
              <a:t>Daughter cells are genetically different to each other</a:t>
            </a:r>
          </a:p>
          <a:p>
            <a:pPr marL="342900" indent="-342900">
              <a:lnSpc>
                <a:spcPct val="150000"/>
              </a:lnSpc>
              <a:buFont typeface="+mj-lt"/>
              <a:buAutoNum type="arabicPeriod"/>
            </a:pPr>
            <a:r>
              <a:rPr lang="en-IN" sz="2400" dirty="0" smtClean="0"/>
              <a:t>Daughter cells are genetically different to parent cell</a:t>
            </a:r>
          </a:p>
          <a:p>
            <a:pPr marL="342900" indent="-342900">
              <a:lnSpc>
                <a:spcPct val="150000"/>
              </a:lnSpc>
              <a:buFont typeface="+mj-lt"/>
              <a:buAutoNum type="arabicPeriod"/>
            </a:pPr>
            <a:r>
              <a:rPr lang="en-IN" sz="2400" dirty="0" smtClean="0"/>
              <a:t>Occurs in two stages.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2_Meiosis.mp4">
            <a:hlinkClick r:id="" action="ppaction://media"/>
          </p:cNvPr>
          <p:cNvPicPr>
            <a:picLocks noGrp="1" noRot="1" noChangeAspect="1"/>
          </p:cNvPicPr>
          <p:nvPr>
            <p:ph idx="1"/>
            <a:videoFile r:link="rId1"/>
          </p:nvPr>
        </p:nvPicPr>
        <p:blipFill>
          <a:blip r:embed="rId3"/>
          <a:stretch>
            <a:fillRect/>
          </a:stretch>
        </p:blipFill>
        <p:spPr>
          <a:xfrm>
            <a:off x="31749" y="0"/>
            <a:ext cx="9112251" cy="68341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802" name="Picture 58" descr="13_09aMitosisVMeiosis-U"/>
          <p:cNvPicPr>
            <a:picLocks noChangeAspect="1" noChangeArrowheads="1"/>
          </p:cNvPicPr>
          <p:nvPr/>
        </p:nvPicPr>
        <p:blipFill>
          <a:blip r:embed="rId3"/>
          <a:srcRect b="577"/>
          <a:stretch>
            <a:fillRect/>
          </a:stretch>
        </p:blipFill>
        <p:spPr bwMode="auto">
          <a:xfrm>
            <a:off x="457200" y="0"/>
            <a:ext cx="8194675" cy="6559550"/>
          </a:xfrm>
          <a:prstGeom prst="rect">
            <a:avLst/>
          </a:prstGeom>
          <a:noFill/>
        </p:spPr>
      </p:pic>
      <p:sp>
        <p:nvSpPr>
          <p:cNvPr id="543804" name="Text Box 60"/>
          <p:cNvSpPr txBox="1">
            <a:spLocks noChangeArrowheads="1"/>
          </p:cNvSpPr>
          <p:nvPr/>
        </p:nvSpPr>
        <p:spPr bwMode="auto">
          <a:xfrm>
            <a:off x="2133600" y="0"/>
            <a:ext cx="773112" cy="184150"/>
          </a:xfrm>
          <a:prstGeom prst="rect">
            <a:avLst/>
          </a:prstGeom>
          <a:noFill/>
          <a:ln w="9525">
            <a:noFill/>
            <a:miter lim="800000"/>
            <a:headEnd/>
            <a:tailEnd/>
          </a:ln>
          <a:effectLst/>
        </p:spPr>
        <p:txBody>
          <a:bodyPr wrap="none" lIns="0" tIns="0" rIns="0" bIns="0"/>
          <a:lstStyle/>
          <a:p>
            <a:r>
              <a:rPr kumimoji="0" lang="en-US" sz="1400" b="1" dirty="0">
                <a:solidFill>
                  <a:schemeClr val="bg1"/>
                </a:solidFill>
                <a:ea typeface="ヒラギノ角ゴ Pro W3" pitchFamily="48" charset="-128"/>
              </a:rPr>
              <a:t>MITOSIS</a:t>
            </a:r>
          </a:p>
        </p:txBody>
      </p:sp>
      <p:sp>
        <p:nvSpPr>
          <p:cNvPr id="543805" name="Text Box 61"/>
          <p:cNvSpPr txBox="1">
            <a:spLocks noChangeArrowheads="1"/>
          </p:cNvSpPr>
          <p:nvPr/>
        </p:nvSpPr>
        <p:spPr bwMode="auto">
          <a:xfrm>
            <a:off x="6324600" y="0"/>
            <a:ext cx="773112" cy="184150"/>
          </a:xfrm>
          <a:prstGeom prst="rect">
            <a:avLst/>
          </a:prstGeom>
          <a:noFill/>
          <a:ln w="9525">
            <a:noFill/>
            <a:miter lim="800000"/>
            <a:headEnd/>
            <a:tailEnd/>
          </a:ln>
          <a:effectLst/>
        </p:spPr>
        <p:txBody>
          <a:bodyPr wrap="none" lIns="0" tIns="0" rIns="0" bIns="0"/>
          <a:lstStyle/>
          <a:p>
            <a:r>
              <a:rPr kumimoji="0" lang="en-US" sz="1400" b="1" dirty="0">
                <a:solidFill>
                  <a:schemeClr val="bg1"/>
                </a:solidFill>
                <a:ea typeface="ヒラギノ角ゴ Pro W3" pitchFamily="48" charset="-128"/>
              </a:rPr>
              <a:t>MEIOSIS</a:t>
            </a:r>
          </a:p>
        </p:txBody>
      </p:sp>
      <p:sp>
        <p:nvSpPr>
          <p:cNvPr id="543806" name="Text Box 62"/>
          <p:cNvSpPr txBox="1">
            <a:spLocks noChangeArrowheads="1"/>
          </p:cNvSpPr>
          <p:nvPr/>
        </p:nvSpPr>
        <p:spPr bwMode="auto">
          <a:xfrm>
            <a:off x="7543800" y="457200"/>
            <a:ext cx="874712" cy="222250"/>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MEIOSIS </a:t>
            </a:r>
            <a:r>
              <a:rPr kumimoji="0" lang="en-US" sz="1400" dirty="0">
                <a:latin typeface="TimesNewRomanPS Bold" pitchFamily="48" charset="0"/>
                <a:ea typeface="ヒラギノ角ゴ Pro W3" pitchFamily="48" charset="-128"/>
              </a:rPr>
              <a:t>I</a:t>
            </a:r>
            <a:endParaRPr kumimoji="0" lang="en-US" sz="1400" b="1" dirty="0">
              <a:ea typeface="ヒラギノ角ゴ Pro W3" pitchFamily="48" charset="-128"/>
            </a:endParaRPr>
          </a:p>
        </p:txBody>
      </p:sp>
      <p:sp>
        <p:nvSpPr>
          <p:cNvPr id="543809" name="Text Box 65"/>
          <p:cNvSpPr txBox="1">
            <a:spLocks noChangeArrowheads="1"/>
          </p:cNvSpPr>
          <p:nvPr/>
        </p:nvSpPr>
        <p:spPr bwMode="auto">
          <a:xfrm>
            <a:off x="4895850" y="1176338"/>
            <a:ext cx="1154113" cy="431800"/>
          </a:xfrm>
          <a:prstGeom prst="rect">
            <a:avLst/>
          </a:prstGeom>
          <a:noFill/>
          <a:ln w="9525">
            <a:noFill/>
            <a:miter lim="800000"/>
            <a:headEnd/>
            <a:tailEnd/>
          </a:ln>
          <a:effectLst/>
        </p:spPr>
        <p:txBody>
          <a:bodyPr wrap="none" lIns="0" tIns="0" rIns="0" bIns="0"/>
          <a:lstStyle/>
          <a:p>
            <a:pPr algn="ctr"/>
            <a:r>
              <a:rPr kumimoji="0" lang="en-US" sz="1400" b="1">
                <a:ea typeface="ヒラギノ角ゴ Pro W3" pitchFamily="48" charset="-128"/>
              </a:rPr>
              <a:t>Chromosome</a:t>
            </a:r>
          </a:p>
          <a:p>
            <a:pPr algn="ctr">
              <a:lnSpc>
                <a:spcPct val="90000"/>
              </a:lnSpc>
            </a:pPr>
            <a:r>
              <a:rPr kumimoji="0" lang="en-US" sz="1400" b="1">
                <a:ea typeface="ヒラギノ角ゴ Pro W3" pitchFamily="48" charset="-128"/>
              </a:rPr>
              <a:t>replication</a:t>
            </a:r>
          </a:p>
        </p:txBody>
      </p:sp>
      <p:sp>
        <p:nvSpPr>
          <p:cNvPr id="543810" name="Text Box 66"/>
          <p:cNvSpPr txBox="1">
            <a:spLocks noChangeArrowheads="1"/>
          </p:cNvSpPr>
          <p:nvPr/>
        </p:nvSpPr>
        <p:spPr bwMode="auto">
          <a:xfrm>
            <a:off x="7239000" y="1371600"/>
            <a:ext cx="1109662" cy="558800"/>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Homologous</a:t>
            </a:r>
          </a:p>
          <a:p>
            <a:pPr>
              <a:lnSpc>
                <a:spcPct val="80000"/>
              </a:lnSpc>
            </a:pPr>
            <a:r>
              <a:rPr kumimoji="0" lang="en-US" sz="1400" b="1" dirty="0">
                <a:ea typeface="ヒラギノ角ゴ Pro W3" pitchFamily="48" charset="-128"/>
              </a:rPr>
              <a:t>chromosome</a:t>
            </a:r>
          </a:p>
          <a:p>
            <a:pPr>
              <a:lnSpc>
                <a:spcPct val="80000"/>
              </a:lnSpc>
            </a:pPr>
            <a:r>
              <a:rPr kumimoji="0" lang="en-US" sz="1400" b="1" dirty="0">
                <a:ea typeface="ヒラギノ角ゴ Pro W3" pitchFamily="48" charset="-128"/>
              </a:rPr>
              <a:t>pair</a:t>
            </a:r>
          </a:p>
        </p:txBody>
      </p:sp>
      <p:sp>
        <p:nvSpPr>
          <p:cNvPr id="543812" name="AutoShape 68"/>
          <p:cNvSpPr>
            <a:spLocks/>
          </p:cNvSpPr>
          <p:nvPr/>
        </p:nvSpPr>
        <p:spPr bwMode="auto">
          <a:xfrm rot="-3888735">
            <a:off x="6614648" y="1357897"/>
            <a:ext cx="93662" cy="195262"/>
          </a:xfrm>
          <a:prstGeom prst="leftBrace">
            <a:avLst>
              <a:gd name="adj1" fmla="val 17373"/>
              <a:gd name="adj2" fmla="val 50000"/>
            </a:avLst>
          </a:prstGeom>
          <a:noFill/>
          <a:ln w="12700">
            <a:solidFill>
              <a:schemeClr val="tx1"/>
            </a:solidFill>
            <a:round/>
            <a:headEnd/>
            <a:tailEnd/>
          </a:ln>
          <a:effectLst/>
        </p:spPr>
        <p:txBody>
          <a:bodyPr wrap="none" anchor="ctr"/>
          <a:lstStyle/>
          <a:p>
            <a:endParaRPr lang="en-US"/>
          </a:p>
        </p:txBody>
      </p:sp>
      <p:sp>
        <p:nvSpPr>
          <p:cNvPr id="543813" name="Line 69"/>
          <p:cNvSpPr>
            <a:spLocks noChangeShapeType="1"/>
          </p:cNvSpPr>
          <p:nvPr/>
        </p:nvSpPr>
        <p:spPr bwMode="auto">
          <a:xfrm>
            <a:off x="6629400" y="1524000"/>
            <a:ext cx="490538" cy="185738"/>
          </a:xfrm>
          <a:prstGeom prst="line">
            <a:avLst/>
          </a:prstGeom>
          <a:noFill/>
          <a:ln w="12700">
            <a:solidFill>
              <a:schemeClr val="tx1"/>
            </a:solidFill>
            <a:round/>
            <a:headEnd/>
            <a:tailEnd/>
          </a:ln>
          <a:effectLst/>
        </p:spPr>
        <p:txBody>
          <a:bodyPr wrap="none" anchor="ctr"/>
          <a:lstStyle/>
          <a:p>
            <a:endParaRPr lang="en-US"/>
          </a:p>
        </p:txBody>
      </p:sp>
      <p:sp>
        <p:nvSpPr>
          <p:cNvPr id="543814" name="Text Box 70"/>
          <p:cNvSpPr txBox="1">
            <a:spLocks noChangeArrowheads="1"/>
          </p:cNvSpPr>
          <p:nvPr/>
        </p:nvSpPr>
        <p:spPr bwMode="auto">
          <a:xfrm>
            <a:off x="3049588" y="1157288"/>
            <a:ext cx="1154112" cy="396875"/>
          </a:xfrm>
          <a:prstGeom prst="rect">
            <a:avLst/>
          </a:prstGeom>
          <a:noFill/>
          <a:ln w="9525">
            <a:noFill/>
            <a:miter lim="800000"/>
            <a:headEnd/>
            <a:tailEnd/>
          </a:ln>
          <a:effectLst/>
        </p:spPr>
        <p:txBody>
          <a:bodyPr wrap="none" lIns="0" tIns="0" rIns="0" bIns="0"/>
          <a:lstStyle/>
          <a:p>
            <a:pPr algn="ctr"/>
            <a:r>
              <a:rPr kumimoji="0" lang="en-US" sz="1400" b="1">
                <a:ea typeface="ヒラギノ角ゴ Pro W3" pitchFamily="48" charset="-128"/>
              </a:rPr>
              <a:t>Chromosome</a:t>
            </a:r>
          </a:p>
          <a:p>
            <a:pPr algn="ctr"/>
            <a:r>
              <a:rPr kumimoji="0" lang="en-US" sz="1400" b="1">
                <a:ea typeface="ヒラギノ角ゴ Pro W3" pitchFamily="48" charset="-128"/>
              </a:rPr>
              <a:t>replication</a:t>
            </a:r>
          </a:p>
        </p:txBody>
      </p:sp>
      <p:sp>
        <p:nvSpPr>
          <p:cNvPr id="543815" name="Text Box 71"/>
          <p:cNvSpPr txBox="1">
            <a:spLocks noChangeArrowheads="1"/>
          </p:cNvSpPr>
          <p:nvPr/>
        </p:nvSpPr>
        <p:spPr bwMode="auto">
          <a:xfrm>
            <a:off x="4298950" y="2003425"/>
            <a:ext cx="519113" cy="180975"/>
          </a:xfrm>
          <a:prstGeom prst="rect">
            <a:avLst/>
          </a:prstGeom>
          <a:noFill/>
          <a:ln w="9525">
            <a:noFill/>
            <a:miter lim="800000"/>
            <a:headEnd/>
            <a:tailEnd/>
          </a:ln>
          <a:effectLst/>
        </p:spPr>
        <p:txBody>
          <a:bodyPr wrap="none" lIns="0" tIns="0" rIns="0" bIns="0"/>
          <a:lstStyle/>
          <a:p>
            <a:r>
              <a:rPr kumimoji="0" lang="en-US" sz="1400" b="1">
                <a:ea typeface="ヒラギノ角ゴ Pro W3" pitchFamily="48" charset="-128"/>
              </a:rPr>
              <a:t>2</a:t>
            </a:r>
            <a:r>
              <a:rPr kumimoji="0" lang="en-US" sz="1400" b="1" i="1">
                <a:ea typeface="ヒラギノ角ゴ Pro W3" pitchFamily="48" charset="-128"/>
              </a:rPr>
              <a:t>n</a:t>
            </a:r>
            <a:r>
              <a:rPr kumimoji="0" lang="en-US" sz="1400" b="1">
                <a:ea typeface="ヒラギノ角ゴ Pro W3" pitchFamily="48" charset="-128"/>
              </a:rPr>
              <a:t> = 6</a:t>
            </a:r>
          </a:p>
        </p:txBody>
      </p:sp>
      <p:sp>
        <p:nvSpPr>
          <p:cNvPr id="543816" name="Text Box 72"/>
          <p:cNvSpPr txBox="1">
            <a:spLocks noChangeArrowheads="1"/>
          </p:cNvSpPr>
          <p:nvPr/>
        </p:nvSpPr>
        <p:spPr bwMode="auto">
          <a:xfrm>
            <a:off x="4140200" y="847725"/>
            <a:ext cx="912813" cy="176213"/>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Parent cell</a:t>
            </a:r>
          </a:p>
        </p:txBody>
      </p:sp>
      <p:sp>
        <p:nvSpPr>
          <p:cNvPr id="543818" name="Text Box 74"/>
          <p:cNvSpPr txBox="1">
            <a:spLocks noChangeArrowheads="1"/>
          </p:cNvSpPr>
          <p:nvPr/>
        </p:nvSpPr>
        <p:spPr bwMode="auto">
          <a:xfrm>
            <a:off x="0" y="1371600"/>
            <a:ext cx="2058987" cy="222250"/>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Replicated chromosome</a:t>
            </a:r>
          </a:p>
        </p:txBody>
      </p:sp>
      <p:sp>
        <p:nvSpPr>
          <p:cNvPr id="543819" name="Line 75"/>
          <p:cNvSpPr>
            <a:spLocks noChangeShapeType="1"/>
          </p:cNvSpPr>
          <p:nvPr/>
        </p:nvSpPr>
        <p:spPr bwMode="auto">
          <a:xfrm flipV="1">
            <a:off x="1447800" y="1219199"/>
            <a:ext cx="838200" cy="174625"/>
          </a:xfrm>
          <a:prstGeom prst="line">
            <a:avLst/>
          </a:prstGeom>
          <a:noFill/>
          <a:ln w="12700">
            <a:solidFill>
              <a:schemeClr val="tx1"/>
            </a:solidFill>
            <a:round/>
            <a:headEnd/>
            <a:tailEnd/>
          </a:ln>
          <a:effectLst/>
        </p:spPr>
        <p:txBody>
          <a:bodyPr wrap="none" anchor="ctr"/>
          <a:lstStyle/>
          <a:p>
            <a:endParaRPr lang="en-US"/>
          </a:p>
        </p:txBody>
      </p:sp>
      <p:sp>
        <p:nvSpPr>
          <p:cNvPr id="543820" name="AutoShape 76"/>
          <p:cNvSpPr>
            <a:spLocks/>
          </p:cNvSpPr>
          <p:nvPr/>
        </p:nvSpPr>
        <p:spPr bwMode="auto">
          <a:xfrm rot="1549232">
            <a:off x="2598738" y="1658938"/>
            <a:ext cx="73025" cy="157162"/>
          </a:xfrm>
          <a:prstGeom prst="leftBrace">
            <a:avLst>
              <a:gd name="adj1" fmla="val 17935"/>
              <a:gd name="adj2" fmla="val 50000"/>
            </a:avLst>
          </a:prstGeom>
          <a:noFill/>
          <a:ln w="12700">
            <a:solidFill>
              <a:schemeClr val="tx1"/>
            </a:solidFill>
            <a:round/>
            <a:headEnd/>
            <a:tailEnd/>
          </a:ln>
          <a:effectLst/>
        </p:spPr>
        <p:txBody>
          <a:bodyPr wrap="none" anchor="ctr"/>
          <a:lstStyle/>
          <a:p>
            <a:endParaRPr lang="en-US"/>
          </a:p>
        </p:txBody>
      </p:sp>
      <p:sp>
        <p:nvSpPr>
          <p:cNvPr id="543825" name="Text Box 81"/>
          <p:cNvSpPr txBox="1">
            <a:spLocks noChangeArrowheads="1"/>
          </p:cNvSpPr>
          <p:nvPr/>
        </p:nvSpPr>
        <p:spPr bwMode="auto">
          <a:xfrm>
            <a:off x="7696200" y="4114800"/>
            <a:ext cx="682625" cy="407988"/>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Haploid</a:t>
            </a:r>
          </a:p>
          <a:p>
            <a:r>
              <a:rPr kumimoji="0" lang="en-US" sz="1400" b="1" i="1" dirty="0">
                <a:ea typeface="ヒラギノ角ゴ Pro W3" pitchFamily="48" charset="-128"/>
              </a:rPr>
              <a:t>   n</a:t>
            </a:r>
            <a:r>
              <a:rPr kumimoji="0" lang="en-US" sz="1400" b="1" dirty="0">
                <a:ea typeface="ヒラギノ角ゴ Pro W3" pitchFamily="48" charset="-128"/>
              </a:rPr>
              <a:t> = 3</a:t>
            </a:r>
          </a:p>
        </p:txBody>
      </p:sp>
      <p:sp>
        <p:nvSpPr>
          <p:cNvPr id="543826" name="Text Box 82"/>
          <p:cNvSpPr txBox="1">
            <a:spLocks noChangeArrowheads="1"/>
          </p:cNvSpPr>
          <p:nvPr/>
        </p:nvSpPr>
        <p:spPr bwMode="auto">
          <a:xfrm>
            <a:off x="6096000" y="3810000"/>
            <a:ext cx="852487" cy="536575"/>
          </a:xfrm>
          <a:prstGeom prst="rect">
            <a:avLst/>
          </a:prstGeom>
          <a:noFill/>
          <a:ln w="9525">
            <a:noFill/>
            <a:miter lim="800000"/>
            <a:headEnd/>
            <a:tailEnd/>
          </a:ln>
          <a:effectLst/>
        </p:spPr>
        <p:txBody>
          <a:bodyPr wrap="none" lIns="0" tIns="0" rIns="0" bIns="0"/>
          <a:lstStyle/>
          <a:p>
            <a:r>
              <a:rPr kumimoji="0" lang="en-US" sz="1400" b="1">
                <a:ea typeface="ヒラギノ角ゴ Pro W3" pitchFamily="48" charset="-128"/>
              </a:rPr>
              <a:t>Daughter</a:t>
            </a:r>
          </a:p>
          <a:p>
            <a:pPr>
              <a:lnSpc>
                <a:spcPct val="80000"/>
              </a:lnSpc>
            </a:pPr>
            <a:r>
              <a:rPr kumimoji="0" lang="en-US" sz="1400" b="1">
                <a:ea typeface="ヒラギノ角ゴ Pro W3" pitchFamily="48" charset="-128"/>
              </a:rPr>
              <a:t>  cells of</a:t>
            </a:r>
          </a:p>
          <a:p>
            <a:pPr>
              <a:lnSpc>
                <a:spcPct val="70000"/>
              </a:lnSpc>
            </a:pPr>
            <a:r>
              <a:rPr kumimoji="0" lang="en-US" sz="1400" b="1">
                <a:ea typeface="ヒラギノ角ゴ Pro W3" pitchFamily="48" charset="-128"/>
              </a:rPr>
              <a:t>meiosis </a:t>
            </a:r>
            <a:r>
              <a:rPr kumimoji="0" lang="en-US" sz="1400">
                <a:latin typeface="TimesNewRomanPS Bold" pitchFamily="48" charset="0"/>
                <a:ea typeface="ヒラギノ角ゴ Pro W3" pitchFamily="48" charset="-128"/>
              </a:rPr>
              <a:t>I</a:t>
            </a:r>
            <a:endParaRPr kumimoji="0" lang="en-US" sz="1400" b="1">
              <a:ea typeface="ヒラギノ角ゴ Pro W3" pitchFamily="48" charset="-128"/>
            </a:endParaRPr>
          </a:p>
        </p:txBody>
      </p:sp>
      <p:sp>
        <p:nvSpPr>
          <p:cNvPr id="543827" name="Text Box 83"/>
          <p:cNvSpPr txBox="1">
            <a:spLocks noChangeArrowheads="1"/>
          </p:cNvSpPr>
          <p:nvPr/>
        </p:nvSpPr>
        <p:spPr bwMode="auto">
          <a:xfrm>
            <a:off x="6019800" y="5029200"/>
            <a:ext cx="930275" cy="204787"/>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MEIOSIS </a:t>
            </a:r>
            <a:r>
              <a:rPr kumimoji="0" lang="en-US" sz="1400" dirty="0">
                <a:latin typeface="TimesNewRomanPS Bold" pitchFamily="48" charset="0"/>
                <a:ea typeface="ヒラギノ角ゴ Pro W3" pitchFamily="48" charset="-128"/>
              </a:rPr>
              <a:t>II</a:t>
            </a:r>
            <a:endParaRPr kumimoji="0" lang="en-US" sz="1400" b="1" dirty="0">
              <a:ea typeface="ヒラギノ角ゴ Pro W3" pitchFamily="48" charset="-128"/>
            </a:endParaRPr>
          </a:p>
        </p:txBody>
      </p:sp>
      <p:sp>
        <p:nvSpPr>
          <p:cNvPr id="543828" name="Text Box 84"/>
          <p:cNvSpPr txBox="1">
            <a:spLocks noChangeArrowheads="1"/>
          </p:cNvSpPr>
          <p:nvPr/>
        </p:nvSpPr>
        <p:spPr bwMode="auto">
          <a:xfrm>
            <a:off x="5376863" y="6286500"/>
            <a:ext cx="2351087" cy="185738"/>
          </a:xfrm>
          <a:prstGeom prst="rect">
            <a:avLst/>
          </a:prstGeom>
          <a:noFill/>
          <a:ln w="9525">
            <a:noFill/>
            <a:miter lim="800000"/>
            <a:headEnd/>
            <a:tailEnd/>
          </a:ln>
          <a:effectLst/>
        </p:spPr>
        <p:txBody>
          <a:bodyPr wrap="none" lIns="0" tIns="0" rIns="0" bIns="0"/>
          <a:lstStyle/>
          <a:p>
            <a:r>
              <a:rPr kumimoji="0" lang="en-US" sz="1400" b="1" dirty="0">
                <a:ea typeface="ヒラギノ角ゴ Pro W3" pitchFamily="48" charset="-128"/>
              </a:rPr>
              <a:t>Daughter cells of meiosis </a:t>
            </a:r>
            <a:r>
              <a:rPr kumimoji="0" lang="en-US" sz="1400" dirty="0">
                <a:latin typeface="TimesNewRomanPS Bold" pitchFamily="48" charset="0"/>
                <a:ea typeface="ヒラギノ角ゴ Pro W3" pitchFamily="48" charset="-128"/>
              </a:rPr>
              <a:t>II</a:t>
            </a:r>
            <a:endParaRPr kumimoji="0" lang="en-US" sz="1400" b="1" dirty="0">
              <a:ea typeface="ヒラギノ角ゴ Pro W3" pitchFamily="48" charset="-128"/>
            </a:endParaRPr>
          </a:p>
        </p:txBody>
      </p:sp>
      <p:sp>
        <p:nvSpPr>
          <p:cNvPr id="543829" name="Text Box 85"/>
          <p:cNvSpPr txBox="1">
            <a:spLocks noChangeArrowheads="1"/>
          </p:cNvSpPr>
          <p:nvPr/>
        </p:nvSpPr>
        <p:spPr bwMode="auto">
          <a:xfrm>
            <a:off x="7632700" y="6075363"/>
            <a:ext cx="122238" cy="131762"/>
          </a:xfrm>
          <a:prstGeom prst="rect">
            <a:avLst/>
          </a:prstGeom>
          <a:noFill/>
          <a:ln w="9525">
            <a:noFill/>
            <a:miter lim="800000"/>
            <a:headEnd/>
            <a:tailEnd/>
          </a:ln>
          <a:effectLst/>
        </p:spPr>
        <p:txBody>
          <a:bodyPr wrap="none" lIns="0" tIns="0" rIns="0" bIns="0"/>
          <a:lstStyle/>
          <a:p>
            <a:pPr>
              <a:lnSpc>
                <a:spcPct val="70000"/>
              </a:lnSpc>
            </a:pPr>
            <a:r>
              <a:rPr kumimoji="0" lang="en-US" sz="1400" b="1" i="1">
                <a:ea typeface="ヒラギノ角ゴ Pro W3" pitchFamily="48" charset="-128"/>
              </a:rPr>
              <a:t>n</a:t>
            </a:r>
            <a:endParaRPr kumimoji="0" lang="en-US" sz="1400" b="1">
              <a:ea typeface="ヒラギノ角ゴ Pro W3" pitchFamily="48" charset="-128"/>
            </a:endParaRPr>
          </a:p>
        </p:txBody>
      </p:sp>
      <p:sp>
        <p:nvSpPr>
          <p:cNvPr id="543830" name="Text Box 86"/>
          <p:cNvSpPr txBox="1">
            <a:spLocks noChangeArrowheads="1"/>
          </p:cNvSpPr>
          <p:nvPr/>
        </p:nvSpPr>
        <p:spPr bwMode="auto">
          <a:xfrm>
            <a:off x="7048500" y="6073775"/>
            <a:ext cx="122238" cy="131763"/>
          </a:xfrm>
          <a:prstGeom prst="rect">
            <a:avLst/>
          </a:prstGeom>
          <a:noFill/>
          <a:ln w="9525">
            <a:noFill/>
            <a:miter lim="800000"/>
            <a:headEnd/>
            <a:tailEnd/>
          </a:ln>
          <a:effectLst/>
        </p:spPr>
        <p:txBody>
          <a:bodyPr wrap="none" lIns="0" tIns="0" rIns="0" bIns="0"/>
          <a:lstStyle/>
          <a:p>
            <a:pPr>
              <a:lnSpc>
                <a:spcPct val="70000"/>
              </a:lnSpc>
            </a:pPr>
            <a:r>
              <a:rPr kumimoji="0" lang="en-US" sz="1400" b="1" i="1">
                <a:ea typeface="ヒラギノ角ゴ Pro W3" pitchFamily="48" charset="-128"/>
              </a:rPr>
              <a:t>n</a:t>
            </a:r>
            <a:endParaRPr kumimoji="0" lang="en-US" sz="1400" b="1">
              <a:ea typeface="ヒラギノ角ゴ Pro W3" pitchFamily="48" charset="-128"/>
            </a:endParaRPr>
          </a:p>
        </p:txBody>
      </p:sp>
      <p:sp>
        <p:nvSpPr>
          <p:cNvPr id="543831" name="Text Box 87"/>
          <p:cNvSpPr txBox="1">
            <a:spLocks noChangeArrowheads="1"/>
          </p:cNvSpPr>
          <p:nvPr/>
        </p:nvSpPr>
        <p:spPr bwMode="auto">
          <a:xfrm>
            <a:off x="6345238" y="6086475"/>
            <a:ext cx="122237" cy="131763"/>
          </a:xfrm>
          <a:prstGeom prst="rect">
            <a:avLst/>
          </a:prstGeom>
          <a:noFill/>
          <a:ln w="9525">
            <a:noFill/>
            <a:miter lim="800000"/>
            <a:headEnd/>
            <a:tailEnd/>
          </a:ln>
          <a:effectLst/>
        </p:spPr>
        <p:txBody>
          <a:bodyPr wrap="none" lIns="0" tIns="0" rIns="0" bIns="0"/>
          <a:lstStyle/>
          <a:p>
            <a:pPr>
              <a:lnSpc>
                <a:spcPct val="70000"/>
              </a:lnSpc>
            </a:pPr>
            <a:r>
              <a:rPr kumimoji="0" lang="en-US" sz="1400" b="1" i="1">
                <a:ea typeface="ヒラギノ角ゴ Pro W3" pitchFamily="48" charset="-128"/>
              </a:rPr>
              <a:t>n</a:t>
            </a:r>
            <a:endParaRPr kumimoji="0" lang="en-US" sz="1400" b="1">
              <a:ea typeface="ヒラギノ角ゴ Pro W3" pitchFamily="48" charset="-128"/>
            </a:endParaRPr>
          </a:p>
        </p:txBody>
      </p:sp>
      <p:sp>
        <p:nvSpPr>
          <p:cNvPr id="543832" name="Text Box 88"/>
          <p:cNvSpPr txBox="1">
            <a:spLocks noChangeArrowheads="1"/>
          </p:cNvSpPr>
          <p:nvPr/>
        </p:nvSpPr>
        <p:spPr bwMode="auto">
          <a:xfrm>
            <a:off x="5756275" y="6083300"/>
            <a:ext cx="122238" cy="131763"/>
          </a:xfrm>
          <a:prstGeom prst="rect">
            <a:avLst/>
          </a:prstGeom>
          <a:noFill/>
          <a:ln w="9525">
            <a:noFill/>
            <a:miter lim="800000"/>
            <a:headEnd/>
            <a:tailEnd/>
          </a:ln>
          <a:effectLst/>
        </p:spPr>
        <p:txBody>
          <a:bodyPr wrap="none" lIns="0" tIns="0" rIns="0" bIns="0"/>
          <a:lstStyle/>
          <a:p>
            <a:pPr>
              <a:lnSpc>
                <a:spcPct val="70000"/>
              </a:lnSpc>
            </a:pPr>
            <a:r>
              <a:rPr kumimoji="0" lang="en-US" sz="1400" b="1" i="1">
                <a:ea typeface="ヒラギノ角ゴ Pro W3" pitchFamily="48" charset="-128"/>
              </a:rPr>
              <a:t>n</a:t>
            </a:r>
            <a:endParaRPr kumimoji="0" lang="en-US" sz="1400" b="1">
              <a:ea typeface="ヒラギノ角ゴ Pro W3" pitchFamily="48" charset="-128"/>
            </a:endParaRPr>
          </a:p>
        </p:txBody>
      </p:sp>
      <p:sp>
        <p:nvSpPr>
          <p:cNvPr id="543833" name="Text Box 89"/>
          <p:cNvSpPr txBox="1">
            <a:spLocks noChangeArrowheads="1"/>
          </p:cNvSpPr>
          <p:nvPr/>
        </p:nvSpPr>
        <p:spPr bwMode="auto">
          <a:xfrm>
            <a:off x="3927475" y="5688013"/>
            <a:ext cx="228600" cy="157162"/>
          </a:xfrm>
          <a:prstGeom prst="rect">
            <a:avLst/>
          </a:prstGeom>
          <a:noFill/>
          <a:ln w="9525">
            <a:noFill/>
            <a:miter lim="800000"/>
            <a:headEnd/>
            <a:tailEnd/>
          </a:ln>
          <a:effectLst/>
        </p:spPr>
        <p:txBody>
          <a:bodyPr wrap="none" lIns="0" tIns="0" rIns="0" bIns="0"/>
          <a:lstStyle/>
          <a:p>
            <a:pPr>
              <a:lnSpc>
                <a:spcPct val="90000"/>
              </a:lnSpc>
            </a:pPr>
            <a:r>
              <a:rPr kumimoji="0" lang="en-US" sz="1400" b="1">
                <a:ea typeface="ヒラギノ角ゴ Pro W3" pitchFamily="48" charset="-128"/>
              </a:rPr>
              <a:t>2</a:t>
            </a:r>
            <a:r>
              <a:rPr kumimoji="0" lang="en-US" sz="1400" b="1" i="1">
                <a:ea typeface="ヒラギノ角ゴ Pro W3" pitchFamily="48" charset="-128"/>
              </a:rPr>
              <a:t>n</a:t>
            </a:r>
            <a:endParaRPr kumimoji="0" lang="en-US" sz="1400" b="1">
              <a:ea typeface="ヒラギノ角ゴ Pro W3" pitchFamily="48" charset="-128"/>
            </a:endParaRPr>
          </a:p>
        </p:txBody>
      </p:sp>
      <p:sp>
        <p:nvSpPr>
          <p:cNvPr id="543834" name="Text Box 90"/>
          <p:cNvSpPr txBox="1">
            <a:spLocks noChangeArrowheads="1"/>
          </p:cNvSpPr>
          <p:nvPr/>
        </p:nvSpPr>
        <p:spPr bwMode="auto">
          <a:xfrm>
            <a:off x="1958975" y="5692775"/>
            <a:ext cx="238125" cy="192088"/>
          </a:xfrm>
          <a:prstGeom prst="rect">
            <a:avLst/>
          </a:prstGeom>
          <a:noFill/>
          <a:ln w="9525">
            <a:noFill/>
            <a:miter lim="800000"/>
            <a:headEnd/>
            <a:tailEnd/>
          </a:ln>
          <a:effectLst/>
        </p:spPr>
        <p:txBody>
          <a:bodyPr wrap="none" lIns="0" tIns="0" rIns="0" bIns="0"/>
          <a:lstStyle/>
          <a:p>
            <a:pPr>
              <a:lnSpc>
                <a:spcPct val="90000"/>
              </a:lnSpc>
            </a:pPr>
            <a:r>
              <a:rPr kumimoji="0" lang="en-US" sz="1400" b="1">
                <a:ea typeface="ヒラギノ角ゴ Pro W3" pitchFamily="48" charset="-128"/>
              </a:rPr>
              <a:t>2</a:t>
            </a:r>
            <a:r>
              <a:rPr kumimoji="0" lang="en-US" sz="1400" b="1" i="1">
                <a:ea typeface="ヒラギノ角ゴ Pro W3" pitchFamily="48" charset="-128"/>
              </a:rPr>
              <a:t>n</a:t>
            </a:r>
            <a:endParaRPr kumimoji="0" lang="en-US" sz="1400" b="1">
              <a:ea typeface="ヒラギノ角ゴ Pro W3" pitchFamily="48" charset="-128"/>
            </a:endParaRPr>
          </a:p>
        </p:txBody>
      </p:sp>
      <p:sp>
        <p:nvSpPr>
          <p:cNvPr id="543835" name="Text Box 91"/>
          <p:cNvSpPr txBox="1">
            <a:spLocks noChangeArrowheads="1"/>
          </p:cNvSpPr>
          <p:nvPr/>
        </p:nvSpPr>
        <p:spPr bwMode="auto">
          <a:xfrm>
            <a:off x="1963738" y="6038850"/>
            <a:ext cx="1222375" cy="376238"/>
          </a:xfrm>
          <a:prstGeom prst="rect">
            <a:avLst/>
          </a:prstGeom>
          <a:noFill/>
          <a:ln w="9525">
            <a:noFill/>
            <a:miter lim="800000"/>
            <a:headEnd/>
            <a:tailEnd/>
          </a:ln>
          <a:effectLst/>
        </p:spPr>
        <p:txBody>
          <a:bodyPr wrap="none" lIns="0" tIns="0" rIns="0" bIns="0"/>
          <a:lstStyle/>
          <a:p>
            <a:pPr algn="ctr">
              <a:lnSpc>
                <a:spcPct val="90000"/>
              </a:lnSpc>
            </a:pPr>
            <a:r>
              <a:rPr kumimoji="0" lang="en-US" sz="1400" b="1">
                <a:ea typeface="ヒラギノ角ゴ Pro W3" pitchFamily="48" charset="-128"/>
              </a:rPr>
              <a:t>Daughter cells</a:t>
            </a:r>
          </a:p>
          <a:p>
            <a:pPr algn="ctr">
              <a:lnSpc>
                <a:spcPct val="90000"/>
              </a:lnSpc>
            </a:pPr>
            <a:r>
              <a:rPr kumimoji="0" lang="en-US" sz="1400" b="1">
                <a:ea typeface="ヒラギノ角ゴ Pro W3" pitchFamily="48" charset="-128"/>
              </a:rPr>
              <a:t>of mitosis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ontrols>
      <p:control spid="1026" name="ShockwaveFlash1" r:id="rId2" imgW="6668431" imgH="6731552"/>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1371600"/>
          </a:xfrm>
        </p:spPr>
        <p:txBody>
          <a:bodyPr>
            <a:noAutofit/>
          </a:bodyPr>
          <a:lstStyle/>
          <a:p>
            <a:pPr>
              <a:lnSpc>
                <a:spcPct val="150000"/>
              </a:lnSpc>
            </a:pPr>
            <a:r>
              <a:rPr lang="en-US" sz="2800" dirty="0" smtClean="0"/>
              <a:t>Cell division is a method by which new cells arise from pre-existing cells.</a:t>
            </a:r>
          </a:p>
          <a:p>
            <a:pPr>
              <a:lnSpc>
                <a:spcPct val="150000"/>
              </a:lnSpc>
              <a:buNone/>
            </a:pPr>
            <a:r>
              <a:rPr lang="en-US" sz="2800" dirty="0" smtClean="0">
                <a:latin typeface="Georgia" pitchFamily="18" charset="0"/>
              </a:rPr>
              <a:t> </a:t>
            </a:r>
            <a:endParaRPr lang="en-US" sz="2800" dirty="0">
              <a:latin typeface="Georgia" pitchFamily="18" charset="0"/>
            </a:endParaRPr>
          </a:p>
        </p:txBody>
      </p:sp>
      <p:pic>
        <p:nvPicPr>
          <p:cNvPr id="4" name="Picture 3" descr="mitosis_demo.jpg"/>
          <p:cNvPicPr>
            <a:picLocks noChangeAspect="1"/>
          </p:cNvPicPr>
          <p:nvPr/>
        </p:nvPicPr>
        <p:blipFill>
          <a:blip r:embed="rId3"/>
          <a:stretch>
            <a:fillRect/>
          </a:stretch>
        </p:blipFill>
        <p:spPr>
          <a:xfrm>
            <a:off x="4572000" y="1676401"/>
            <a:ext cx="4343400" cy="4033156"/>
          </a:xfrm>
          <a:prstGeom prst="roundRect">
            <a:avLst/>
          </a:prstGeom>
          <a:ln>
            <a:solidFill>
              <a:srgbClr val="92D050"/>
            </a:solidFill>
            <a:prstDash val="solid"/>
          </a:ln>
        </p:spPr>
      </p:pic>
      <p:sp>
        <p:nvSpPr>
          <p:cNvPr id="5" name="TextBox 4"/>
          <p:cNvSpPr txBox="1"/>
          <p:nvPr/>
        </p:nvSpPr>
        <p:spPr>
          <a:xfrm>
            <a:off x="0" y="0"/>
            <a:ext cx="9144000" cy="646331"/>
          </a:xfrm>
          <a:prstGeom prst="rect">
            <a:avLst/>
          </a:prstGeom>
          <a:noFill/>
          <a:ln>
            <a:solidFill>
              <a:schemeClr val="tx1"/>
            </a:solidFill>
          </a:ln>
        </p:spPr>
        <p:txBody>
          <a:bodyPr wrap="square" rtlCol="0">
            <a:spAutoFit/>
          </a:bodyPr>
          <a:lstStyle/>
          <a:p>
            <a:pPr algn="ctr"/>
            <a:r>
              <a:rPr lang="en-IN" sz="3600" dirty="0" smtClean="0">
                <a:solidFill>
                  <a:srgbClr val="C00000"/>
                </a:solidFill>
              </a:rPr>
              <a:t>What do you mean the term cell division…?</a:t>
            </a:r>
            <a:endParaRPr lang="en-IN" sz="3600" dirty="0">
              <a:solidFill>
                <a:srgbClr val="C00000"/>
              </a:solidFill>
            </a:endParaRPr>
          </a:p>
        </p:txBody>
      </p:sp>
      <p:sp>
        <p:nvSpPr>
          <p:cNvPr id="7" name="TextBox 6"/>
          <p:cNvSpPr txBox="1"/>
          <p:nvPr/>
        </p:nvSpPr>
        <p:spPr>
          <a:xfrm>
            <a:off x="0" y="2667000"/>
            <a:ext cx="4495799" cy="2677656"/>
          </a:xfrm>
          <a:prstGeom prst="rect">
            <a:avLst/>
          </a:prstGeom>
          <a:noFill/>
        </p:spPr>
        <p:txBody>
          <a:bodyPr wrap="square" rtlCol="0">
            <a:spAutoFit/>
          </a:bodyPr>
          <a:lstStyle/>
          <a:p>
            <a:pPr>
              <a:lnSpc>
                <a:spcPct val="150000"/>
              </a:lnSpc>
            </a:pPr>
            <a:r>
              <a:rPr lang="en-IN" sz="2800" dirty="0" smtClean="0"/>
              <a:t>There are two ways in which cells divide.</a:t>
            </a:r>
          </a:p>
          <a:p>
            <a:pPr marL="514350" indent="-514350">
              <a:lnSpc>
                <a:spcPct val="150000"/>
              </a:lnSpc>
              <a:buAutoNum type="alphaUcParenR"/>
            </a:pPr>
            <a:r>
              <a:rPr lang="en-IN" sz="2800" dirty="0" smtClean="0"/>
              <a:t>Mitosis</a:t>
            </a:r>
          </a:p>
          <a:p>
            <a:pPr marL="514350" indent="-514350">
              <a:lnSpc>
                <a:spcPct val="150000"/>
              </a:lnSpc>
              <a:buAutoNum type="alphaUcParenR"/>
            </a:pPr>
            <a:r>
              <a:rPr lang="en-IN" sz="2800" dirty="0" smtClean="0"/>
              <a:t>Meiosis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7042" name="Picture 2" descr="http://bio1151.nicerweb.com/Locked/media/ch15/15_09SexDeterminationA.jpg"/>
          <p:cNvPicPr>
            <a:picLocks noGrp="1" noChangeAspect="1" noChangeArrowheads="1"/>
          </p:cNvPicPr>
          <p:nvPr>
            <p:ph idx="1"/>
          </p:nvPr>
        </p:nvPicPr>
        <p:blipFill>
          <a:blip r:embed="rId2"/>
          <a:srcRect l="22212" t="-4138" r="-608" b="4837"/>
          <a:stretch>
            <a:fillRect/>
          </a:stretch>
        </p:blipFill>
        <p:spPr bwMode="auto">
          <a:xfrm>
            <a:off x="1695450" y="1447800"/>
            <a:ext cx="5695950" cy="4556760"/>
          </a:xfrm>
          <a:prstGeom prst="rect">
            <a:avLst/>
          </a:prstGeom>
          <a:noFill/>
        </p:spPr>
      </p:pic>
      <p:sp>
        <p:nvSpPr>
          <p:cNvPr id="5" name="Rectangle 4">
            <a:hlinkClick r:id="rId3" action="ppaction://hlinkfile"/>
          </p:cNvPr>
          <p:cNvSpPr/>
          <p:nvPr/>
        </p:nvSpPr>
        <p:spPr>
          <a:xfrm>
            <a:off x="0" y="0"/>
            <a:ext cx="9144000" cy="754694"/>
          </a:xfrm>
          <a:prstGeom prst="rect">
            <a:avLst/>
          </a:prstGeom>
        </p:spPr>
        <p:txBody>
          <a:bodyPr vert="horz" lIns="91440" tIns="45720" rIns="91440" bIns="45720" rtlCol="0" anchor="ctr">
            <a:normAutofit fontScale="97500" lnSpcReduction="10000"/>
          </a:bodyPr>
          <a:lstStyle/>
          <a:p>
            <a:pPr marL="514350" indent="-514350" algn="ctr">
              <a:lnSpc>
                <a:spcPct val="150000"/>
              </a:lnSpc>
              <a:spcBef>
                <a:spcPct val="0"/>
              </a:spcBef>
              <a:defRPr/>
            </a:pPr>
            <a:r>
              <a:rPr lang="en-US" sz="3200" dirty="0" smtClean="0">
                <a:solidFill>
                  <a:srgbClr val="C00000"/>
                </a:solidFill>
                <a:latin typeface="+mj-lt"/>
                <a:ea typeface="+mj-ea"/>
                <a:cs typeface="+mj-cs"/>
              </a:rPr>
              <a:t>SEX DETERMINATION IN HUMANS</a:t>
            </a:r>
          </a:p>
        </p:txBody>
      </p:sp>
      <p:pic>
        <p:nvPicPr>
          <p:cNvPr id="87044" name="Picture 4" descr="http://preview.canstockphoto.com/canstock0971222.png"/>
          <p:cNvPicPr>
            <a:picLocks noChangeAspect="1" noChangeArrowheads="1"/>
          </p:cNvPicPr>
          <p:nvPr/>
        </p:nvPicPr>
        <p:blipFill>
          <a:blip r:embed="rId4"/>
          <a:srcRect l="52364" t="8727" r="9818"/>
          <a:stretch>
            <a:fillRect/>
          </a:stretch>
        </p:blipFill>
        <p:spPr bwMode="auto">
          <a:xfrm>
            <a:off x="304800" y="914400"/>
            <a:ext cx="990600" cy="2390775"/>
          </a:xfrm>
          <a:prstGeom prst="rect">
            <a:avLst/>
          </a:prstGeom>
          <a:noFill/>
        </p:spPr>
      </p:pic>
      <p:pic>
        <p:nvPicPr>
          <p:cNvPr id="7" name="Picture 4" descr="http://preview.canstockphoto.com/canstock0971222.png"/>
          <p:cNvPicPr>
            <a:picLocks noChangeAspect="1" noChangeArrowheads="1"/>
          </p:cNvPicPr>
          <p:nvPr/>
        </p:nvPicPr>
        <p:blipFill>
          <a:blip r:embed="rId4"/>
          <a:srcRect l="5818" t="11636" r="53455"/>
          <a:stretch>
            <a:fillRect/>
          </a:stretch>
        </p:blipFill>
        <p:spPr bwMode="auto">
          <a:xfrm>
            <a:off x="8077200" y="885825"/>
            <a:ext cx="1066800" cy="2314575"/>
          </a:xfrm>
          <a:prstGeom prst="rect">
            <a:avLst/>
          </a:prstGeom>
          <a:noFill/>
        </p:spPr>
      </p:pic>
      <p:pic>
        <p:nvPicPr>
          <p:cNvPr id="87046" name="Picture 6" descr="http://www.mhhe.com/socscience/sex/common/ibank/ibank/0041.jpg"/>
          <p:cNvPicPr>
            <a:picLocks noChangeAspect="1" noChangeArrowheads="1"/>
          </p:cNvPicPr>
          <p:nvPr/>
        </p:nvPicPr>
        <p:blipFill>
          <a:blip r:embed="rId5"/>
          <a:srcRect l="43231" t="4339" r="2500"/>
          <a:stretch>
            <a:fillRect/>
          </a:stretch>
        </p:blipFill>
        <p:spPr bwMode="auto">
          <a:xfrm>
            <a:off x="1676400" y="914400"/>
            <a:ext cx="5257800" cy="5943600"/>
          </a:xfrm>
          <a:prstGeom prst="rect">
            <a:avLst/>
          </a:prstGeom>
          <a:noFill/>
        </p:spPr>
      </p:pic>
      <p:pic>
        <p:nvPicPr>
          <p:cNvPr id="3074" name="Picture 2" descr="https://encrypted-tbn1.gstatic.com/images?q=tbn:ANd9GcTFiXfNjPRiFF0RoizWjRtutVx4O2-Lc2E8gsqaH82nNBFfaQYh">
            <a:hlinkClick r:id="rId6" action="ppaction://hlinkfile"/>
          </p:cNvPr>
          <p:cNvPicPr>
            <a:picLocks noChangeAspect="1" noChangeArrowheads="1"/>
          </p:cNvPicPr>
          <p:nvPr/>
        </p:nvPicPr>
        <p:blipFill>
          <a:blip r:embed="rId7"/>
          <a:srcRect/>
          <a:stretch>
            <a:fillRect/>
          </a:stretch>
        </p:blipFill>
        <p:spPr bwMode="auto">
          <a:xfrm>
            <a:off x="7391400" y="5105400"/>
            <a:ext cx="1504950" cy="15049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87046"/>
                                        </p:tgtEl>
                                      </p:cBhvr>
                                    </p:animEffect>
                                    <p:set>
                                      <p:cBhvr>
                                        <p:cTn id="7" dur="1" fill="hold">
                                          <p:stCondLst>
                                            <p:cond delay="499"/>
                                          </p:stCondLst>
                                        </p:cTn>
                                        <p:tgtEl>
                                          <p:spTgt spid="870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228600" y="990600"/>
            <a:ext cx="8229600" cy="685800"/>
          </a:xfrm>
        </p:spPr>
        <p:txBody>
          <a:bodyPr/>
          <a:lstStyle/>
          <a:p>
            <a:pPr eaLnBrk="1" hangingPunct="1"/>
            <a:r>
              <a:rPr lang="en-US" smtClean="0"/>
              <a:t> </a:t>
            </a:r>
            <a:r>
              <a:rPr lang="en-US" sz="3600" smtClean="0"/>
              <a:t>Main events of cell cycle:</a:t>
            </a:r>
            <a:endParaRPr lang="en-US" smtClean="0"/>
          </a:p>
        </p:txBody>
      </p:sp>
      <p:sp>
        <p:nvSpPr>
          <p:cNvPr id="11266" name="Title 3"/>
          <p:cNvSpPr>
            <a:spLocks noGrp="1"/>
          </p:cNvSpPr>
          <p:nvPr>
            <p:ph type="title"/>
          </p:nvPr>
        </p:nvSpPr>
        <p:spPr>
          <a:xfrm>
            <a:off x="0" y="1"/>
            <a:ext cx="9144000" cy="837473"/>
          </a:xfrm>
          <a:solidFill>
            <a:schemeClr val="bg1"/>
          </a:solidFill>
        </p:spPr>
        <p:txBody>
          <a:bodyPr wrap="square">
            <a:spAutoFit/>
          </a:bodyPr>
          <a:lstStyle/>
          <a:p>
            <a:pPr marL="514350" indent="-514350" eaLnBrk="1" fontAlgn="auto" hangingPunct="1">
              <a:lnSpc>
                <a:spcPct val="150000"/>
              </a:lnSpc>
              <a:spcAft>
                <a:spcPts val="0"/>
              </a:spcAft>
              <a:defRPr/>
            </a:pPr>
            <a:r>
              <a:rPr lang="en-US" sz="3600" dirty="0" smtClean="0">
                <a:solidFill>
                  <a:srgbClr val="FF0000"/>
                </a:solidFill>
              </a:rPr>
              <a:t>Cell cycle</a:t>
            </a:r>
          </a:p>
        </p:txBody>
      </p:sp>
      <p:sp>
        <p:nvSpPr>
          <p:cNvPr id="10" name="Left Brace 9"/>
          <p:cNvSpPr/>
          <p:nvPr/>
        </p:nvSpPr>
        <p:spPr>
          <a:xfrm rot="16200000">
            <a:off x="1181100" y="2324100"/>
            <a:ext cx="609600" cy="2362200"/>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11" name="Left Brace 10"/>
          <p:cNvSpPr/>
          <p:nvPr/>
        </p:nvSpPr>
        <p:spPr>
          <a:xfrm rot="16200000">
            <a:off x="5638800" y="533400"/>
            <a:ext cx="609600" cy="5943600"/>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12" name="Rectangle 11"/>
          <p:cNvSpPr/>
          <p:nvPr/>
        </p:nvSpPr>
        <p:spPr>
          <a:xfrm>
            <a:off x="0" y="3886200"/>
            <a:ext cx="3810000" cy="52322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514350" indent="-514350">
              <a:defRPr/>
            </a:pPr>
            <a:r>
              <a:rPr lang="en-US" sz="2800" dirty="0" smtClean="0"/>
              <a:t>1.Non-dividing phase</a:t>
            </a:r>
            <a:endParaRPr lang="en-US" sz="2800" dirty="0"/>
          </a:p>
        </p:txBody>
      </p:sp>
      <p:sp>
        <p:nvSpPr>
          <p:cNvPr id="13" name="Rectangle 12"/>
          <p:cNvSpPr/>
          <p:nvPr/>
        </p:nvSpPr>
        <p:spPr>
          <a:xfrm>
            <a:off x="3810000" y="3886200"/>
            <a:ext cx="5334000" cy="5238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marL="514350" indent="-514350">
              <a:defRPr/>
            </a:pPr>
            <a:r>
              <a:rPr lang="en-US" sz="2800" dirty="0"/>
              <a:t>2.  </a:t>
            </a:r>
            <a:r>
              <a:rPr lang="en-US" sz="2800" dirty="0" smtClean="0"/>
              <a:t>Dividing phase</a:t>
            </a:r>
            <a:endParaRPr lang="en-US" sz="2800" dirty="0"/>
          </a:p>
        </p:txBody>
      </p:sp>
      <p:sp>
        <p:nvSpPr>
          <p:cNvPr id="19" name="Left Brace 18"/>
          <p:cNvSpPr/>
          <p:nvPr/>
        </p:nvSpPr>
        <p:spPr>
          <a:xfrm rot="5400000">
            <a:off x="5867400" y="3505200"/>
            <a:ext cx="990600" cy="2667000"/>
          </a:xfrm>
          <a:prstGeom prst="leftBrace">
            <a:avLst>
              <a:gd name="adj1" fmla="val 0"/>
              <a:gd name="adj2" fmla="val 50000"/>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20" name="Rectangle 19"/>
          <p:cNvSpPr>
            <a:spLocks noChangeArrowheads="1"/>
          </p:cNvSpPr>
          <p:nvPr/>
        </p:nvSpPr>
        <p:spPr bwMode="auto">
          <a:xfrm>
            <a:off x="3962400" y="5334000"/>
            <a:ext cx="2133600" cy="400050"/>
          </a:xfrm>
          <a:prstGeom prst="rect">
            <a:avLst/>
          </a:prstGeom>
          <a:noFill/>
          <a:ln w="9525">
            <a:noFill/>
            <a:miter lim="800000"/>
            <a:headEnd/>
            <a:tailEnd/>
          </a:ln>
        </p:spPr>
        <p:txBody>
          <a:bodyPr>
            <a:spAutoFit/>
          </a:bodyPr>
          <a:lstStyle/>
          <a:p>
            <a:pPr marL="514350" indent="-514350"/>
            <a:r>
              <a:rPr lang="en-US" sz="2000">
                <a:latin typeface="Calibri" pitchFamily="34" charset="0"/>
              </a:rPr>
              <a:t>Nucleus divides </a:t>
            </a:r>
          </a:p>
        </p:txBody>
      </p:sp>
      <p:sp>
        <p:nvSpPr>
          <p:cNvPr id="21" name="Rectangle 20"/>
          <p:cNvSpPr>
            <a:spLocks noChangeArrowheads="1"/>
          </p:cNvSpPr>
          <p:nvPr/>
        </p:nvSpPr>
        <p:spPr bwMode="auto">
          <a:xfrm>
            <a:off x="6705600" y="5329238"/>
            <a:ext cx="2438400" cy="400050"/>
          </a:xfrm>
          <a:prstGeom prst="rect">
            <a:avLst/>
          </a:prstGeom>
          <a:noFill/>
          <a:ln w="9525">
            <a:noFill/>
            <a:miter lim="800000"/>
            <a:headEnd/>
            <a:tailEnd/>
          </a:ln>
        </p:spPr>
        <p:txBody>
          <a:bodyPr>
            <a:spAutoFit/>
          </a:bodyPr>
          <a:lstStyle/>
          <a:p>
            <a:pPr marL="514350" indent="-514350"/>
            <a:r>
              <a:rPr lang="en-US" sz="2000">
                <a:latin typeface="Calibri" pitchFamily="34" charset="0"/>
              </a:rPr>
              <a:t>Cytoplasm divides </a:t>
            </a:r>
          </a:p>
        </p:txBody>
      </p:sp>
      <p:pic>
        <p:nvPicPr>
          <p:cNvPr id="27" name="Picture 2" descr="http://www.cancerquest.org/images/mitosis-cycai.gif"/>
          <p:cNvPicPr>
            <a:picLocks noChangeAspect="1" noChangeArrowheads="1"/>
          </p:cNvPicPr>
          <p:nvPr/>
        </p:nvPicPr>
        <p:blipFill>
          <a:blip r:embed="rId3">
            <a:clrChange>
              <a:clrFrom>
                <a:srgbClr val="F7F6F4"/>
              </a:clrFrom>
              <a:clrTo>
                <a:srgbClr val="F7F6F4">
                  <a:alpha val="0"/>
                </a:srgbClr>
              </a:clrTo>
            </a:clrChange>
            <a:lum contrast="20000"/>
          </a:blip>
          <a:srcRect l="35368" r="30948" b="73383"/>
          <a:stretch>
            <a:fillRect/>
          </a:stretch>
        </p:blipFill>
        <p:spPr bwMode="auto">
          <a:xfrm>
            <a:off x="228600" y="2438400"/>
            <a:ext cx="846138" cy="762000"/>
          </a:xfrm>
          <a:prstGeom prst="rect">
            <a:avLst/>
          </a:prstGeom>
          <a:noFill/>
          <a:ln w="9525">
            <a:noFill/>
            <a:miter lim="800000"/>
            <a:headEnd/>
            <a:tailEnd/>
          </a:ln>
        </p:spPr>
      </p:pic>
      <p:pic>
        <p:nvPicPr>
          <p:cNvPr id="28" name="Picture 2" descr="http://www.cancerquest.org/images/mitosis-cycai.gif"/>
          <p:cNvPicPr>
            <a:picLocks noChangeAspect="1" noChangeArrowheads="1"/>
          </p:cNvPicPr>
          <p:nvPr/>
        </p:nvPicPr>
        <p:blipFill>
          <a:blip r:embed="rId3">
            <a:clrChange>
              <a:clrFrom>
                <a:srgbClr val="F7F6F4"/>
              </a:clrFrom>
              <a:clrTo>
                <a:srgbClr val="F7F6F4">
                  <a:alpha val="0"/>
                </a:srgbClr>
              </a:clrTo>
            </a:clrChange>
            <a:lum contrast="20000"/>
          </a:blip>
          <a:srcRect l="35368" r="30948" b="73383"/>
          <a:stretch>
            <a:fillRect/>
          </a:stretch>
        </p:blipFill>
        <p:spPr bwMode="auto">
          <a:xfrm>
            <a:off x="1524000" y="2209800"/>
            <a:ext cx="1185863" cy="1066800"/>
          </a:xfrm>
          <a:prstGeom prst="rect">
            <a:avLst/>
          </a:prstGeom>
          <a:noFill/>
          <a:ln w="9525">
            <a:noFill/>
            <a:miter lim="800000"/>
            <a:headEnd/>
            <a:tailEnd/>
          </a:ln>
        </p:spPr>
      </p:pic>
      <p:pic>
        <p:nvPicPr>
          <p:cNvPr id="29" name="Picture 4" descr="http://www.cancerquest.org/images/mitosis-cycai.gif"/>
          <p:cNvPicPr>
            <a:picLocks noChangeAspect="1" noChangeArrowheads="1"/>
          </p:cNvPicPr>
          <p:nvPr/>
        </p:nvPicPr>
        <p:blipFill>
          <a:blip r:embed="rId3"/>
          <a:srcRect l="3999" t="60628" r="48842" b="12753"/>
          <a:stretch>
            <a:fillRect/>
          </a:stretch>
        </p:blipFill>
        <p:spPr bwMode="auto">
          <a:xfrm>
            <a:off x="2895600" y="2128838"/>
            <a:ext cx="1905000" cy="1223962"/>
          </a:xfrm>
          <a:prstGeom prst="rect">
            <a:avLst/>
          </a:prstGeom>
          <a:noFill/>
          <a:ln w="9525">
            <a:noFill/>
            <a:miter lim="800000"/>
            <a:headEnd/>
            <a:tailEnd/>
          </a:ln>
        </p:spPr>
      </p:pic>
      <p:pic>
        <p:nvPicPr>
          <p:cNvPr id="30" name="Picture 4" descr="http://www.cancerquest.org/images/mitosis-cycai.gif"/>
          <p:cNvPicPr>
            <a:picLocks noChangeAspect="1" noChangeArrowheads="1"/>
          </p:cNvPicPr>
          <p:nvPr/>
        </p:nvPicPr>
        <p:blipFill>
          <a:blip r:embed="rId3"/>
          <a:srcRect l="6784" t="26617" r="46104" b="46786"/>
          <a:stretch>
            <a:fillRect/>
          </a:stretch>
        </p:blipFill>
        <p:spPr bwMode="auto">
          <a:xfrm>
            <a:off x="4800600" y="2001838"/>
            <a:ext cx="2101850" cy="1350962"/>
          </a:xfrm>
          <a:prstGeom prst="rect">
            <a:avLst/>
          </a:prstGeom>
          <a:noFill/>
          <a:ln w="9525">
            <a:noFill/>
            <a:miter lim="800000"/>
            <a:headEnd/>
            <a:tailEnd/>
          </a:ln>
        </p:spPr>
      </p:pic>
      <p:pic>
        <p:nvPicPr>
          <p:cNvPr id="31" name="Picture 2" descr="http://www.cancerquest.org/images/mitosis-cycai.gif"/>
          <p:cNvPicPr>
            <a:picLocks noChangeAspect="1" noChangeArrowheads="1"/>
          </p:cNvPicPr>
          <p:nvPr/>
        </p:nvPicPr>
        <p:blipFill>
          <a:blip r:embed="rId3">
            <a:clrChange>
              <a:clrFrom>
                <a:srgbClr val="F7F6F4"/>
              </a:clrFrom>
              <a:clrTo>
                <a:srgbClr val="F7F6F4">
                  <a:alpha val="0"/>
                </a:srgbClr>
              </a:clrTo>
            </a:clrChange>
            <a:lum contrast="20000"/>
          </a:blip>
          <a:srcRect l="35368" r="30948" b="73383"/>
          <a:stretch>
            <a:fillRect/>
          </a:stretch>
        </p:blipFill>
        <p:spPr bwMode="auto">
          <a:xfrm>
            <a:off x="6781800" y="2286000"/>
            <a:ext cx="1100138" cy="990600"/>
          </a:xfrm>
          <a:prstGeom prst="rect">
            <a:avLst/>
          </a:prstGeom>
          <a:noFill/>
          <a:ln w="9525">
            <a:noFill/>
            <a:miter lim="800000"/>
            <a:headEnd/>
            <a:tailEnd/>
          </a:ln>
        </p:spPr>
      </p:pic>
      <p:pic>
        <p:nvPicPr>
          <p:cNvPr id="32" name="Picture 2" descr="http://www.cancerquest.org/images/mitosis-cycai.gif"/>
          <p:cNvPicPr>
            <a:picLocks noChangeAspect="1" noChangeArrowheads="1"/>
          </p:cNvPicPr>
          <p:nvPr/>
        </p:nvPicPr>
        <p:blipFill>
          <a:blip r:embed="rId3">
            <a:clrChange>
              <a:clrFrom>
                <a:srgbClr val="F7F6F4"/>
              </a:clrFrom>
              <a:clrTo>
                <a:srgbClr val="F7F6F4">
                  <a:alpha val="0"/>
                </a:srgbClr>
              </a:clrTo>
            </a:clrChange>
            <a:lum contrast="20000"/>
          </a:blip>
          <a:srcRect l="35368" r="30948" b="73383"/>
          <a:stretch>
            <a:fillRect/>
          </a:stretch>
        </p:blipFill>
        <p:spPr bwMode="auto">
          <a:xfrm>
            <a:off x="7848600" y="2316163"/>
            <a:ext cx="1066800" cy="960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10" grpId="0" animBg="1"/>
      <p:bldP spid="11" grpId="0" animBg="1"/>
      <p:bldP spid="12" grpId="0" animBg="1"/>
      <p:bldP spid="13" grpId="0" animBg="1"/>
      <p:bldP spid="19" grpId="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330"/>
          </a:xfrm>
          <a:noFill/>
          <a:ln>
            <a:solidFill>
              <a:schemeClr val="tx1"/>
            </a:solidFill>
          </a:ln>
        </p:spPr>
        <p:txBody>
          <a:bodyPr wrap="square" rtlCol="0">
            <a:spAutoFit/>
          </a:bodyPr>
          <a:lstStyle/>
          <a:p>
            <a:pPr indent="-514350">
              <a:lnSpc>
                <a:spcPct val="150000"/>
              </a:lnSpc>
            </a:pPr>
            <a:r>
              <a:rPr lang="en-US" sz="3600" dirty="0" smtClean="0">
                <a:solidFill>
                  <a:srgbClr val="C00000"/>
                </a:solidFill>
                <a:latin typeface="+mn-lt"/>
                <a:ea typeface="+mn-ea"/>
                <a:cs typeface="+mn-cs"/>
              </a:rPr>
              <a:t>1. Mitosis (equational division)</a:t>
            </a:r>
            <a:endParaRPr lang="en-US" sz="3600" dirty="0">
              <a:solidFill>
                <a:srgbClr val="C00000"/>
              </a:solidFill>
              <a:latin typeface="+mn-lt"/>
              <a:ea typeface="+mn-ea"/>
              <a:cs typeface="+mn-cs"/>
            </a:endParaRPr>
          </a:p>
        </p:txBody>
      </p:sp>
      <p:sp>
        <p:nvSpPr>
          <p:cNvPr id="3" name="Content Placeholder 2"/>
          <p:cNvSpPr>
            <a:spLocks noGrp="1"/>
          </p:cNvSpPr>
          <p:nvPr>
            <p:ph idx="1"/>
          </p:nvPr>
        </p:nvSpPr>
        <p:spPr>
          <a:xfrm>
            <a:off x="0" y="990600"/>
            <a:ext cx="9144000" cy="5867400"/>
          </a:xfrm>
        </p:spPr>
        <p:txBody>
          <a:bodyPr>
            <a:noAutofit/>
          </a:bodyPr>
          <a:lstStyle/>
          <a:p>
            <a:pPr>
              <a:buNone/>
            </a:pPr>
            <a:r>
              <a:rPr lang="en-US" dirty="0" smtClean="0"/>
              <a:t>1. </a:t>
            </a:r>
            <a:r>
              <a:rPr lang="en-US" dirty="0" smtClean="0">
                <a:solidFill>
                  <a:schemeClr val="accent1"/>
                </a:solidFill>
              </a:rPr>
              <a:t>What is mitosis?  (equational division):- </a:t>
            </a:r>
            <a:endParaRPr lang="en-US" sz="2400" dirty="0" smtClean="0">
              <a:solidFill>
                <a:schemeClr val="accent1"/>
              </a:solidFill>
            </a:endParaRPr>
          </a:p>
          <a:p>
            <a:pPr>
              <a:lnSpc>
                <a:spcPct val="150000"/>
              </a:lnSpc>
              <a:buNone/>
            </a:pPr>
            <a:r>
              <a:rPr lang="en-US" sz="2400" dirty="0" smtClean="0"/>
              <a:t>	</a:t>
            </a:r>
            <a:r>
              <a:rPr lang="en-US" sz="2400" i="1" dirty="0" smtClean="0"/>
              <a:t>A type of cell division in which a mother cell divides into two daughter cells and daughter cells have same number of chromosomes as present in the parent cell.</a:t>
            </a:r>
          </a:p>
          <a:p>
            <a:pPr>
              <a:buNone/>
            </a:pPr>
            <a:r>
              <a:rPr lang="en-US" dirty="0" smtClean="0"/>
              <a:t>2.  </a:t>
            </a:r>
            <a:r>
              <a:rPr lang="en-US" dirty="0" smtClean="0">
                <a:solidFill>
                  <a:schemeClr val="accent1"/>
                </a:solidFill>
              </a:rPr>
              <a:t>Which cells undergo mitosis?</a:t>
            </a:r>
          </a:p>
          <a:p>
            <a:pPr>
              <a:buNone/>
            </a:pPr>
            <a:r>
              <a:rPr lang="en-US" dirty="0" smtClean="0"/>
              <a:t>	</a:t>
            </a:r>
            <a:r>
              <a:rPr lang="en-US" sz="2400" i="1" dirty="0" smtClean="0"/>
              <a:t>All  body cells (somatic) except the cells which produce male and female gametes.</a:t>
            </a:r>
          </a:p>
          <a:p>
            <a:pPr>
              <a:buNone/>
            </a:pPr>
            <a:r>
              <a:rPr lang="en-US" dirty="0" smtClean="0"/>
              <a:t>3. </a:t>
            </a:r>
            <a:r>
              <a:rPr lang="en-US" dirty="0" smtClean="0">
                <a:solidFill>
                  <a:schemeClr val="accent1"/>
                </a:solidFill>
              </a:rPr>
              <a:t>Mechanism </a:t>
            </a:r>
            <a:r>
              <a:rPr lang="en-US" sz="2400" dirty="0" smtClean="0">
                <a:solidFill>
                  <a:schemeClr val="accent1"/>
                </a:solidFill>
              </a:rPr>
              <a:t>:</a:t>
            </a:r>
          </a:p>
          <a:p>
            <a:pPr>
              <a:lnSpc>
                <a:spcPct val="150000"/>
              </a:lnSpc>
              <a:buNone/>
            </a:pPr>
            <a:r>
              <a:rPr lang="en-US" sz="2400" dirty="0" smtClean="0"/>
              <a:t>	</a:t>
            </a:r>
            <a:r>
              <a:rPr lang="en-US" sz="2400" i="1" dirty="0" smtClean="0"/>
              <a:t>A) Division of nucleus</a:t>
            </a:r>
          </a:p>
          <a:p>
            <a:pPr>
              <a:lnSpc>
                <a:spcPct val="150000"/>
              </a:lnSpc>
              <a:buNone/>
            </a:pPr>
            <a:r>
              <a:rPr lang="en-US" sz="2400" i="1" dirty="0" smtClean="0"/>
              <a:t>	B) Division of cytoplasm</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0"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2" dur="80"/>
                                        <p:tgtEl>
                                          <p:spTgt spid="3">
                                            <p:txEl>
                                              <p:pRg st="3" end="3"/>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33"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35" dur="80"/>
                                        <p:tgtEl>
                                          <p:spTgt spid="3">
                                            <p:txEl>
                                              <p:pRg st="5" end="5"/>
                                            </p:txEl>
                                          </p:spTgt>
                                        </p:tgtEl>
                                        <p:attrNameLst>
                                          <p:attrName>fill.type</p:attrName>
                                        </p:attrNameLst>
                                      </p:cBhvr>
                                      <p:to>
                                        <p:strVal val="solid"/>
                                      </p:to>
                                    </p:set>
                                  </p:childTnLst>
                                </p:cTn>
                              </p:par>
                              <p:par>
                                <p:cTn id="36" presetID="27" presetClass="entr" presetSubtype="0" fill="hold" nodeType="withEffect">
                                  <p:stCondLst>
                                    <p:cond delay="0"/>
                                  </p:stCondLst>
                                  <p:iterate type="lt">
                                    <p:tmPct val="50000"/>
                                  </p:iterate>
                                  <p:childTnLst>
                                    <p:set>
                                      <p:cBhvr>
                                        <p:cTn id="37"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8"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40" dur="80"/>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8382000" cy="671851"/>
          </a:xfrm>
          <a:prstGeom prst="rect">
            <a:avLst/>
          </a:prstGeom>
          <a:noFill/>
        </p:spPr>
        <p:txBody>
          <a:bodyPr wrap="square" rtlCol="0">
            <a:spAutoFit/>
          </a:bodyPr>
          <a:lstStyle/>
          <a:p>
            <a:pPr marL="514350" indent="-514350">
              <a:lnSpc>
                <a:spcPct val="150000"/>
              </a:lnSpc>
            </a:pPr>
            <a:r>
              <a:rPr lang="en-US" sz="2800" dirty="0" smtClean="0">
                <a:solidFill>
                  <a:srgbClr val="C00000"/>
                </a:solidFill>
              </a:rPr>
              <a:t>Asexual reproduction</a:t>
            </a:r>
          </a:p>
        </p:txBody>
      </p:sp>
      <p:pic>
        <p:nvPicPr>
          <p:cNvPr id="7" name="Picture 6" descr="amoeba-fission-big1.jpg"/>
          <p:cNvPicPr>
            <a:picLocks noChangeAspect="1"/>
          </p:cNvPicPr>
          <p:nvPr/>
        </p:nvPicPr>
        <p:blipFill>
          <a:blip r:embed="rId2">
            <a:clrChange>
              <a:clrFrom>
                <a:srgbClr val="FFFFFF"/>
              </a:clrFrom>
              <a:clrTo>
                <a:srgbClr val="FFFFFF">
                  <a:alpha val="0"/>
                </a:srgbClr>
              </a:clrTo>
            </a:clrChange>
          </a:blip>
          <a:srcRect l="4110" t="1852" r="60730" b="65581"/>
          <a:stretch>
            <a:fillRect/>
          </a:stretch>
        </p:blipFill>
        <p:spPr>
          <a:xfrm>
            <a:off x="0" y="1524000"/>
            <a:ext cx="1089660" cy="990600"/>
          </a:xfrm>
          <a:prstGeom prst="rect">
            <a:avLst/>
          </a:prstGeom>
          <a:noFill/>
          <a:ln w="28575">
            <a:noFill/>
          </a:ln>
        </p:spPr>
      </p:pic>
      <p:sp>
        <p:nvSpPr>
          <p:cNvPr id="8" name="TextBox 7"/>
          <p:cNvSpPr txBox="1"/>
          <p:nvPr/>
        </p:nvSpPr>
        <p:spPr>
          <a:xfrm>
            <a:off x="4419600" y="152400"/>
            <a:ext cx="2209800" cy="523220"/>
          </a:xfrm>
          <a:prstGeom prst="rect">
            <a:avLst/>
          </a:prstGeom>
          <a:noFill/>
        </p:spPr>
        <p:txBody>
          <a:bodyPr wrap="square" rtlCol="0">
            <a:spAutoFit/>
          </a:bodyPr>
          <a:lstStyle/>
          <a:p>
            <a:r>
              <a:rPr lang="en-US" sz="2800" dirty="0" smtClean="0"/>
              <a:t>Eg.:- </a:t>
            </a:r>
            <a:r>
              <a:rPr lang="en-US" sz="2800" i="1" dirty="0" smtClean="0"/>
              <a:t>Amoeba</a:t>
            </a:r>
            <a:endParaRPr lang="en-US" sz="2800" i="1" dirty="0"/>
          </a:p>
        </p:txBody>
      </p:sp>
      <p:pic>
        <p:nvPicPr>
          <p:cNvPr id="12" name="Picture 11" descr="amoeba-fission-big1.jpg"/>
          <p:cNvPicPr>
            <a:picLocks noChangeAspect="1"/>
          </p:cNvPicPr>
          <p:nvPr/>
        </p:nvPicPr>
        <p:blipFill>
          <a:blip r:embed="rId3" cstate="print">
            <a:clrChange>
              <a:clrFrom>
                <a:srgbClr val="FFFFFF"/>
              </a:clrFrom>
              <a:clrTo>
                <a:srgbClr val="FFFFFF">
                  <a:alpha val="0"/>
                </a:srgbClr>
              </a:clrTo>
            </a:clrChange>
          </a:blip>
          <a:srcRect l="46211" t="33415" r="6186" b="40263"/>
          <a:stretch>
            <a:fillRect/>
          </a:stretch>
        </p:blipFill>
        <p:spPr>
          <a:xfrm>
            <a:off x="228600" y="4038600"/>
            <a:ext cx="3650544" cy="1981200"/>
          </a:xfrm>
          <a:prstGeom prst="rect">
            <a:avLst/>
          </a:prstGeom>
          <a:noFill/>
          <a:ln w="28575">
            <a:noFill/>
          </a:ln>
        </p:spPr>
      </p:pic>
      <p:pic>
        <p:nvPicPr>
          <p:cNvPr id="13" name="Picture 12" descr="amoeba-fission-big1.jpg"/>
          <p:cNvPicPr>
            <a:picLocks noChangeAspect="1"/>
          </p:cNvPicPr>
          <p:nvPr/>
        </p:nvPicPr>
        <p:blipFill>
          <a:blip r:embed="rId2">
            <a:clrChange>
              <a:clrFrom>
                <a:srgbClr val="FFFFFF"/>
              </a:clrFrom>
              <a:clrTo>
                <a:srgbClr val="FFFFFF">
                  <a:alpha val="0"/>
                </a:srgbClr>
              </a:clrTo>
            </a:clrChange>
          </a:blip>
          <a:srcRect l="69871" t="5784" r="4794" b="71932"/>
          <a:stretch>
            <a:fillRect/>
          </a:stretch>
        </p:blipFill>
        <p:spPr>
          <a:xfrm>
            <a:off x="4038600" y="1143000"/>
            <a:ext cx="2030161" cy="1752600"/>
          </a:xfrm>
          <a:prstGeom prst="rect">
            <a:avLst/>
          </a:prstGeom>
          <a:noFill/>
          <a:ln w="28575">
            <a:noFill/>
          </a:ln>
        </p:spPr>
      </p:pic>
      <p:pic>
        <p:nvPicPr>
          <p:cNvPr id="15" name="Picture 14" descr="amoeba-fission-big1.jpg"/>
          <p:cNvPicPr>
            <a:picLocks noChangeAspect="1"/>
          </p:cNvPicPr>
          <p:nvPr/>
        </p:nvPicPr>
        <p:blipFill>
          <a:blip r:embed="rId2">
            <a:clrChange>
              <a:clrFrom>
                <a:srgbClr val="FFFFFF"/>
              </a:clrFrom>
              <a:clrTo>
                <a:srgbClr val="FFFFFF">
                  <a:alpha val="0"/>
                </a:srgbClr>
              </a:clrTo>
            </a:clrChange>
          </a:blip>
          <a:srcRect l="39693" t="5508" r="34293" b="73471"/>
          <a:stretch>
            <a:fillRect/>
          </a:stretch>
        </p:blipFill>
        <p:spPr>
          <a:xfrm>
            <a:off x="1524000" y="1066800"/>
            <a:ext cx="2209800" cy="1752600"/>
          </a:xfrm>
          <a:prstGeom prst="rect">
            <a:avLst/>
          </a:prstGeom>
          <a:noFill/>
          <a:ln w="28575">
            <a:noFill/>
          </a:ln>
        </p:spPr>
      </p:pic>
      <p:pic>
        <p:nvPicPr>
          <p:cNvPr id="16" name="Picture 15" descr="amoeba-fission-big1.jpg"/>
          <p:cNvPicPr>
            <a:picLocks noChangeAspect="1"/>
          </p:cNvPicPr>
          <p:nvPr/>
        </p:nvPicPr>
        <p:blipFill>
          <a:blip r:embed="rId3" cstate="print">
            <a:clrChange>
              <a:clrFrom>
                <a:srgbClr val="FFFFFF"/>
              </a:clrFrom>
              <a:clrTo>
                <a:srgbClr val="FFFFFF">
                  <a:alpha val="0"/>
                </a:srgbClr>
              </a:clrTo>
            </a:clrChange>
          </a:blip>
          <a:srcRect l="4110" t="36740" r="60009" b="40263"/>
          <a:stretch>
            <a:fillRect/>
          </a:stretch>
        </p:blipFill>
        <p:spPr>
          <a:xfrm>
            <a:off x="6477000" y="685800"/>
            <a:ext cx="2667000" cy="1981200"/>
          </a:xfrm>
          <a:prstGeom prst="rect">
            <a:avLst/>
          </a:prstGeom>
          <a:noFill/>
          <a:ln w="28575">
            <a:noFill/>
          </a:ln>
        </p:spPr>
      </p:pic>
      <p:pic>
        <p:nvPicPr>
          <p:cNvPr id="19" name="Picture 18" descr="amoeba-fission-big1.jpg"/>
          <p:cNvPicPr>
            <a:picLocks noChangeAspect="1"/>
          </p:cNvPicPr>
          <p:nvPr/>
        </p:nvPicPr>
        <p:blipFill>
          <a:blip r:embed="rId2">
            <a:clrChange>
              <a:clrFrom>
                <a:srgbClr val="FFFFFF"/>
              </a:clrFrom>
              <a:clrTo>
                <a:srgbClr val="FFFFFF">
                  <a:alpha val="0"/>
                </a:srgbClr>
              </a:clrTo>
            </a:clrChange>
          </a:blip>
          <a:srcRect l="15297" t="73499" r="27168" b="6961"/>
          <a:stretch>
            <a:fillRect/>
          </a:stretch>
        </p:blipFill>
        <p:spPr>
          <a:xfrm>
            <a:off x="5181600" y="4038600"/>
            <a:ext cx="2895600" cy="1703294"/>
          </a:xfrm>
          <a:prstGeom prst="rect">
            <a:avLst/>
          </a:prstGeom>
          <a:noFill/>
          <a:ln w="28575">
            <a:noFill/>
          </a:ln>
        </p:spPr>
      </p:pic>
      <p:sp>
        <p:nvSpPr>
          <p:cNvPr id="10" name="Rectangle 9"/>
          <p:cNvSpPr/>
          <p:nvPr/>
        </p:nvSpPr>
        <p:spPr>
          <a:xfrm>
            <a:off x="2590800" y="3276600"/>
            <a:ext cx="4648200" cy="584775"/>
          </a:xfrm>
          <a:prstGeom prst="rect">
            <a:avLst/>
          </a:prstGeom>
        </p:spPr>
        <p:txBody>
          <a:bodyPr wrap="square">
            <a:spAutoFit/>
          </a:bodyPr>
          <a:lstStyle/>
          <a:p>
            <a:pPr algn="ctr"/>
            <a:r>
              <a:rPr lang="en-US" sz="3200" dirty="0" smtClean="0"/>
              <a:t>Identify  the process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3" name="Picture 19"/>
          <p:cNvPicPr>
            <a:picLocks noChangeAspect="1" noChangeArrowheads="1"/>
          </p:cNvPicPr>
          <p:nvPr/>
        </p:nvPicPr>
        <p:blipFill>
          <a:blip r:embed="rId3">
            <a:clrChange>
              <a:clrFrom>
                <a:srgbClr val="FFFFFF"/>
              </a:clrFrom>
              <a:clrTo>
                <a:srgbClr val="FFFFFF">
                  <a:alpha val="0"/>
                </a:srgbClr>
              </a:clrTo>
            </a:clrChange>
          </a:blip>
          <a:srcRect l="4618" t="1676" r="9306"/>
          <a:stretch>
            <a:fillRect/>
          </a:stretch>
        </p:blipFill>
        <p:spPr bwMode="auto">
          <a:xfrm>
            <a:off x="0" y="2743200"/>
            <a:ext cx="4911565" cy="4114800"/>
          </a:xfrm>
          <a:prstGeom prst="rect">
            <a:avLst/>
          </a:prstGeom>
          <a:noFill/>
          <a:ln w="9525">
            <a:noFill/>
            <a:miter lim="800000"/>
            <a:headEnd/>
            <a:tailEnd/>
          </a:ln>
          <a:effectLst/>
        </p:spPr>
      </p:pic>
      <p:sp>
        <p:nvSpPr>
          <p:cNvPr id="15" name="Rectangle 14"/>
          <p:cNvSpPr/>
          <p:nvPr/>
        </p:nvSpPr>
        <p:spPr>
          <a:xfrm>
            <a:off x="0" y="0"/>
            <a:ext cx="4648200" cy="584775"/>
          </a:xfrm>
          <a:prstGeom prst="rect">
            <a:avLst/>
          </a:prstGeom>
        </p:spPr>
        <p:txBody>
          <a:bodyPr wrap="square">
            <a:spAutoFit/>
          </a:bodyPr>
          <a:lstStyle/>
          <a:p>
            <a:r>
              <a:rPr lang="en-US" sz="3200" dirty="0" smtClean="0">
                <a:solidFill>
                  <a:srgbClr val="C00000"/>
                </a:solidFill>
              </a:rPr>
              <a:t> GROWTH IN ANIMALS</a:t>
            </a:r>
            <a:endParaRPr lang="en-US" sz="3200" dirty="0">
              <a:solidFill>
                <a:srgbClr val="C00000"/>
              </a:solidFill>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blip>
          <a:srcRect t="189" r="6264"/>
          <a:stretch>
            <a:fillRect/>
          </a:stretch>
        </p:blipFill>
        <p:spPr bwMode="auto">
          <a:xfrm>
            <a:off x="3987105" y="228600"/>
            <a:ext cx="5156896" cy="6629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circle(out)">
                                      <p:cBhvr>
                                        <p:cTn id="7" dur="20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IN" sz="3600" dirty="0" smtClean="0">
                <a:solidFill>
                  <a:srgbClr val="C00000"/>
                </a:solidFill>
                <a:latin typeface="+mn-lt"/>
                <a:ea typeface="+mn-ea"/>
                <a:cs typeface="+mn-cs"/>
              </a:rPr>
              <a:t>GROWTH IN PLANTS</a:t>
            </a:r>
          </a:p>
        </p:txBody>
      </p:sp>
      <p:pic>
        <p:nvPicPr>
          <p:cNvPr id="2051" name="Picture 3"/>
          <p:cNvPicPr>
            <a:picLocks noGrp="1" noChangeAspect="1" noChangeArrowheads="1"/>
          </p:cNvPicPr>
          <p:nvPr>
            <p:ph idx="1"/>
          </p:nvPr>
        </p:nvPicPr>
        <p:blipFill>
          <a:blip r:embed="rId2"/>
          <a:srcRect t="2844" b="6153"/>
          <a:stretch>
            <a:fillRect/>
          </a:stretch>
        </p:blipFill>
        <p:spPr bwMode="auto">
          <a:xfrm>
            <a:off x="1676400" y="914400"/>
            <a:ext cx="5105400" cy="5356485"/>
          </a:xfrm>
          <a:prstGeom prst="rect">
            <a:avLst/>
          </a:prstGeom>
          <a:noFill/>
          <a:ln w="9525">
            <a:noFill/>
            <a:miter lim="800000"/>
            <a:headEnd/>
            <a:tailEnd/>
          </a:ln>
          <a:effectLst/>
        </p:spPr>
      </p:pic>
      <p:sp>
        <p:nvSpPr>
          <p:cNvPr id="6" name="TextBox 5"/>
          <p:cNvSpPr txBox="1"/>
          <p:nvPr/>
        </p:nvSpPr>
        <p:spPr>
          <a:xfrm>
            <a:off x="6227496" y="1371600"/>
            <a:ext cx="2916504" cy="461665"/>
          </a:xfrm>
          <a:prstGeom prst="rect">
            <a:avLst/>
          </a:prstGeom>
          <a:noFill/>
        </p:spPr>
        <p:txBody>
          <a:bodyPr wrap="none" rtlCol="0">
            <a:spAutoFit/>
          </a:bodyPr>
          <a:lstStyle/>
          <a:p>
            <a:r>
              <a:rPr lang="en-IN" sz="2400" dirty="0" smtClean="0">
                <a:solidFill>
                  <a:srgbClr val="C00000"/>
                </a:solidFill>
              </a:rPr>
              <a:t>Cells divide by mitosis</a:t>
            </a:r>
            <a:endParaRPr lang="en-IN" sz="2400" dirty="0">
              <a:solidFill>
                <a:srgbClr val="C00000"/>
              </a:solidFill>
            </a:endParaRPr>
          </a:p>
        </p:txBody>
      </p:sp>
      <p:sp>
        <p:nvSpPr>
          <p:cNvPr id="7" name="TextBox 6"/>
          <p:cNvSpPr txBox="1"/>
          <p:nvPr/>
        </p:nvSpPr>
        <p:spPr>
          <a:xfrm>
            <a:off x="609600" y="6172200"/>
            <a:ext cx="291650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2400" dirty="0" smtClean="0">
                <a:solidFill>
                  <a:srgbClr val="C00000"/>
                </a:solidFill>
              </a:rPr>
              <a:t>Cells divide by mitosis</a:t>
            </a:r>
            <a:endParaRPr lang="en-IN" sz="24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667000"/>
            <a:ext cx="5410200" cy="609600"/>
          </a:xfrm>
        </p:spPr>
        <p:txBody>
          <a:bodyPr>
            <a:normAutofit fontScale="90000"/>
          </a:bodyPr>
          <a:lstStyle/>
          <a:p>
            <a:r>
              <a:rPr lang="en-IN" b="0" dirty="0" smtClean="0">
                <a:solidFill>
                  <a:srgbClr val="C00000"/>
                </a:solidFill>
                <a:effectLst/>
              </a:rPr>
              <a:t>Repair of wounds</a:t>
            </a:r>
            <a:endParaRPr lang="en-US" b="0" dirty="0">
              <a:solidFill>
                <a:srgbClr val="C00000"/>
              </a:solidFill>
              <a:effectLst/>
            </a:endParaRPr>
          </a:p>
        </p:txBody>
      </p:sp>
      <p:pic>
        <p:nvPicPr>
          <p:cNvPr id="45058" name="Picture 2" descr="File:Hand Abrasion - 32 minutes after injury.JPG">
            <a:hlinkClick r:id="rId2"/>
          </p:cNvPr>
          <p:cNvPicPr>
            <a:picLocks noChangeAspect="1" noChangeArrowheads="1"/>
          </p:cNvPicPr>
          <p:nvPr/>
        </p:nvPicPr>
        <p:blipFill>
          <a:blip r:embed="rId3"/>
          <a:srcRect/>
          <a:stretch>
            <a:fillRect/>
          </a:stretch>
        </p:blipFill>
        <p:spPr bwMode="auto">
          <a:xfrm>
            <a:off x="0" y="0"/>
            <a:ext cx="3048000" cy="2514600"/>
          </a:xfrm>
          <a:prstGeom prst="rect">
            <a:avLst/>
          </a:prstGeom>
          <a:noFill/>
        </p:spPr>
      </p:pic>
      <p:pic>
        <p:nvPicPr>
          <p:cNvPr id="45060" name="Picture 4" descr="File:Hand Abrasion - 2 days 22 hours 12 minutes after injury.JPG">
            <a:hlinkClick r:id="rId4"/>
          </p:cNvPr>
          <p:cNvPicPr>
            <a:picLocks noChangeAspect="1" noChangeArrowheads="1"/>
          </p:cNvPicPr>
          <p:nvPr/>
        </p:nvPicPr>
        <p:blipFill>
          <a:blip r:embed="rId5"/>
          <a:srcRect/>
          <a:stretch>
            <a:fillRect/>
          </a:stretch>
        </p:blipFill>
        <p:spPr bwMode="auto">
          <a:xfrm>
            <a:off x="3124200" y="0"/>
            <a:ext cx="3048000" cy="2514600"/>
          </a:xfrm>
          <a:prstGeom prst="rect">
            <a:avLst/>
          </a:prstGeom>
          <a:noFill/>
        </p:spPr>
      </p:pic>
      <p:pic>
        <p:nvPicPr>
          <p:cNvPr id="45062" name="Picture 6" descr="File:Hand Abrasion - 17 days 11 hours 30 minutes after injury.JPG">
            <a:hlinkClick r:id="rId6"/>
          </p:cNvPr>
          <p:cNvPicPr>
            <a:picLocks noChangeAspect="1" noChangeArrowheads="1"/>
          </p:cNvPicPr>
          <p:nvPr/>
        </p:nvPicPr>
        <p:blipFill>
          <a:blip r:embed="rId7"/>
          <a:srcRect/>
          <a:stretch>
            <a:fillRect/>
          </a:stretch>
        </p:blipFill>
        <p:spPr bwMode="auto">
          <a:xfrm>
            <a:off x="6324600" y="0"/>
            <a:ext cx="2819400" cy="2514600"/>
          </a:xfrm>
          <a:prstGeom prst="rect">
            <a:avLst/>
          </a:prstGeom>
          <a:noFill/>
        </p:spPr>
      </p:pic>
      <p:pic>
        <p:nvPicPr>
          <p:cNvPr id="45064" name="Picture 8" descr="File:Hand Abrasion - 30 days 4 hours 43 minutes after injury.JPG">
            <a:hlinkClick r:id="rId8"/>
          </p:cNvPr>
          <p:cNvPicPr>
            <a:picLocks noChangeAspect="1" noChangeArrowheads="1"/>
          </p:cNvPicPr>
          <p:nvPr/>
        </p:nvPicPr>
        <p:blipFill>
          <a:blip r:embed="rId9"/>
          <a:srcRect/>
          <a:stretch>
            <a:fillRect/>
          </a:stretch>
        </p:blipFill>
        <p:spPr bwMode="auto">
          <a:xfrm>
            <a:off x="380999" y="3429000"/>
            <a:ext cx="3581873" cy="3352800"/>
          </a:xfrm>
          <a:prstGeom prst="rect">
            <a:avLst/>
          </a:prstGeom>
          <a:noFill/>
        </p:spPr>
      </p:pic>
      <p:pic>
        <p:nvPicPr>
          <p:cNvPr id="45070" name="Picture 14" descr="http://www.nativeremedies.com/images/design/ailmentSweatyPalms.jpg"/>
          <p:cNvPicPr>
            <a:picLocks noChangeAspect="1" noChangeArrowheads="1"/>
          </p:cNvPicPr>
          <p:nvPr/>
        </p:nvPicPr>
        <p:blipFill>
          <a:blip r:embed="rId10"/>
          <a:srcRect/>
          <a:stretch>
            <a:fillRect/>
          </a:stretch>
        </p:blipFill>
        <p:spPr bwMode="auto">
          <a:xfrm>
            <a:off x="5486400" y="3352800"/>
            <a:ext cx="2992245"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left)">
                                      <p:cBhvr>
                                        <p:cTn id="7" dur="500"/>
                                        <p:tgtEl>
                                          <p:spTgt spid="450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wipe(left)">
                                      <p:cBhvr>
                                        <p:cTn id="11" dur="2000"/>
                                        <p:tgtEl>
                                          <p:spTgt spid="45060"/>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45062"/>
                                        </p:tgtEl>
                                        <p:attrNameLst>
                                          <p:attrName>style.visibility</p:attrName>
                                        </p:attrNameLst>
                                      </p:cBhvr>
                                      <p:to>
                                        <p:strVal val="visible"/>
                                      </p:to>
                                    </p:set>
                                    <p:animEffect transition="in" filter="wipe(left)">
                                      <p:cBhvr>
                                        <p:cTn id="15" dur="2000"/>
                                        <p:tgtEl>
                                          <p:spTgt spid="45062"/>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45064"/>
                                        </p:tgtEl>
                                        <p:attrNameLst>
                                          <p:attrName>style.visibility</p:attrName>
                                        </p:attrNameLst>
                                      </p:cBhvr>
                                      <p:to>
                                        <p:strVal val="visible"/>
                                      </p:to>
                                    </p:set>
                                    <p:animEffect transition="in" filter="wipe(left)">
                                      <p:cBhvr>
                                        <p:cTn id="19" dur="2000"/>
                                        <p:tgtEl>
                                          <p:spTgt spid="45064"/>
                                        </p:tgtEl>
                                      </p:cBhvr>
                                    </p:animEffect>
                                  </p:childTnLst>
                                </p:cTn>
                              </p:par>
                            </p:childTnLst>
                          </p:cTn>
                        </p:par>
                        <p:par>
                          <p:cTn id="20" fill="hold">
                            <p:stCondLst>
                              <p:cond delay="6500"/>
                            </p:stCondLst>
                            <p:childTnLst>
                              <p:par>
                                <p:cTn id="21" presetID="22" presetClass="entr" presetSubtype="8" fill="hold" nodeType="afterEffect">
                                  <p:stCondLst>
                                    <p:cond delay="0"/>
                                  </p:stCondLst>
                                  <p:childTnLst>
                                    <p:set>
                                      <p:cBhvr>
                                        <p:cTn id="22" dur="1" fill="hold">
                                          <p:stCondLst>
                                            <p:cond delay="0"/>
                                          </p:stCondLst>
                                        </p:cTn>
                                        <p:tgtEl>
                                          <p:spTgt spid="45070"/>
                                        </p:tgtEl>
                                        <p:attrNameLst>
                                          <p:attrName>style.visibility</p:attrName>
                                        </p:attrNameLst>
                                      </p:cBhvr>
                                      <p:to>
                                        <p:strVal val="visible"/>
                                      </p:to>
                                    </p:set>
                                    <p:animEffect transition="in" filter="wipe(left)">
                                      <p:cBhvr>
                                        <p:cTn id="23" dur="2000"/>
                                        <p:tgtEl>
                                          <p:spTgt spid="45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17e55d182e6918a2bc0c0f33271141ce8cb3f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3241</TotalTime>
  <Words>592</Words>
  <Application>Microsoft Office PowerPoint</Application>
  <PresentationFormat>On-screen Show (4:3)</PresentationFormat>
  <Paragraphs>179</Paragraphs>
  <Slides>30</Slides>
  <Notes>10</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Method of inheritance</vt:lpstr>
      <vt:lpstr>Slide 2</vt:lpstr>
      <vt:lpstr>Slide 3</vt:lpstr>
      <vt:lpstr>Cell cycle</vt:lpstr>
      <vt:lpstr>1. Mitosis (equational division)</vt:lpstr>
      <vt:lpstr>Slide 6</vt:lpstr>
      <vt:lpstr>Slide 7</vt:lpstr>
      <vt:lpstr>GROWTH IN PLANTS</vt:lpstr>
      <vt:lpstr>Repair of wounds</vt:lpstr>
      <vt:lpstr>Replacement of cells that wear out and die</vt:lpstr>
      <vt:lpstr>Significance: a) Asexual reproduction : In plant and fungi b)Growth (increase in the size ) c) Repair: to repair the injured tissues and  c) Replacement: to replace the dead cells …….?</vt:lpstr>
      <vt:lpstr>Slide 12</vt:lpstr>
      <vt:lpstr>Slide 13</vt:lpstr>
      <vt:lpstr>Slide 14</vt:lpstr>
      <vt:lpstr>Slide 15</vt:lpstr>
      <vt:lpstr>Slide 16</vt:lpstr>
      <vt:lpstr>Slide 17</vt:lpstr>
      <vt:lpstr>Slide 18</vt:lpstr>
      <vt:lpstr>Slide 19</vt:lpstr>
      <vt:lpstr>Slide 20</vt:lpstr>
      <vt:lpstr>Slide 21</vt:lpstr>
      <vt:lpstr>Plant and animal cells</vt:lpstr>
      <vt:lpstr>Slide 23</vt:lpstr>
      <vt:lpstr>Slide 24</vt:lpstr>
      <vt:lpstr>1. Meiosis (Reductional division)</vt:lpstr>
      <vt:lpstr>Slide 26</vt:lpstr>
      <vt:lpstr>Slide 27</vt:lpstr>
      <vt:lpstr>Slide 28</vt:lpstr>
      <vt:lpstr>Slide 29</vt:lpstr>
      <vt:lpstr>Slide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dc:title>
  <dc:creator/>
  <cp:lastModifiedBy>GAJENDRA KHANDELWAL</cp:lastModifiedBy>
  <cp:revision>334</cp:revision>
  <dcterms:created xsi:type="dcterms:W3CDTF">2006-08-16T00:00:00Z</dcterms:created>
  <dcterms:modified xsi:type="dcterms:W3CDTF">2015-07-25T06:45:29Z</dcterms:modified>
</cp:coreProperties>
</file>