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2" r:id="rId3"/>
    <p:sldId id="343" r:id="rId4"/>
    <p:sldId id="324" r:id="rId5"/>
    <p:sldId id="320" r:id="rId6"/>
    <p:sldId id="349" r:id="rId7"/>
    <p:sldId id="335" r:id="rId8"/>
    <p:sldId id="345" r:id="rId9"/>
    <p:sldId id="346" r:id="rId10"/>
    <p:sldId id="322" r:id="rId11"/>
    <p:sldId id="325" r:id="rId12"/>
    <p:sldId id="338" r:id="rId13"/>
    <p:sldId id="348" r:id="rId14"/>
    <p:sldId id="337" r:id="rId15"/>
    <p:sldId id="339" r:id="rId16"/>
    <p:sldId id="340" r:id="rId17"/>
    <p:sldId id="34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4F2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325" autoAdjust="0"/>
    <p:restoredTop sz="96803" autoAdjust="0"/>
  </p:normalViewPr>
  <p:slideViewPr>
    <p:cSldViewPr>
      <p:cViewPr>
        <p:scale>
          <a:sx n="53" d="100"/>
          <a:sy n="53" d="100"/>
        </p:scale>
        <p:origin x="-153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D07D-D16F-41FE-AC67-AFFF8D068BB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4E68-6CC6-4985-9B9C-7E9A9D6B2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pischools.org.uk/res/coResourceImport/modules/genome/fullscreenflash19f9.cfm?flash=en-flash/eyecolour.swf&amp;title=Eye+colour&amp;version=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http://www.abpischools.org.uk/res/coResourceImport/modules/genome/fullscreenflash19f9.cfm?flash=en-flash/eyecolour.swf&amp;title=Eye+colour&amp;version=6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22104A-7495-4271-A7E8-92B4430C8AD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GENETICS: TERMS</a:t>
            </a:r>
            <a:endParaRPr lang="en-IN" dirty="0"/>
          </a:p>
        </p:txBody>
      </p:sp>
      <p:pic>
        <p:nvPicPr>
          <p:cNvPr id="5" name="Picture 2" descr="http://www.ige3.unige.ch/wp-content/themes/parallelus-salutation/assets/images/illustrations/genetics-cloud_1_b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991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8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lvl="1" indent="-514350" algn="ctr" rtl="0">
              <a:lnSpc>
                <a:spcPct val="150000"/>
              </a:lnSpc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Homozygous and Heterozygous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209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</a:pPr>
            <a:r>
              <a:rPr lang="en-US" dirty="0" smtClean="0"/>
              <a:t>When an organism has a pair of identical alleles controlling the same  character, they are said to be homozygous for that characteristic (PP, pp) </a:t>
            </a:r>
          </a:p>
          <a:p>
            <a:pPr marL="514350" indent="-514350">
              <a:lnSpc>
                <a:spcPct val="170000"/>
              </a:lnSpc>
            </a:pPr>
            <a:r>
              <a:rPr lang="en-US" dirty="0" smtClean="0"/>
              <a:t>When an organism has two different alleles for a character  (Pp) they are said to be heterozygous for that characteristic.</a:t>
            </a:r>
            <a:endParaRPr lang="en-US" dirty="0"/>
          </a:p>
        </p:txBody>
      </p:sp>
      <p:pic>
        <p:nvPicPr>
          <p:cNvPr id="4098" name="Picture 2" descr="http://passel.unl.edu/Image/siteImages/HetVsHomChrom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98877"/>
            <a:ext cx="4267200" cy="365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50" t="9266" r="17831" b="9289"/>
          <a:stretch>
            <a:fillRect/>
          </a:stretch>
        </p:blipFill>
        <p:spPr bwMode="auto">
          <a:xfrm>
            <a:off x="0" y="0"/>
            <a:ext cx="4114800" cy="31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ndividual A is heterozygous and has one allele for blue eyes (recessive). B is homozygous and has two alleles for brown eyes (dominant). C is homozygous recessive and has two alleles for blue eyes (recessive)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020" y="3598985"/>
            <a:ext cx="6896980" cy="3259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Eye colour</a:t>
            </a:r>
          </a:p>
          <a:p>
            <a:pPr>
              <a:buNone/>
            </a:pPr>
            <a:r>
              <a:rPr lang="en-US" dirty="0" smtClean="0"/>
              <a:t>BB : Pure</a:t>
            </a:r>
          </a:p>
          <a:p>
            <a:pPr>
              <a:buNone/>
            </a:pPr>
            <a:r>
              <a:rPr lang="en-US" dirty="0" smtClean="0"/>
              <a:t>Bb : Hybrid</a:t>
            </a:r>
          </a:p>
          <a:p>
            <a:pPr>
              <a:buNone/>
            </a:pPr>
            <a:r>
              <a:rPr lang="en-US" dirty="0" smtClean="0"/>
              <a:t>bb:  Pure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54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marR="0" lvl="1" indent="-514350" algn="ctr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ea typeface="+mj-ea"/>
                <a:cs typeface="+mj-cs"/>
              </a:rPr>
              <a:t>Pure and hybrid</a:t>
            </a:r>
          </a:p>
        </p:txBody>
      </p:sp>
      <p:pic>
        <p:nvPicPr>
          <p:cNvPr id="5" name="Picture 2" descr="http://learnscape.org/blog/wp-content/uploads/2008/12/pictur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9200"/>
            <a:ext cx="5334000" cy="406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Dominant allele </a:t>
            </a:r>
            <a:r>
              <a:rPr lang="en-IN" dirty="0" smtClean="0"/>
              <a:t>: A gene that always shows the phenotype of an organism whether the organism is heterozygous or homozygous. (TT, </a:t>
            </a:r>
            <a:r>
              <a:rPr lang="en-IN" dirty="0" err="1" smtClean="0"/>
              <a:t>Tt</a:t>
            </a:r>
            <a:r>
              <a:rPr lang="en-I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Recessive allele </a:t>
            </a:r>
            <a:r>
              <a:rPr lang="en-IN" dirty="0" smtClean="0"/>
              <a:t>: A gene that only has effect on the phenotype when the organism is homozygous. (</a:t>
            </a:r>
            <a:r>
              <a:rPr lang="en-IN" dirty="0" err="1" smtClean="0"/>
              <a:t>tt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54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marR="0" lvl="1" indent="-514350" algn="ctr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ea typeface="+mj-ea"/>
                <a:cs typeface="+mj-cs"/>
              </a:rPr>
              <a:t>Dominant and recessive allele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Assessment…?</a:t>
            </a:r>
            <a:endParaRPr lang="en-US" dirty="0"/>
          </a:p>
        </p:txBody>
      </p:sp>
      <p:pic>
        <p:nvPicPr>
          <p:cNvPr id="5" name="Content Placeholder 4" descr="spongebob-gif-fuuuu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66800" y="1066800"/>
            <a:ext cx="6858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IN" sz="3200" dirty="0" smtClean="0"/>
              <a:t>Use the information for SpongeBob’s traits to write the phenotype (physical appearance) for each item.</a:t>
            </a:r>
            <a:endParaRPr lang="en-IN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471" r="855" b="5373"/>
          <a:stretch>
            <a:fillRect/>
          </a:stretch>
        </p:blipFill>
        <p:spPr bwMode="auto">
          <a:xfrm>
            <a:off x="0" y="15240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7577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IN" sz="2800" dirty="0" smtClean="0"/>
              <a:t>Use the information in the chart in #1 to write the genotype (or genotypes) for each trait below.</a:t>
            </a:r>
            <a:endParaRPr lang="en-IN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471" r="855" b="5373"/>
          <a:stretch>
            <a:fillRect/>
          </a:stretch>
        </p:blipFill>
        <p:spPr bwMode="auto">
          <a:xfrm>
            <a:off x="0" y="15240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89973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Determine the genotypes for each using the information in the chart in #1.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429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sz="4000" dirty="0" smtClean="0"/>
              <a:t>Heterozygous round eyes -_____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sz="4000" dirty="0" smtClean="0"/>
              <a:t>Homozygous long nose - 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sz="4000" dirty="0" smtClean="0"/>
              <a:t>Purebred </a:t>
            </a:r>
            <a:r>
              <a:rPr lang="en-IN" sz="4000" dirty="0" err="1" smtClean="0"/>
              <a:t>squarepants</a:t>
            </a:r>
            <a:r>
              <a:rPr lang="en-IN" sz="4000" dirty="0" smtClean="0"/>
              <a:t> - ______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sz="4000" dirty="0" smtClean="0"/>
              <a:t>Hybrid yellow body - ______</a:t>
            </a:r>
            <a:endParaRPr lang="en-IN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7471" r="855" b="5373"/>
          <a:stretch>
            <a:fillRect/>
          </a:stretch>
        </p:blipFill>
        <p:spPr bwMode="auto">
          <a:xfrm>
            <a:off x="838200" y="4489888"/>
            <a:ext cx="7848600" cy="23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2778" t="-1956"/>
          <a:stretch>
            <a:fillRect/>
          </a:stretch>
        </p:blipFill>
        <p:spPr bwMode="auto">
          <a:xfrm>
            <a:off x="7848600" y="0"/>
            <a:ext cx="1295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09600"/>
            <a:ext cx="14105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urved Connector 10"/>
          <p:cNvCxnSpPr>
            <a:endCxn id="9" idx="1"/>
          </p:cNvCxnSpPr>
          <p:nvPr/>
        </p:nvCxnSpPr>
        <p:spPr>
          <a:xfrm flipV="1">
            <a:off x="1219200" y="1257300"/>
            <a:ext cx="1752600" cy="1714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788162">
            <a:off x="4634549" y="1178701"/>
            <a:ext cx="2351132" cy="8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urved Connector 14"/>
          <p:cNvCxnSpPr/>
          <p:nvPr/>
        </p:nvCxnSpPr>
        <p:spPr>
          <a:xfrm rot="10800000">
            <a:off x="6096000" y="1143000"/>
            <a:ext cx="2057400" cy="1828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222"/>
          <a:stretch>
            <a:fillRect/>
          </a:stretch>
        </p:blipFill>
        <p:spPr bwMode="auto">
          <a:xfrm>
            <a:off x="0" y="0"/>
            <a:ext cx="1447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276600"/>
            <a:ext cx="2133600" cy="1912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2" descr="http://bio1100.nicerweb.com/Locked/media/ch08/08_02.jpg"/>
          <p:cNvPicPr>
            <a:picLocks noChangeAspect="1" noChangeArrowheads="1"/>
          </p:cNvPicPr>
          <p:nvPr/>
        </p:nvPicPr>
        <p:blipFill>
          <a:blip r:embed="rId7"/>
          <a:srcRect t="-1035" r="61000" b="11594"/>
          <a:stretch>
            <a:fillRect/>
          </a:stretch>
        </p:blipFill>
        <p:spPr bwMode="auto">
          <a:xfrm>
            <a:off x="6019800" y="4343401"/>
            <a:ext cx="1816099" cy="2514599"/>
          </a:xfrm>
          <a:prstGeom prst="rect">
            <a:avLst/>
          </a:prstGeom>
          <a:noFill/>
        </p:spPr>
      </p:pic>
      <p:pic>
        <p:nvPicPr>
          <p:cNvPr id="2056" name="Picture 8" descr="http://php.med.unsw.edu.au/embryology/images/6/61/Normal_Mus_musculus_karyoty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114800"/>
            <a:ext cx="2261616" cy="2743200"/>
          </a:xfrm>
          <a:prstGeom prst="rect">
            <a:avLst/>
          </a:prstGeom>
          <a:noFill/>
        </p:spPr>
      </p:pic>
      <p:sp>
        <p:nvSpPr>
          <p:cNvPr id="45" name="Oval 44"/>
          <p:cNvSpPr/>
          <p:nvPr/>
        </p:nvSpPr>
        <p:spPr>
          <a:xfrm>
            <a:off x="228600" y="4038600"/>
            <a:ext cx="457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7" name="Curved Connector 46"/>
          <p:cNvCxnSpPr/>
          <p:nvPr/>
        </p:nvCxnSpPr>
        <p:spPr>
          <a:xfrm>
            <a:off x="685800" y="4495800"/>
            <a:ext cx="5410200" cy="2057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9.43135E-7 C -0.04635 0.03282 -0.05 0.06565 -0.05225 0.09894 C -0.05347 0.14563 -0.06041 0.20689 -0.05225 0.25451 C -0.05 0.26791 -0.03628 0.28918 -0.03107 0.30259 C -0.01805 0.33449 -0.00607 0.37263 0.01355 0.39852 C 0.01545 0.41031 0.01702 0.4214 0.02622 0.42695 C 0.03021 0.4295 0.03889 0.4325 0.03889 0.43273 C 0.0467 0.43134 0.05452 0.43181 0.06233 0.42973 C 0.06719 0.42811 0.07292 0.41539 0.07292 0.41563 L 0.06424 0.43828 L 0.06858 0.42117 " pathEditMode="relative" rAng="0" ptsTypes="ffffffff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0786E-6 C 0.00382 0.01549 0.00591 0.02057 0.01372 0.03305 C 0.01754 0.05409 0.02466 0.07605 0.02952 0.09686 C 0.03091 0.10911 0.03195 0.12066 0.03542 0.13222 C 0.03785 0.15603 0.03924 0.16042 0.03542 0.18909 C 0.03507 0.19209 0.03282 0.19394 0.03143 0.19625 C 0.0033 0.2411 0.0158 0.22839 -0.00382 0.24572 C -0.01284 0.2619 -0.00173 0.24249 -0.01753 0.26722 C -0.01892 0.26953 -0.01979 0.27254 -0.02152 0.27439 C -0.02517 0.27808 -0.03333 0.28363 -0.03333 0.28386 C -0.03593 0.29334 -0.0401 0.29704 -0.04705 0.30259 C -0.0493 0.30675 -0.05416 0.31623 -0.05677 0.31946 C -0.06336 0.32732 -0.07309 0.33148 -0.08038 0.33819 C -0.08333 0.34096 -0.08524 0.34512 -0.08819 0.34766 C -0.09271 0.35159 -0.09861 0.35252 -0.10382 0.35483 C -0.11441 0.35968 -0.12396 0.36431 -0.13524 0.36431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54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marR="0" lvl="1" indent="-51435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Homologous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Chromosomes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88392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/>
              <a:t>A pair of chromosome in which the member chromosome are similar in shape and size. </a:t>
            </a:r>
            <a:endParaRPr lang="en-IN" sz="2800" dirty="0"/>
          </a:p>
        </p:txBody>
      </p:sp>
      <p:pic>
        <p:nvPicPr>
          <p:cNvPr id="7" name="Picture 2" descr="http://www.hihg.org/modules/education/Design/images/G105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44499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18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lvl="1" indent="-514350" algn="ctr" rtl="0">
              <a:lnSpc>
                <a:spcPct val="150000"/>
              </a:lnSpc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Character and trait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1981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 smtClean="0"/>
              <a:t>A structure, function, or attribute determined by a gene or group of genes is known as character.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smtClean="0"/>
              <a:t>Examples: Height, Flower colour, Eye colour, Ear lobes</a:t>
            </a:r>
          </a:p>
          <a:p>
            <a:pPr marL="514350" indent="-514350">
              <a:lnSpc>
                <a:spcPct val="170000"/>
              </a:lnSpc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514350" indent="-514350">
              <a:lnSpc>
                <a:spcPct val="170000"/>
              </a:lnSpc>
              <a:buNone/>
            </a:pPr>
            <a:endParaRPr lang="en-US" dirty="0" smtClean="0">
              <a:latin typeface="Georgia" pitchFamily="18" charset="0"/>
            </a:endParaRPr>
          </a:p>
          <a:p>
            <a:pPr marL="514350" indent="-514350">
              <a:lnSpc>
                <a:spcPct val="170000"/>
              </a:lnSpc>
              <a:buNone/>
            </a:pPr>
            <a:endParaRPr lang="en-US" dirty="0" smtClean="0">
              <a:latin typeface="Georgia" pitchFamily="18" charset="0"/>
            </a:endParaRPr>
          </a:p>
          <a:p>
            <a:pPr marL="514350" indent="-514350">
              <a:lnSpc>
                <a:spcPct val="170000"/>
              </a:lnSpc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9218" name="Picture 2" descr="http://uh2l.blogs.com/.a/6a00d8341c876453ef0115723db809970b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4114800" cy="3129875"/>
          </a:xfrm>
          <a:prstGeom prst="rect">
            <a:avLst/>
          </a:prstGeom>
          <a:noFill/>
        </p:spPr>
      </p:pic>
      <p:pic>
        <p:nvPicPr>
          <p:cNvPr id="9220" name="Picture 4" descr="https://wikispaces.psu.edu/download/attachments/54886602/Figure%205%20E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85800"/>
            <a:ext cx="4419600" cy="32163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A </a:t>
            </a:r>
            <a:r>
              <a:rPr lang="en-IN" sz="2400" b="1" dirty="0" smtClean="0"/>
              <a:t>trait</a:t>
            </a:r>
            <a:r>
              <a:rPr lang="en-IN" sz="2400" dirty="0" smtClean="0"/>
              <a:t> is a distinct variant of a character of an organism. 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8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lvl="1" indent="-514350" algn="ctr" rtl="0">
              <a:lnSpc>
                <a:spcPct val="150000"/>
              </a:lnSpc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Phenotypes and genotypes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914400" lvl="1" indent="-514350"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Genotype</a:t>
            </a:r>
          </a:p>
          <a:p>
            <a:pPr marL="514350" indent="-514350">
              <a:buNone/>
            </a:pPr>
            <a:r>
              <a:rPr lang="en-US" sz="2400" dirty="0" smtClean="0"/>
              <a:t>	The genetic make- up of an organisms for a particular gene.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838200"/>
            <a:ext cx="9144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Phenotype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The characteristics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visible in an organism.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lang="en-US" sz="2400" dirty="0" smtClean="0"/>
              <a:t>he external appearance of an organism for a particular character.</a:t>
            </a:r>
            <a:endParaRPr lang="en-US" sz="2400" dirty="0"/>
          </a:p>
        </p:txBody>
      </p:sp>
      <p:pic>
        <p:nvPicPr>
          <p:cNvPr id="10242" name="Picture 2" descr="http://learnscape.org/blog/wp-content/uploads/2008/12/picture-2.png"/>
          <p:cNvPicPr>
            <a:picLocks noChangeAspect="1" noChangeArrowheads="1"/>
          </p:cNvPicPr>
          <p:nvPr/>
        </p:nvPicPr>
        <p:blipFill>
          <a:blip r:embed="rId3"/>
          <a:srcRect r="1429" b="26816"/>
          <a:stretch>
            <a:fillRect/>
          </a:stretch>
        </p:blipFill>
        <p:spPr bwMode="auto">
          <a:xfrm>
            <a:off x="76200" y="4114800"/>
            <a:ext cx="4583723" cy="2514600"/>
          </a:xfrm>
          <a:prstGeom prst="rect">
            <a:avLst/>
          </a:prstGeom>
          <a:noFill/>
        </p:spPr>
      </p:pic>
      <p:pic>
        <p:nvPicPr>
          <p:cNvPr id="7" name="Picture 2" descr="http://learnscape.org/blog/wp-content/uploads/2008/12/pictur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793" y="3505200"/>
            <a:ext cx="430400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8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lvl="1" indent="-514350" algn="ctr" rt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Genotype and phenotype</a:t>
            </a:r>
            <a:endParaRPr lang="en-US" sz="2800" kern="120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380" name="Date Placeholder 2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15381" name="Footer Placeholder 2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/>
              <a:t>TGES BIOLOGY STD 10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4600" y="2209800"/>
            <a:ext cx="228600" cy="3429000"/>
            <a:chOff x="1008" y="1344"/>
            <a:chExt cx="144" cy="2160"/>
          </a:xfrm>
        </p:grpSpPr>
        <p:sp>
          <p:nvSpPr>
            <p:cNvPr id="15385" name="Oval 8"/>
            <p:cNvSpPr>
              <a:spLocks noChangeArrowheads="1"/>
            </p:cNvSpPr>
            <p:nvPr/>
          </p:nvSpPr>
          <p:spPr bwMode="auto">
            <a:xfrm>
              <a:off x="1008" y="1344"/>
              <a:ext cx="144" cy="12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9"/>
            <p:cNvSpPr>
              <a:spLocks noChangeArrowheads="1"/>
            </p:cNvSpPr>
            <p:nvPr/>
          </p:nvSpPr>
          <p:spPr bwMode="auto">
            <a:xfrm>
              <a:off x="1008" y="2256"/>
              <a:ext cx="144" cy="124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10"/>
            <p:cNvSpPr>
              <a:spLocks noChangeArrowheads="1"/>
            </p:cNvSpPr>
            <p:nvPr/>
          </p:nvSpPr>
          <p:spPr bwMode="auto">
            <a:xfrm>
              <a:off x="1008" y="2208"/>
              <a:ext cx="144" cy="24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00400" y="2209800"/>
            <a:ext cx="228600" cy="3429000"/>
            <a:chOff x="1008" y="1344"/>
            <a:chExt cx="144" cy="2160"/>
          </a:xfrm>
        </p:grpSpPr>
        <p:sp>
          <p:nvSpPr>
            <p:cNvPr id="15382" name="Oval 18"/>
            <p:cNvSpPr>
              <a:spLocks noChangeArrowheads="1"/>
            </p:cNvSpPr>
            <p:nvPr/>
          </p:nvSpPr>
          <p:spPr bwMode="auto">
            <a:xfrm>
              <a:off x="1008" y="1344"/>
              <a:ext cx="144" cy="12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19"/>
            <p:cNvSpPr>
              <a:spLocks noChangeArrowheads="1"/>
            </p:cNvSpPr>
            <p:nvPr/>
          </p:nvSpPr>
          <p:spPr bwMode="auto">
            <a:xfrm>
              <a:off x="1008" y="2256"/>
              <a:ext cx="144" cy="124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20"/>
            <p:cNvSpPr>
              <a:spLocks noChangeArrowheads="1"/>
            </p:cNvSpPr>
            <p:nvPr/>
          </p:nvSpPr>
          <p:spPr bwMode="auto">
            <a:xfrm>
              <a:off x="1008" y="2208"/>
              <a:ext cx="144" cy="24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514600" y="4953000"/>
            <a:ext cx="228600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3200400" y="4953000"/>
            <a:ext cx="228600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V="1">
            <a:off x="1143000" y="4953000"/>
            <a:ext cx="12954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593725" y="5349875"/>
            <a:ext cx="1158875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HEIGHT </a:t>
            </a: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 flipV="1">
            <a:off x="3505200" y="4953000"/>
            <a:ext cx="1524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708525" y="5121275"/>
            <a:ext cx="1158875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HEIGHT</a:t>
            </a: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2209800" y="4800600"/>
            <a:ext cx="1447800" cy="381000"/>
          </a:xfrm>
          <a:prstGeom prst="rect">
            <a:avLst/>
          </a:prstGeom>
          <a:solidFill>
            <a:schemeClr val="accent1">
              <a:alpha val="12157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4921250" y="3427413"/>
            <a:ext cx="3287713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GENOTYPE:  THE GENETIC </a:t>
            </a:r>
          </a:p>
          <a:p>
            <a:r>
              <a:rPr lang="en-US" b="1">
                <a:solidFill>
                  <a:srgbClr val="FF0066"/>
                </a:solidFill>
              </a:rPr>
              <a:t>MAKEUP</a:t>
            </a:r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H="1">
            <a:off x="3505200" y="3657600"/>
            <a:ext cx="1447800" cy="1219200"/>
          </a:xfrm>
          <a:prstGeom prst="line">
            <a:avLst/>
          </a:prstGeom>
          <a:noFill/>
          <a:ln w="5715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H="1" flipV="1">
            <a:off x="1219200" y="5715000"/>
            <a:ext cx="3200400" cy="685800"/>
          </a:xfrm>
          <a:prstGeom prst="line">
            <a:avLst/>
          </a:prstGeom>
          <a:noFill/>
          <a:ln w="5715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H="1" flipV="1">
            <a:off x="5257800" y="5410200"/>
            <a:ext cx="1588" cy="762000"/>
          </a:xfrm>
          <a:prstGeom prst="line">
            <a:avLst/>
          </a:prstGeom>
          <a:noFill/>
          <a:ln w="5715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343400" y="6096000"/>
            <a:ext cx="407035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PHENOTYPE: THE PHYSICAL</a:t>
            </a:r>
          </a:p>
          <a:p>
            <a:r>
              <a:rPr lang="en-US" b="1">
                <a:solidFill>
                  <a:srgbClr val="FF0066"/>
                </a:solidFill>
              </a:rPr>
              <a:t>APPEARANCE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4800600" y="4114800"/>
            <a:ext cx="43434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/>
              <a:t>Height  is the character and can be – tall or short (traits)</a:t>
            </a:r>
          </a:p>
        </p:txBody>
      </p:sp>
      <p:sp>
        <p:nvSpPr>
          <p:cNvPr id="67622" name="AutoShape 38"/>
          <p:cNvSpPr>
            <a:spLocks/>
          </p:cNvSpPr>
          <p:nvPr/>
        </p:nvSpPr>
        <p:spPr bwMode="auto">
          <a:xfrm rot="5400000">
            <a:off x="2819400" y="1447800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1644650" y="1616075"/>
            <a:ext cx="2878138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Homologous chromosome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5" grpId="0" animBg="1"/>
      <p:bldP spid="67606" grpId="0" animBg="1"/>
      <p:bldP spid="67607" grpId="0" animBg="1"/>
      <p:bldP spid="67608" grpId="0"/>
      <p:bldP spid="67609" grpId="0" animBg="1"/>
      <p:bldP spid="67610" grpId="0"/>
      <p:bldP spid="67611" grpId="0" animBg="1"/>
      <p:bldP spid="67613" grpId="0"/>
      <p:bldP spid="67614" grpId="0" animBg="1"/>
      <p:bldP spid="67615" grpId="0" animBg="1"/>
      <p:bldP spid="67616" grpId="0" animBg="1"/>
      <p:bldP spid="67617" grpId="0"/>
      <p:bldP spid="67620" grpId="0"/>
      <p:bldP spid="67622" grpId="0" animBg="1"/>
      <p:bldP spid="676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4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514350" lvl="1" indent="-514350" algn="ctr" rtl="0">
              <a:lnSpc>
                <a:spcPct val="15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How are genotypes written?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An organism's </a:t>
            </a:r>
            <a:r>
              <a:rPr lang="en-US" sz="2800" b="1" dirty="0" smtClean="0">
                <a:latin typeface="+mj-lt"/>
              </a:rPr>
              <a:t>genotype</a:t>
            </a:r>
            <a:r>
              <a:rPr lang="en-US" sz="2800" dirty="0" smtClean="0">
                <a:latin typeface="+mj-lt"/>
              </a:rPr>
              <a:t> is its pairing of alleles for a specific gene. 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+mj-lt"/>
              </a:rPr>
              <a:t>Genotypes</a:t>
            </a:r>
            <a:r>
              <a:rPr lang="en-US" sz="2800" dirty="0" smtClean="0">
                <a:latin typeface="+mj-lt"/>
              </a:rPr>
              <a:t>, unlike phenotypes, can be homozygous (AA) or heterozygous (</a:t>
            </a:r>
            <a:r>
              <a:rPr lang="en-US" sz="2800" dirty="0" err="1" smtClean="0">
                <a:latin typeface="+mj-lt"/>
              </a:rPr>
              <a:t>Aa</a:t>
            </a:r>
            <a:r>
              <a:rPr lang="en-US" sz="2800" dirty="0" smtClean="0">
                <a:latin typeface="+mj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 If an organism is heterozygous for a gene, or possesses one of each allele, then the dominant trait is expressed.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 A recessive allele is only expressed if an organism is homozygous for that trait, or posses two recessive alleles. (</a:t>
            </a:r>
            <a:r>
              <a:rPr lang="en-US" sz="2800" dirty="0" err="1" smtClean="0">
                <a:latin typeface="+mj-lt"/>
              </a:rPr>
              <a:t>aa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naturalsciences.sdsu.edu/classes/lab2.4/trait.jpg"/>
          <p:cNvPicPr>
            <a:picLocks noChangeAspect="1" noChangeArrowheads="1"/>
          </p:cNvPicPr>
          <p:nvPr/>
        </p:nvPicPr>
        <p:blipFill>
          <a:blip r:embed="rId3"/>
          <a:srcRect r="3036" b="54151"/>
          <a:stretch>
            <a:fillRect/>
          </a:stretch>
        </p:blipFill>
        <p:spPr bwMode="auto">
          <a:xfrm>
            <a:off x="76200" y="457200"/>
            <a:ext cx="8915400" cy="606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naturalsciences.sdsu.edu/classes/lab2.4/trai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5458" r="-4236"/>
          <a:stretch>
            <a:fillRect/>
          </a:stretch>
        </p:blipFill>
        <p:spPr bwMode="auto">
          <a:xfrm>
            <a:off x="228600" y="0"/>
            <a:ext cx="8915400" cy="671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c6f92277482a4db8dc8effc74a2b7812bd8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318</Words>
  <Application>Microsoft Office PowerPoint</Application>
  <PresentationFormat>On-screen Show (4:3)</PresentationFormat>
  <Paragraphs>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GENETICS: TERMS</vt:lpstr>
      <vt:lpstr>Slide 2</vt:lpstr>
      <vt:lpstr>Slide 3</vt:lpstr>
      <vt:lpstr>Character and trait</vt:lpstr>
      <vt:lpstr>Phenotypes and genotypes</vt:lpstr>
      <vt:lpstr>Genotype and phenotype</vt:lpstr>
      <vt:lpstr>How are genotypes written?</vt:lpstr>
      <vt:lpstr>Slide 8</vt:lpstr>
      <vt:lpstr>Slide 9</vt:lpstr>
      <vt:lpstr>Homozygous and Heterozygous</vt:lpstr>
      <vt:lpstr>Slide 11</vt:lpstr>
      <vt:lpstr>Slide 12</vt:lpstr>
      <vt:lpstr>Slide 13</vt:lpstr>
      <vt:lpstr>Assessment…?</vt:lpstr>
      <vt:lpstr>Use the information for SpongeBob’s traits to write the phenotype (physical appearance) for each item.</vt:lpstr>
      <vt:lpstr>Use the information in the chart in #1 to write the genotype (or genotypes) for each trait below.</vt:lpstr>
      <vt:lpstr>Determine the genotypes for each using the information in the chart in #1.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</dc:title>
  <dc:creator/>
  <cp:lastModifiedBy>GAJENDRA KHANDELWAL</cp:lastModifiedBy>
  <cp:revision>361</cp:revision>
  <dcterms:created xsi:type="dcterms:W3CDTF">2006-08-16T00:00:00Z</dcterms:created>
  <dcterms:modified xsi:type="dcterms:W3CDTF">2015-07-30T09:35:53Z</dcterms:modified>
</cp:coreProperties>
</file>