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22" r:id="rId2"/>
    <p:sldId id="257" r:id="rId3"/>
    <p:sldId id="299" r:id="rId4"/>
    <p:sldId id="318" r:id="rId5"/>
    <p:sldId id="304" r:id="rId6"/>
    <p:sldId id="300" r:id="rId7"/>
    <p:sldId id="319" r:id="rId8"/>
    <p:sldId id="302" r:id="rId9"/>
    <p:sldId id="306" r:id="rId10"/>
    <p:sldId id="261" r:id="rId11"/>
    <p:sldId id="262" r:id="rId12"/>
    <p:sldId id="264" r:id="rId13"/>
    <p:sldId id="266" r:id="rId14"/>
    <p:sldId id="267" r:id="rId15"/>
    <p:sldId id="323" r:id="rId16"/>
    <p:sldId id="324" r:id="rId17"/>
    <p:sldId id="309" r:id="rId18"/>
    <p:sldId id="310" r:id="rId19"/>
    <p:sldId id="311" r:id="rId20"/>
    <p:sldId id="305" r:id="rId21"/>
    <p:sldId id="313" r:id="rId22"/>
    <p:sldId id="315" r:id="rId23"/>
    <p:sldId id="325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070" autoAdjust="0"/>
    <p:restoredTop sz="94660"/>
  </p:normalViewPr>
  <p:slideViewPr>
    <p:cSldViewPr>
      <p:cViewPr varScale="1">
        <p:scale>
          <a:sx n="64" d="100"/>
          <a:sy n="64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0D2E-DADB-488E-BC85-17153330591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C005A-0EC5-49E2-9538-4F7AC5C90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B722F-15DD-4430-B3A7-FC03759469BB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* After Dr. R.C. Punnett, Professor of Genetics in Cambridge in the first half of the 20</a:t>
            </a:r>
            <a:r>
              <a:rPr lang="en-GB" baseline="30000" smtClean="0"/>
              <a:t>th</a:t>
            </a:r>
            <a:r>
              <a:rPr lang="en-GB" smtClean="0"/>
              <a:t> century.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005A-0EC5-49E2-9538-4F7AC5C906B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AC3C8-5E38-47C7-ADC1-ED0C388E712A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baseline="-25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18.jpeg"/><Relationship Id="rId1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Inheritance pattern</a:t>
            </a:r>
            <a:endParaRPr lang="en-IN" dirty="0"/>
          </a:p>
        </p:txBody>
      </p:sp>
      <p:pic>
        <p:nvPicPr>
          <p:cNvPr id="66562" name="Picture 2" descr="http://3.bp.blogspot.com/-gqOULqQgpR8/Tu49QJ5524I/AAAAAAAAAAM/KlHTJGpgFrg/s1600/eye_col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2727"/>
          <a:stretch>
            <a:fillRect/>
          </a:stretch>
        </p:blipFill>
        <p:spPr bwMode="auto">
          <a:xfrm>
            <a:off x="1143000" y="3886200"/>
            <a:ext cx="6985001" cy="1905000"/>
          </a:xfrm>
          <a:prstGeom prst="rect">
            <a:avLst/>
          </a:prstGeom>
          <a:noFill/>
        </p:spPr>
      </p:pic>
      <p:pic>
        <p:nvPicPr>
          <p:cNvPr id="5" name="Picture 2" descr="http://3.bp.blogspot.com/-gqOULqQgpR8/Tu49QJ5524I/AAAAAAAAAAM/KlHTJGpgFrg/s1600/eye_color.jpg"/>
          <p:cNvPicPr>
            <a:picLocks noChangeAspect="1" noChangeArrowheads="1"/>
          </p:cNvPicPr>
          <p:nvPr/>
        </p:nvPicPr>
        <p:blipFill>
          <a:blip r:embed="rId2"/>
          <a:srcRect r="1299" b="74026"/>
          <a:stretch>
            <a:fillRect/>
          </a:stretch>
        </p:blipFill>
        <p:spPr bwMode="auto">
          <a:xfrm>
            <a:off x="1524000" y="838200"/>
            <a:ext cx="5791200" cy="152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C00000"/>
                </a:solidFill>
              </a:rPr>
              <a:t>What eye colour would be possible in me, my brother and my sister………?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C00000"/>
                </a:solidFill>
              </a:rPr>
              <a:t>Explanation………….?</a:t>
            </a:r>
            <a:endParaRPr lang="en-IN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y Documents\My Pictures\Genetics black mouse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990600" y="2971800"/>
            <a:ext cx="31242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My Documents\My Pictures\Genetics brown mouse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724400" y="3124200"/>
            <a:ext cx="35814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69925" y="628650"/>
            <a:ext cx="602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The genes are represented by letters</a:t>
            </a:r>
            <a:endParaRPr lang="en-US" sz="32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7104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The gene for black fur is given the letter </a:t>
            </a:r>
            <a:r>
              <a:rPr lang="en-GB" sz="3200">
                <a:latin typeface="Arial" pitchFamily="34" charset="0"/>
              </a:rPr>
              <a:t>B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5800" y="2055813"/>
            <a:ext cx="7215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The gene for brown fur is given the letter </a:t>
            </a:r>
            <a:r>
              <a:rPr lang="en-GB" sz="3200">
                <a:latin typeface="Arial" pitchFamily="34" charset="0"/>
              </a:rPr>
              <a:t>b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29000" y="29718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BB</a:t>
            </a:r>
            <a:endParaRPr lang="en-US">
              <a:latin typeface="Arial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724400" y="29718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bb</a:t>
            </a:r>
            <a:endParaRPr lang="en-US">
              <a:latin typeface="Arial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38200" y="5486400"/>
            <a:ext cx="729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The genes must have the same letter but the</a:t>
            </a:r>
          </a:p>
          <a:p>
            <a:r>
              <a:rPr lang="en-GB" sz="3200"/>
              <a:t>dominant gene is always in capitals</a:t>
            </a:r>
            <a:endParaRPr lang="en-US" sz="320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954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000" smtClean="0"/>
              <a:t>Symbols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8670925" y="904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6" grpId="0" autoUpdateAnimBg="0"/>
      <p:bldP spid="5127" grpId="0" autoUpdateAnimBg="0"/>
      <p:bldP spid="5129" grpId="0" autoUpdateAnimBg="0"/>
      <p:bldP spid="5130" grpId="0" autoUpdateAnimBg="0"/>
      <p:bldP spid="513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838200"/>
            <a:ext cx="750093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The genes of a corresponding pair are called </a:t>
            </a:r>
          </a:p>
          <a:p>
            <a:r>
              <a:rPr lang="en-GB" sz="3200"/>
              <a:t>                             </a:t>
            </a:r>
            <a:r>
              <a:rPr lang="en-GB" sz="3600" b="1">
                <a:solidFill>
                  <a:schemeClr val="accent2"/>
                </a:solidFill>
              </a:rPr>
              <a:t>alleles</a:t>
            </a:r>
            <a:endParaRPr lang="en-US" sz="3600" b="1">
              <a:solidFill>
                <a:schemeClr val="accent2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7786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This means </a:t>
            </a:r>
            <a:r>
              <a:rPr lang="en-GB" sz="3200" i="1"/>
              <a:t>alternative forms</a:t>
            </a:r>
            <a:r>
              <a:rPr lang="en-GB" sz="3200"/>
              <a:t> of the same gene</a:t>
            </a:r>
            <a:endParaRPr lang="en-US" sz="32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2971800"/>
            <a:ext cx="7613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Arial" pitchFamily="34" charset="0"/>
              </a:rPr>
              <a:t>B</a:t>
            </a:r>
            <a:r>
              <a:rPr lang="en-GB" sz="3200"/>
              <a:t> and </a:t>
            </a:r>
            <a:r>
              <a:rPr lang="en-GB" sz="3200">
                <a:latin typeface="Arial" pitchFamily="34" charset="0"/>
              </a:rPr>
              <a:t>b</a:t>
            </a:r>
            <a:r>
              <a:rPr lang="en-GB" sz="3200"/>
              <a:t> are alleles of the gene for coat colour</a:t>
            </a:r>
            <a:endParaRPr lang="en-US" sz="32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9600" y="3962400"/>
            <a:ext cx="404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Arial" pitchFamily="34" charset="0"/>
              </a:rPr>
              <a:t>B</a:t>
            </a:r>
            <a:r>
              <a:rPr lang="en-GB" sz="3200"/>
              <a:t> is the dominant allele</a:t>
            </a:r>
            <a:endParaRPr lang="en-US" sz="32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09600" y="4876800"/>
            <a:ext cx="3957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Arial" pitchFamily="34" charset="0"/>
              </a:rPr>
              <a:t>b</a:t>
            </a:r>
            <a:r>
              <a:rPr lang="en-GB" sz="3200"/>
              <a:t> is the recessive allele</a:t>
            </a:r>
            <a:endParaRPr lang="en-US" sz="320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12192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000" smtClean="0"/>
              <a:t>Alleles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670925" y="-61913"/>
            <a:ext cx="311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" name="AutoShape 40"/>
          <p:cNvSpPr>
            <a:spLocks noChangeArrowheads="1"/>
          </p:cNvSpPr>
          <p:nvPr/>
        </p:nvSpPr>
        <p:spPr bwMode="auto">
          <a:xfrm>
            <a:off x="4800600" y="35052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435225" y="4405313"/>
            <a:ext cx="1222375" cy="928687"/>
            <a:chOff x="1534" y="2775"/>
            <a:chExt cx="770" cy="585"/>
          </a:xfrm>
        </p:grpSpPr>
        <p:sp>
          <p:nvSpPr>
            <p:cNvPr id="8238" name="AutoShape 43"/>
            <p:cNvSpPr>
              <a:spLocks noChangeArrowheads="1"/>
            </p:cNvSpPr>
            <p:nvPr/>
          </p:nvSpPr>
          <p:spPr bwMode="auto">
            <a:xfrm rot="-1011152">
              <a:off x="1534" y="2775"/>
              <a:ext cx="721" cy="105"/>
            </a:xfrm>
            <a:prstGeom prst="rightArrow">
              <a:avLst>
                <a:gd name="adj1" fmla="val 50000"/>
                <a:gd name="adj2" fmla="val 171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AutoShape 44"/>
            <p:cNvSpPr>
              <a:spLocks noChangeArrowheads="1"/>
            </p:cNvSpPr>
            <p:nvPr/>
          </p:nvSpPr>
          <p:spPr bwMode="auto">
            <a:xfrm rot="1102375">
              <a:off x="1536" y="3264"/>
              <a:ext cx="768" cy="96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2895600" y="990600"/>
            <a:ext cx="1951038" cy="682625"/>
            <a:chOff x="1824" y="624"/>
            <a:chExt cx="1229" cy="430"/>
          </a:xfrm>
        </p:grpSpPr>
        <p:pic>
          <p:nvPicPr>
            <p:cNvPr id="8234" name="Picture 29" descr="C:\Documents and Settings\Don\My Documents\My Pictures\Genetics sperm 2.jpg"/>
            <p:cNvPicPr>
              <a:picLocks noChangeAspect="1" noChangeArrowheads="1"/>
            </p:cNvPicPr>
            <p:nvPr/>
          </p:nvPicPr>
          <p:blipFill>
            <a:blip r:embed="rId2">
              <a:lum contrast="10000"/>
            </a:blip>
            <a:srcRect/>
            <a:stretch>
              <a:fillRect/>
            </a:stretch>
          </p:blipFill>
          <p:spPr bwMode="auto">
            <a:xfrm>
              <a:off x="1824" y="624"/>
              <a:ext cx="1229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5" name="Rectangle 46"/>
            <p:cNvSpPr>
              <a:spLocks noChangeArrowheads="1"/>
            </p:cNvSpPr>
            <p:nvPr/>
          </p:nvSpPr>
          <p:spPr bwMode="auto">
            <a:xfrm>
              <a:off x="2736" y="62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 dirty="0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533400" y="914400"/>
            <a:ext cx="1905000" cy="1860550"/>
            <a:chOff x="336" y="576"/>
            <a:chExt cx="1200" cy="1172"/>
          </a:xfrm>
        </p:grpSpPr>
        <p:pic>
          <p:nvPicPr>
            <p:cNvPr id="8231" name="Picture 28" descr="C:\Documents and Settings\Don\My Documents\My Pictures\Genetics sperm mother cell.jpg"/>
            <p:cNvPicPr>
              <a:picLocks noChangeAspect="1" noChangeArrowheads="1"/>
            </p:cNvPicPr>
            <p:nvPr/>
          </p:nvPicPr>
          <p:blipFill>
            <a:blip r:embed="rId3">
              <a:lum contrast="10000"/>
            </a:blip>
            <a:srcRect/>
            <a:stretch>
              <a:fillRect/>
            </a:stretch>
          </p:blipFill>
          <p:spPr bwMode="auto">
            <a:xfrm>
              <a:off x="336" y="576"/>
              <a:ext cx="1200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960" y="768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  <p:sp>
          <p:nvSpPr>
            <p:cNvPr id="8233" name="Rectangle 49"/>
            <p:cNvSpPr>
              <a:spLocks noChangeArrowheads="1"/>
            </p:cNvSpPr>
            <p:nvPr/>
          </p:nvSpPr>
          <p:spPr bwMode="auto">
            <a:xfrm>
              <a:off x="912" y="129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3400" y="4114800"/>
            <a:ext cx="1905000" cy="1860550"/>
            <a:chOff x="384" y="2736"/>
            <a:chExt cx="1200" cy="1172"/>
          </a:xfrm>
        </p:grpSpPr>
        <p:pic>
          <p:nvPicPr>
            <p:cNvPr id="8228" name="Picture 32" descr="C:\Documents and Settings\Don\My Documents\My Pictures\Genetics ovum mother cell.jpg"/>
            <p:cNvPicPr>
              <a:picLocks noChangeAspect="1" noChangeArrowheads="1"/>
            </p:cNvPicPr>
            <p:nvPr/>
          </p:nvPicPr>
          <p:blipFill>
            <a:blip r:embed="rId4">
              <a:lum contrast="10000"/>
            </a:blip>
            <a:srcRect/>
            <a:stretch>
              <a:fillRect/>
            </a:stretch>
          </p:blipFill>
          <p:spPr bwMode="auto">
            <a:xfrm>
              <a:off x="384" y="2736"/>
              <a:ext cx="1200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9" name="Text Box 50"/>
            <p:cNvSpPr txBox="1">
              <a:spLocks noChangeArrowheads="1"/>
            </p:cNvSpPr>
            <p:nvPr/>
          </p:nvSpPr>
          <p:spPr bwMode="auto">
            <a:xfrm>
              <a:off x="1008" y="2928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  <p:sp>
          <p:nvSpPr>
            <p:cNvPr id="8230" name="Rectangle 51"/>
            <p:cNvSpPr>
              <a:spLocks noChangeArrowheads="1"/>
            </p:cNvSpPr>
            <p:nvPr/>
          </p:nvSpPr>
          <p:spPr bwMode="auto">
            <a:xfrm>
              <a:off x="960" y="3408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3581400" y="3505200"/>
            <a:ext cx="1219200" cy="1177925"/>
            <a:chOff x="2256" y="2208"/>
            <a:chExt cx="768" cy="742"/>
          </a:xfrm>
        </p:grpSpPr>
        <p:pic>
          <p:nvPicPr>
            <p:cNvPr id="8226" name="Picture 33" descr="C:\Documents and Settings\Don\My Documents\My Pictures\Genetics ovum.jpg"/>
            <p:cNvPicPr>
              <a:picLocks noChangeAspect="1" noChangeArrowheads="1"/>
            </p:cNvPicPr>
            <p:nvPr/>
          </p:nvPicPr>
          <p:blipFill>
            <a:blip r:embed="rId5">
              <a:lum contrast="10000"/>
            </a:blip>
            <a:srcRect/>
            <a:stretch>
              <a:fillRect/>
            </a:stretch>
          </p:blipFill>
          <p:spPr bwMode="auto">
            <a:xfrm>
              <a:off x="2256" y="2208"/>
              <a:ext cx="768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7" name="Rectangle 52"/>
            <p:cNvSpPr>
              <a:spLocks noChangeArrowheads="1"/>
            </p:cNvSpPr>
            <p:nvPr/>
          </p:nvSpPr>
          <p:spPr bwMode="auto">
            <a:xfrm>
              <a:off x="2640" y="2352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3657600" y="5105400"/>
            <a:ext cx="1219200" cy="1177925"/>
            <a:chOff x="2304" y="3264"/>
            <a:chExt cx="768" cy="742"/>
          </a:xfrm>
        </p:grpSpPr>
        <p:pic>
          <p:nvPicPr>
            <p:cNvPr id="8224" name="Picture 34" descr="C:\Documents and Settings\Don\My Documents\My Pictures\Genetics ovum.jpg"/>
            <p:cNvPicPr>
              <a:picLocks noChangeAspect="1" noChangeArrowheads="1"/>
            </p:cNvPicPr>
            <p:nvPr/>
          </p:nvPicPr>
          <p:blipFill>
            <a:blip r:embed="rId5">
              <a:lum contrast="10000"/>
            </a:blip>
            <a:srcRect/>
            <a:stretch>
              <a:fillRect/>
            </a:stretch>
          </p:blipFill>
          <p:spPr bwMode="auto">
            <a:xfrm>
              <a:off x="2304" y="3264"/>
              <a:ext cx="768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5" name="Rectangle 53"/>
            <p:cNvSpPr>
              <a:spLocks noChangeArrowheads="1"/>
            </p:cNvSpPr>
            <p:nvPr/>
          </p:nvSpPr>
          <p:spPr bwMode="auto">
            <a:xfrm>
              <a:off x="2688" y="3408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5715000" y="2743200"/>
            <a:ext cx="1752600" cy="1711325"/>
            <a:chOff x="3312" y="1728"/>
            <a:chExt cx="1104" cy="1078"/>
          </a:xfrm>
        </p:grpSpPr>
        <p:pic>
          <p:nvPicPr>
            <p:cNvPr id="8221" name="Picture 35" descr="C:\Documents and Settings\Don\My Documents\My Pictures\Genetics zygote.jpg"/>
            <p:cNvPicPr>
              <a:picLocks noChangeAspect="1" noChangeArrowheads="1"/>
            </p:cNvPicPr>
            <p:nvPr/>
          </p:nvPicPr>
          <p:blipFill>
            <a:blip r:embed="rId6">
              <a:lum contrast="10000"/>
            </a:blip>
            <a:srcRect/>
            <a:stretch>
              <a:fillRect/>
            </a:stretch>
          </p:blipFill>
          <p:spPr bwMode="auto">
            <a:xfrm>
              <a:off x="3312" y="1728"/>
              <a:ext cx="1104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" name="Rectangle 48"/>
            <p:cNvSpPr>
              <a:spLocks noChangeArrowheads="1"/>
            </p:cNvSpPr>
            <p:nvPr/>
          </p:nvSpPr>
          <p:spPr bwMode="auto">
            <a:xfrm>
              <a:off x="3888" y="187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  <p:sp>
          <p:nvSpPr>
            <p:cNvPr id="8223" name="Rectangle 54"/>
            <p:cNvSpPr>
              <a:spLocks noChangeArrowheads="1"/>
            </p:cNvSpPr>
            <p:nvPr/>
          </p:nvSpPr>
          <p:spPr bwMode="auto">
            <a:xfrm>
              <a:off x="3840" y="240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pic>
        <p:nvPicPr>
          <p:cNvPr id="8247" name="Picture 55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838200" y="152400"/>
            <a:ext cx="1371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8" name="Picture 56" descr="C:\Documents and Settings\Don\My Documents\My Pictures\Genetics brown mouse.jpg"/>
          <p:cNvPicPr>
            <a:picLocks noChangeAspect="1" noChangeArrowheads="1"/>
          </p:cNvPicPr>
          <p:nvPr/>
        </p:nvPicPr>
        <p:blipFill>
          <a:blip r:embed="rId8">
            <a:lum contrast="20000"/>
          </a:blip>
          <a:srcRect/>
          <a:stretch>
            <a:fillRect/>
          </a:stretch>
        </p:blipFill>
        <p:spPr bwMode="auto">
          <a:xfrm>
            <a:off x="685800" y="5784850"/>
            <a:ext cx="16764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352800" y="1752600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 dirty="0">
                <a:latin typeface="Arial" pitchFamily="34" charset="0"/>
              </a:rPr>
              <a:t>meiosis</a:t>
            </a:r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2438400" y="1752600"/>
            <a:ext cx="615950" cy="668338"/>
            <a:chOff x="1536" y="1104"/>
            <a:chExt cx="388" cy="421"/>
          </a:xfrm>
        </p:grpSpPr>
        <p:sp>
          <p:nvSpPr>
            <p:cNvPr id="8219" name="AutoShape 42"/>
            <p:cNvSpPr>
              <a:spLocks noChangeArrowheads="1"/>
            </p:cNvSpPr>
            <p:nvPr/>
          </p:nvSpPr>
          <p:spPr bwMode="auto">
            <a:xfrm rot="1491215">
              <a:off x="1544" y="1409"/>
              <a:ext cx="380" cy="116"/>
            </a:xfrm>
            <a:prstGeom prst="rightArrow">
              <a:avLst>
                <a:gd name="adj1" fmla="val 50000"/>
                <a:gd name="adj2" fmla="val 8189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AutoShape 65"/>
            <p:cNvSpPr>
              <a:spLocks noChangeArrowheads="1"/>
            </p:cNvSpPr>
            <p:nvPr/>
          </p:nvSpPr>
          <p:spPr bwMode="auto">
            <a:xfrm rot="-1421437">
              <a:off x="1536" y="1104"/>
              <a:ext cx="380" cy="116"/>
            </a:xfrm>
            <a:prstGeom prst="rightArrow">
              <a:avLst>
                <a:gd name="adj1" fmla="val 50000"/>
                <a:gd name="adj2" fmla="val 8189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3581400" y="4724400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latin typeface="Arial" pitchFamily="34" charset="0"/>
              </a:rPr>
              <a:t>meiosis</a:t>
            </a:r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5867400" y="2286000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latin typeface="Arial" pitchFamily="34" charset="0"/>
              </a:rPr>
              <a:t>fertilization</a:t>
            </a:r>
          </a:p>
        </p:txBody>
      </p:sp>
      <p:pic>
        <p:nvPicPr>
          <p:cNvPr id="8260" name="Picture 68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7467600" y="990600"/>
            <a:ext cx="1371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1" name="Picture 69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7543800" y="1905000"/>
            <a:ext cx="1371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2" name="Picture 70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7543800" y="2971800"/>
            <a:ext cx="1371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3" name="Picture 71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7543800" y="3962400"/>
            <a:ext cx="1371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4" name="Picture 72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7543800" y="4953000"/>
            <a:ext cx="1371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5" name="Picture 73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7543800" y="5791200"/>
            <a:ext cx="1371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6858000" y="152400"/>
            <a:ext cx="193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" pitchFamily="34" charset="0"/>
              </a:rPr>
              <a:t>All offspring will</a:t>
            </a:r>
          </a:p>
          <a:p>
            <a:r>
              <a:rPr lang="en-GB" sz="2000">
                <a:latin typeface="Arial" pitchFamily="34" charset="0"/>
              </a:rPr>
              <a:t>be black (Bb)</a:t>
            </a:r>
          </a:p>
        </p:txBody>
      </p: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381000" y="2743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latin typeface="Arial" pitchFamily="34" charset="0"/>
              </a:rPr>
              <a:t>sperm mother cell</a:t>
            </a:r>
          </a:p>
        </p:txBody>
      </p:sp>
      <p:sp>
        <p:nvSpPr>
          <p:cNvPr id="8268" name="Text Box 76"/>
          <p:cNvSpPr txBox="1">
            <a:spLocks noChangeArrowheads="1"/>
          </p:cNvSpPr>
          <p:nvPr/>
        </p:nvSpPr>
        <p:spPr bwMode="auto">
          <a:xfrm>
            <a:off x="381000" y="3657600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pitchFamily="34" charset="0"/>
              </a:rPr>
              <a:t>ovum mother cell</a:t>
            </a:r>
          </a:p>
        </p:txBody>
      </p:sp>
      <p:sp>
        <p:nvSpPr>
          <p:cNvPr id="8272" name="Text Box 80"/>
          <p:cNvSpPr txBox="1">
            <a:spLocks noChangeArrowheads="1"/>
          </p:cNvSpPr>
          <p:nvPr/>
        </p:nvSpPr>
        <p:spPr bwMode="auto">
          <a:xfrm>
            <a:off x="6232525" y="430371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pitchFamily="34" charset="0"/>
              </a:rPr>
              <a:t>zygote</a:t>
            </a:r>
          </a:p>
        </p:txBody>
      </p:sp>
      <p:grpSp>
        <p:nvGrpSpPr>
          <p:cNvPr id="48" name="Group 79"/>
          <p:cNvGrpSpPr>
            <a:grpSpLocks/>
          </p:cNvGrpSpPr>
          <p:nvPr/>
        </p:nvGrpSpPr>
        <p:grpSpPr bwMode="auto">
          <a:xfrm>
            <a:off x="2895600" y="0"/>
            <a:ext cx="1951038" cy="682625"/>
            <a:chOff x="1824" y="624"/>
            <a:chExt cx="1229" cy="430"/>
          </a:xfrm>
        </p:grpSpPr>
        <p:pic>
          <p:nvPicPr>
            <p:cNvPr id="49" name="Picture 29" descr="C:\Documents and Settings\Don\My Documents\My Pictures\Genetics sperm 2.jpg"/>
            <p:cNvPicPr>
              <a:picLocks noChangeAspect="1" noChangeArrowheads="1"/>
            </p:cNvPicPr>
            <p:nvPr/>
          </p:nvPicPr>
          <p:blipFill>
            <a:blip r:embed="rId2">
              <a:lum contrast="10000"/>
            </a:blip>
            <a:srcRect/>
            <a:stretch>
              <a:fillRect/>
            </a:stretch>
          </p:blipFill>
          <p:spPr bwMode="auto">
            <a:xfrm>
              <a:off x="1824" y="624"/>
              <a:ext cx="1229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2736" y="62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 dirty="0">
                  <a:latin typeface="Arial" pitchFamily="34" charset="0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" grpId="0" animBg="1"/>
      <p:bldP spid="8250" grpId="0" autoUpdateAnimBg="0"/>
      <p:bldP spid="8258" grpId="0" autoUpdateAnimBg="0"/>
      <p:bldP spid="8259" grpId="0" autoUpdateAnimBg="0"/>
      <p:bldP spid="8266" grpId="0" autoUpdateAnimBg="0"/>
      <p:bldP spid="8267" grpId="0" autoUpdateAnimBg="0"/>
      <p:bldP spid="8268" grpId="0" autoUpdateAnimBg="0"/>
      <p:bldP spid="827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990600"/>
            <a:ext cx="1600200" cy="1635125"/>
            <a:chOff x="3312" y="1728"/>
            <a:chExt cx="1104" cy="1078"/>
          </a:xfrm>
        </p:grpSpPr>
        <p:pic>
          <p:nvPicPr>
            <p:cNvPr id="10309" name="Picture 3" descr="C:\Documents and Settings\Don\My Documents\My Pictures\Genetics zygote.jpg"/>
            <p:cNvPicPr>
              <a:picLocks noChangeAspect="1" noChangeArrowheads="1"/>
            </p:cNvPicPr>
            <p:nvPr/>
          </p:nvPicPr>
          <p:blipFill>
            <a:blip r:embed="rId2">
              <a:lum contrast="10000"/>
            </a:blip>
            <a:srcRect/>
            <a:stretch>
              <a:fillRect/>
            </a:stretch>
          </p:blipFill>
          <p:spPr bwMode="auto">
            <a:xfrm>
              <a:off x="3312" y="1728"/>
              <a:ext cx="1104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0" name="Rectangle 4"/>
            <p:cNvSpPr>
              <a:spLocks noChangeArrowheads="1"/>
            </p:cNvSpPr>
            <p:nvPr/>
          </p:nvSpPr>
          <p:spPr bwMode="auto">
            <a:xfrm>
              <a:off x="3888" y="1872"/>
              <a:ext cx="22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  <p:sp>
          <p:nvSpPr>
            <p:cNvPr id="10311" name="Rectangle 5"/>
            <p:cNvSpPr>
              <a:spLocks noChangeArrowheads="1"/>
            </p:cNvSpPr>
            <p:nvPr/>
          </p:nvSpPr>
          <p:spPr bwMode="auto">
            <a:xfrm>
              <a:off x="3840" y="2400"/>
              <a:ext cx="21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" y="3886200"/>
            <a:ext cx="1600200" cy="1558925"/>
            <a:chOff x="3312" y="1728"/>
            <a:chExt cx="1104" cy="1078"/>
          </a:xfrm>
        </p:grpSpPr>
        <p:pic>
          <p:nvPicPr>
            <p:cNvPr id="10306" name="Picture 7" descr="C:\Documents and Settings\Don\My Documents\My Pictures\Genetics zygote.jpg"/>
            <p:cNvPicPr>
              <a:picLocks noChangeAspect="1" noChangeArrowheads="1"/>
            </p:cNvPicPr>
            <p:nvPr/>
          </p:nvPicPr>
          <p:blipFill>
            <a:blip r:embed="rId3">
              <a:lum contrast="10000"/>
            </a:blip>
            <a:srcRect/>
            <a:stretch>
              <a:fillRect/>
            </a:stretch>
          </p:blipFill>
          <p:spPr bwMode="auto">
            <a:xfrm>
              <a:off x="3312" y="1728"/>
              <a:ext cx="1104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7" name="Rectangle 8"/>
            <p:cNvSpPr>
              <a:spLocks noChangeArrowheads="1"/>
            </p:cNvSpPr>
            <p:nvPr/>
          </p:nvSpPr>
          <p:spPr bwMode="auto">
            <a:xfrm>
              <a:off x="3888" y="1872"/>
              <a:ext cx="2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  <p:sp>
          <p:nvSpPr>
            <p:cNvPr id="10308" name="Rectangle 9"/>
            <p:cNvSpPr>
              <a:spLocks noChangeArrowheads="1"/>
            </p:cNvSpPr>
            <p:nvPr/>
          </p:nvSpPr>
          <p:spPr bwMode="auto">
            <a:xfrm>
              <a:off x="3840" y="2400"/>
              <a:ext cx="2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33600" y="838200"/>
            <a:ext cx="1828800" cy="606425"/>
            <a:chOff x="1824" y="624"/>
            <a:chExt cx="1229" cy="430"/>
          </a:xfrm>
        </p:grpSpPr>
        <p:pic>
          <p:nvPicPr>
            <p:cNvPr id="10304" name="Picture 11" descr="C:\Documents and Settings\Don\My Documents\My Pictures\Genetics sperm 2.jpg"/>
            <p:cNvPicPr>
              <a:picLocks noChangeAspect="1" noChangeArrowheads="1"/>
            </p:cNvPicPr>
            <p:nvPr/>
          </p:nvPicPr>
          <p:blipFill>
            <a:blip r:embed="rId4">
              <a:lum contrast="10000"/>
            </a:blip>
            <a:srcRect/>
            <a:stretch>
              <a:fillRect/>
            </a:stretch>
          </p:blipFill>
          <p:spPr bwMode="auto">
            <a:xfrm>
              <a:off x="1824" y="624"/>
              <a:ext cx="1229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5" name="Rectangle 12"/>
            <p:cNvSpPr>
              <a:spLocks noChangeArrowheads="1"/>
            </p:cNvSpPr>
            <p:nvPr/>
          </p:nvSpPr>
          <p:spPr bwMode="auto">
            <a:xfrm>
              <a:off x="2736" y="624"/>
              <a:ext cx="22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048000" y="4876800"/>
            <a:ext cx="1143000" cy="1101725"/>
            <a:chOff x="2256" y="2208"/>
            <a:chExt cx="768" cy="742"/>
          </a:xfrm>
        </p:grpSpPr>
        <p:pic>
          <p:nvPicPr>
            <p:cNvPr id="10302" name="Picture 16" descr="C:\Documents and Settings\Don\My Documents\My Pictures\Genetics ovum.jpg"/>
            <p:cNvPicPr>
              <a:picLocks noChangeAspect="1" noChangeArrowheads="1"/>
            </p:cNvPicPr>
            <p:nvPr/>
          </p:nvPicPr>
          <p:blipFill>
            <a:blip r:embed="rId5">
              <a:lum contrast="10000"/>
            </a:blip>
            <a:srcRect/>
            <a:stretch>
              <a:fillRect/>
            </a:stretch>
          </p:blipFill>
          <p:spPr bwMode="auto">
            <a:xfrm>
              <a:off x="2256" y="2208"/>
              <a:ext cx="768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3" name="Rectangle 17"/>
            <p:cNvSpPr>
              <a:spLocks noChangeArrowheads="1"/>
            </p:cNvSpPr>
            <p:nvPr/>
          </p:nvSpPr>
          <p:spPr bwMode="auto">
            <a:xfrm>
              <a:off x="2640" y="2352"/>
              <a:ext cx="20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971800" y="3429000"/>
            <a:ext cx="1219200" cy="1125538"/>
            <a:chOff x="2064" y="2112"/>
            <a:chExt cx="783" cy="757"/>
          </a:xfrm>
        </p:grpSpPr>
        <p:pic>
          <p:nvPicPr>
            <p:cNvPr id="10300" name="Picture 18" descr="C:\Documents and Settings\Don\My Documents\My Pictures\Genetics ovum 2.jpg"/>
            <p:cNvPicPr>
              <a:picLocks noChangeAspect="1" noChangeArrowheads="1"/>
            </p:cNvPicPr>
            <p:nvPr/>
          </p:nvPicPr>
          <p:blipFill>
            <a:blip r:embed="rId6">
              <a:lum contrast="12000"/>
            </a:blip>
            <a:srcRect/>
            <a:stretch>
              <a:fillRect/>
            </a:stretch>
          </p:blipFill>
          <p:spPr bwMode="auto">
            <a:xfrm>
              <a:off x="2064" y="2112"/>
              <a:ext cx="783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1" name="Text Box 21"/>
            <p:cNvSpPr txBox="1">
              <a:spLocks noChangeArrowheads="1"/>
            </p:cNvSpPr>
            <p:nvPr/>
          </p:nvSpPr>
          <p:spPr bwMode="auto">
            <a:xfrm>
              <a:off x="2449" y="2256"/>
              <a:ext cx="21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057400" y="1981200"/>
            <a:ext cx="2057400" cy="842963"/>
            <a:chOff x="1344" y="1226"/>
            <a:chExt cx="1296" cy="531"/>
          </a:xfrm>
        </p:grpSpPr>
        <p:pic>
          <p:nvPicPr>
            <p:cNvPr id="10298" name="Picture 23" descr="C:\Documents and Settings\Don\My Documents\My Pictures\Genetics sperm 4.jpg"/>
            <p:cNvPicPr>
              <a:picLocks noChangeAspect="1" noChangeArrowheads="1"/>
            </p:cNvPicPr>
            <p:nvPr/>
          </p:nvPicPr>
          <p:blipFill>
            <a:blip r:embed="rId7">
              <a:lum contrast="12000"/>
            </a:blip>
            <a:srcRect/>
            <a:stretch>
              <a:fillRect/>
            </a:stretch>
          </p:blipFill>
          <p:spPr bwMode="auto">
            <a:xfrm>
              <a:off x="1344" y="1226"/>
              <a:ext cx="1296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9" name="Text Box 24"/>
            <p:cNvSpPr txBox="1">
              <a:spLocks noChangeArrowheads="1"/>
            </p:cNvSpPr>
            <p:nvPr/>
          </p:nvSpPr>
          <p:spPr bwMode="auto">
            <a:xfrm>
              <a:off x="2304" y="1248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sp>
        <p:nvSpPr>
          <p:cNvPr id="12314" name="Line 26"/>
          <p:cNvSpPr>
            <a:spLocks noChangeShapeType="1"/>
          </p:cNvSpPr>
          <p:nvPr/>
        </p:nvSpPr>
        <p:spPr bwMode="auto">
          <a:xfrm rot="471630" flipV="1">
            <a:off x="4332288" y="1284288"/>
            <a:ext cx="1454150" cy="25130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4114800" y="1219200"/>
            <a:ext cx="1828800" cy="990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4191000" y="4038600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4191000" y="2438400"/>
            <a:ext cx="1981200" cy="1066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4114800" y="914400"/>
            <a:ext cx="17526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4114800" y="2590800"/>
            <a:ext cx="1981200" cy="2819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4191000" y="5410200"/>
            <a:ext cx="17526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327" name="Picture 39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8">
            <a:lum contrast="20000"/>
          </a:blip>
          <a:srcRect/>
          <a:stretch>
            <a:fillRect/>
          </a:stretch>
        </p:blipFill>
        <p:spPr bwMode="auto">
          <a:xfrm>
            <a:off x="7391400" y="533400"/>
            <a:ext cx="129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8" name="Picture 40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8">
            <a:lum contrast="20000"/>
          </a:blip>
          <a:srcRect/>
          <a:stretch>
            <a:fillRect/>
          </a:stretch>
        </p:blipFill>
        <p:spPr bwMode="auto">
          <a:xfrm>
            <a:off x="7391400" y="2057400"/>
            <a:ext cx="129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" name="Picture 41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9">
            <a:lum contrast="20000"/>
          </a:blip>
          <a:srcRect/>
          <a:stretch>
            <a:fillRect/>
          </a:stretch>
        </p:blipFill>
        <p:spPr bwMode="auto">
          <a:xfrm>
            <a:off x="7391400" y="3581400"/>
            <a:ext cx="1371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0" name="Picture 42" descr="C:\Documents and Settings\Don\My Documents\My Pictures\Genetics brown mouse.jpg"/>
          <p:cNvPicPr>
            <a:picLocks noChangeAspect="1" noChangeArrowheads="1"/>
          </p:cNvPicPr>
          <p:nvPr/>
        </p:nvPicPr>
        <p:blipFill>
          <a:blip r:embed="rId10">
            <a:lum contrast="20000"/>
          </a:blip>
          <a:srcRect/>
          <a:stretch>
            <a:fillRect/>
          </a:stretch>
        </p:blipFill>
        <p:spPr bwMode="auto">
          <a:xfrm>
            <a:off x="7467600" y="5105400"/>
            <a:ext cx="1676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6019800" y="533400"/>
            <a:ext cx="1066800" cy="1042988"/>
            <a:chOff x="3744" y="1296"/>
            <a:chExt cx="672" cy="657"/>
          </a:xfrm>
        </p:grpSpPr>
        <p:pic>
          <p:nvPicPr>
            <p:cNvPr id="10295" name="Picture 36" descr="C:\Documents and Settings\Don\My Documents\My Pictures\Genetics zygote 2.jpg"/>
            <p:cNvPicPr>
              <a:picLocks noChangeAspect="1" noChangeArrowheads="1"/>
            </p:cNvPicPr>
            <p:nvPr/>
          </p:nvPicPr>
          <p:blipFill>
            <a:blip r:embed="rId11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3744" y="1296"/>
              <a:ext cx="672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6" name="Text Box 44"/>
            <p:cNvSpPr txBox="1">
              <a:spLocks noChangeArrowheads="1"/>
            </p:cNvSpPr>
            <p:nvPr/>
          </p:nvSpPr>
          <p:spPr bwMode="auto">
            <a:xfrm>
              <a:off x="4032" y="1344"/>
              <a:ext cx="2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  <p:sp>
          <p:nvSpPr>
            <p:cNvPr id="10297" name="Text Box 45"/>
            <p:cNvSpPr txBox="1">
              <a:spLocks noChangeArrowheads="1"/>
            </p:cNvSpPr>
            <p:nvPr/>
          </p:nvSpPr>
          <p:spPr bwMode="auto">
            <a:xfrm>
              <a:off x="4032" y="168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6096000" y="1981200"/>
            <a:ext cx="1143000" cy="1116013"/>
            <a:chOff x="3744" y="240"/>
            <a:chExt cx="720" cy="703"/>
          </a:xfrm>
        </p:grpSpPr>
        <p:pic>
          <p:nvPicPr>
            <p:cNvPr id="10292" name="Picture 34" descr="C:\Documents and Settings\Don\My Documents\My Pictures\Genetics zygote.jpg"/>
            <p:cNvPicPr>
              <a:picLocks noChangeAspect="1" noChangeArrowheads="1"/>
            </p:cNvPicPr>
            <p:nvPr/>
          </p:nvPicPr>
          <p:blipFill>
            <a:blip r:embed="rId12">
              <a:lum contrast="12000"/>
            </a:blip>
            <a:srcRect/>
            <a:stretch>
              <a:fillRect/>
            </a:stretch>
          </p:blipFill>
          <p:spPr bwMode="auto">
            <a:xfrm>
              <a:off x="3744" y="240"/>
              <a:ext cx="720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3" name="Text Box 43"/>
            <p:cNvSpPr txBox="1">
              <a:spLocks noChangeArrowheads="1"/>
            </p:cNvSpPr>
            <p:nvPr/>
          </p:nvSpPr>
          <p:spPr bwMode="auto">
            <a:xfrm>
              <a:off x="4080" y="288"/>
              <a:ext cx="2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  <p:sp>
          <p:nvSpPr>
            <p:cNvPr id="10294" name="Text Box 48"/>
            <p:cNvSpPr txBox="1">
              <a:spLocks noChangeArrowheads="1"/>
            </p:cNvSpPr>
            <p:nvPr/>
          </p:nvSpPr>
          <p:spPr bwMode="auto">
            <a:xfrm>
              <a:off x="4080" y="624"/>
              <a:ext cx="2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096000" y="3505200"/>
            <a:ext cx="1066800" cy="1041400"/>
            <a:chOff x="3696" y="2271"/>
            <a:chExt cx="672" cy="656"/>
          </a:xfrm>
        </p:grpSpPr>
        <p:pic>
          <p:nvPicPr>
            <p:cNvPr id="10289" name="Picture 38" descr="C:\Documents and Settings\Don\My Documents\My Pictures\Genetics zygote 4.jpg"/>
            <p:cNvPicPr>
              <a:picLocks noChangeAspect="1" noChangeArrowheads="1"/>
            </p:cNvPicPr>
            <p:nvPr/>
          </p:nvPicPr>
          <p:blipFill>
            <a:blip r:embed="rId1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3696" y="2271"/>
              <a:ext cx="67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0" name="Text Box 46"/>
            <p:cNvSpPr txBox="1">
              <a:spLocks noChangeArrowheads="1"/>
            </p:cNvSpPr>
            <p:nvPr/>
          </p:nvSpPr>
          <p:spPr bwMode="auto">
            <a:xfrm>
              <a:off x="3984" y="26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  <p:sp>
          <p:nvSpPr>
            <p:cNvPr id="10291" name="Text Box 49"/>
            <p:cNvSpPr txBox="1">
              <a:spLocks noChangeArrowheads="1"/>
            </p:cNvSpPr>
            <p:nvPr/>
          </p:nvSpPr>
          <p:spPr bwMode="auto">
            <a:xfrm>
              <a:off x="3984" y="230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6096000" y="5181600"/>
            <a:ext cx="1066800" cy="1039813"/>
            <a:chOff x="3696" y="3264"/>
            <a:chExt cx="672" cy="655"/>
          </a:xfrm>
        </p:grpSpPr>
        <p:pic>
          <p:nvPicPr>
            <p:cNvPr id="10286" name="Picture 37" descr="C:\Documents and Settings\Don\My Documents\My Pictures\Genetics zygote 3.jpg"/>
            <p:cNvPicPr>
              <a:picLocks noChangeAspect="1" noChangeArrowheads="1"/>
            </p:cNvPicPr>
            <p:nvPr/>
          </p:nvPicPr>
          <p:blipFill>
            <a:blip r:embed="rId14">
              <a:lum contrast="12000"/>
            </a:blip>
            <a:srcRect/>
            <a:stretch>
              <a:fillRect/>
            </a:stretch>
          </p:blipFill>
          <p:spPr bwMode="auto">
            <a:xfrm>
              <a:off x="3696" y="3264"/>
              <a:ext cx="672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7" name="Text Box 50"/>
            <p:cNvSpPr txBox="1">
              <a:spLocks noChangeArrowheads="1"/>
            </p:cNvSpPr>
            <p:nvPr/>
          </p:nvSpPr>
          <p:spPr bwMode="auto">
            <a:xfrm>
              <a:off x="3984" y="331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  <p:sp>
          <p:nvSpPr>
            <p:cNvPr id="10288" name="Text Box 51"/>
            <p:cNvSpPr txBox="1">
              <a:spLocks noChangeArrowheads="1"/>
            </p:cNvSpPr>
            <p:nvPr/>
          </p:nvSpPr>
          <p:spPr bwMode="auto">
            <a:xfrm>
              <a:off x="3984" y="364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Arial" pitchFamily="34" charset="0"/>
                </a:rPr>
                <a:t>b</a:t>
              </a:r>
            </a:p>
          </p:txBody>
        </p:sp>
      </p:grpSp>
      <p:pic>
        <p:nvPicPr>
          <p:cNvPr id="12340" name="Picture 52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8">
            <a:lum contrast="20000"/>
          </a:blip>
          <a:srcRect/>
          <a:stretch>
            <a:fillRect/>
          </a:stretch>
        </p:blipFill>
        <p:spPr bwMode="auto">
          <a:xfrm>
            <a:off x="457200" y="152400"/>
            <a:ext cx="129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1" name="Picture 53" descr="C:\Documents and Settings\Don\My Documents\My Pictures\Genetics black mouse.jpg"/>
          <p:cNvPicPr>
            <a:picLocks noChangeAspect="1" noChangeArrowheads="1"/>
          </p:cNvPicPr>
          <p:nvPr/>
        </p:nvPicPr>
        <p:blipFill>
          <a:blip r:embed="rId8">
            <a:lum contrast="20000"/>
          </a:blip>
          <a:srcRect/>
          <a:stretch>
            <a:fillRect/>
          </a:stretch>
        </p:blipFill>
        <p:spPr bwMode="auto">
          <a:xfrm>
            <a:off x="457200" y="5410200"/>
            <a:ext cx="129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48" name="Line 60"/>
          <p:cNvSpPr>
            <a:spLocks noChangeShapeType="1"/>
          </p:cNvSpPr>
          <p:nvPr/>
        </p:nvSpPr>
        <p:spPr bwMode="auto">
          <a:xfrm flipV="1">
            <a:off x="4191000" y="2819400"/>
            <a:ext cx="1981200" cy="2438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49" name="Text Box 61"/>
          <p:cNvSpPr txBox="1">
            <a:spLocks noChangeArrowheads="1"/>
          </p:cNvSpPr>
          <p:nvPr/>
        </p:nvSpPr>
        <p:spPr bwMode="auto">
          <a:xfrm>
            <a:off x="7756525" y="1355725"/>
            <a:ext cx="47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latin typeface="Arial" pitchFamily="34" charset="0"/>
              </a:rPr>
              <a:t>BB</a:t>
            </a:r>
          </a:p>
        </p:txBody>
      </p:sp>
      <p:sp>
        <p:nvSpPr>
          <p:cNvPr id="12350" name="Text Box 62"/>
          <p:cNvSpPr txBox="1">
            <a:spLocks noChangeArrowheads="1"/>
          </p:cNvSpPr>
          <p:nvPr/>
        </p:nvSpPr>
        <p:spPr bwMode="auto">
          <a:xfrm>
            <a:off x="7756525" y="2803525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latin typeface="Arial" pitchFamily="34" charset="0"/>
              </a:rPr>
              <a:t>Bb</a:t>
            </a:r>
          </a:p>
        </p:txBody>
      </p:sp>
      <p:sp>
        <p:nvSpPr>
          <p:cNvPr id="12351" name="Text Box 63"/>
          <p:cNvSpPr txBox="1">
            <a:spLocks noChangeArrowheads="1"/>
          </p:cNvSpPr>
          <p:nvPr/>
        </p:nvSpPr>
        <p:spPr bwMode="auto">
          <a:xfrm>
            <a:off x="7772400" y="4419600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latin typeface="Arial" pitchFamily="34" charset="0"/>
              </a:rPr>
              <a:t>Bb</a:t>
            </a:r>
          </a:p>
        </p:txBody>
      </p:sp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7832725" y="60039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latin typeface="Arial" pitchFamily="34" charset="0"/>
              </a:rPr>
              <a:t>bb</a:t>
            </a:r>
          </a:p>
        </p:txBody>
      </p:sp>
      <p:sp>
        <p:nvSpPr>
          <p:cNvPr id="12353" name="Text Box 65"/>
          <p:cNvSpPr txBox="1">
            <a:spLocks noChangeArrowheads="1"/>
          </p:cNvSpPr>
          <p:nvPr/>
        </p:nvSpPr>
        <p:spPr bwMode="auto">
          <a:xfrm>
            <a:off x="228600" y="251460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pitchFamily="34" charset="0"/>
              </a:rPr>
              <a:t>sperm mother cell</a:t>
            </a:r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304800" y="3429000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pitchFamily="34" charset="0"/>
              </a:rPr>
              <a:t>ovum mother cell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3048000" y="28956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pitchFamily="34" charset="0"/>
              </a:rPr>
              <a:t>meiosis</a:t>
            </a:r>
          </a:p>
        </p:txBody>
      </p:sp>
      <p:sp>
        <p:nvSpPr>
          <p:cNvPr id="12356" name="Text Box 68"/>
          <p:cNvSpPr txBox="1">
            <a:spLocks noChangeArrowheads="1"/>
          </p:cNvSpPr>
          <p:nvPr/>
        </p:nvSpPr>
        <p:spPr bwMode="auto">
          <a:xfrm>
            <a:off x="5562600" y="22860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pitchFamily="34" charset="0"/>
              </a:rPr>
              <a:t>Possible combinations</a:t>
            </a:r>
          </a:p>
        </p:txBody>
      </p: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1905000" y="1524000"/>
            <a:ext cx="990600" cy="533400"/>
            <a:chOff x="1200" y="960"/>
            <a:chExt cx="624" cy="336"/>
          </a:xfrm>
        </p:grpSpPr>
        <p:sp>
          <p:nvSpPr>
            <p:cNvPr id="10284" name="AutoShape 69"/>
            <p:cNvSpPr>
              <a:spLocks noChangeArrowheads="1"/>
            </p:cNvSpPr>
            <p:nvPr/>
          </p:nvSpPr>
          <p:spPr bwMode="auto">
            <a:xfrm rot="-947279">
              <a:off x="1200" y="960"/>
              <a:ext cx="624" cy="96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AutoShape 70"/>
            <p:cNvSpPr>
              <a:spLocks noChangeArrowheads="1"/>
            </p:cNvSpPr>
            <p:nvPr/>
          </p:nvSpPr>
          <p:spPr bwMode="auto">
            <a:xfrm rot="606898">
              <a:off x="1200" y="1200"/>
              <a:ext cx="624" cy="96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905000" y="4191000"/>
            <a:ext cx="990600" cy="914400"/>
            <a:chOff x="1200" y="2640"/>
            <a:chExt cx="624" cy="576"/>
          </a:xfrm>
        </p:grpSpPr>
        <p:sp>
          <p:nvSpPr>
            <p:cNvPr id="10282" name="AutoShape 71"/>
            <p:cNvSpPr>
              <a:spLocks noChangeArrowheads="1"/>
            </p:cNvSpPr>
            <p:nvPr/>
          </p:nvSpPr>
          <p:spPr bwMode="auto">
            <a:xfrm rot="-1174299">
              <a:off x="1200" y="2640"/>
              <a:ext cx="624" cy="96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AutoShape 73"/>
            <p:cNvSpPr>
              <a:spLocks noChangeArrowheads="1"/>
            </p:cNvSpPr>
            <p:nvPr/>
          </p:nvSpPr>
          <p:spPr bwMode="auto">
            <a:xfrm rot="1260625">
              <a:off x="1200" y="3120"/>
              <a:ext cx="624" cy="96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2" name="Text Box 74"/>
          <p:cNvSpPr txBox="1">
            <a:spLocks noChangeArrowheads="1"/>
          </p:cNvSpPr>
          <p:nvPr/>
        </p:nvSpPr>
        <p:spPr bwMode="auto">
          <a:xfrm>
            <a:off x="4191000" y="2286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pitchFamily="34" charset="0"/>
              </a:rPr>
              <a:t>Fertilization</a:t>
            </a:r>
          </a:p>
        </p:txBody>
      </p:sp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3048000" y="38100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pitchFamily="34" charset="0"/>
              </a:rPr>
              <a:t>sperms</a:t>
            </a:r>
          </a:p>
        </p:txBody>
      </p:sp>
      <p:sp>
        <p:nvSpPr>
          <p:cNvPr id="12364" name="Text Box 76"/>
          <p:cNvSpPr txBox="1">
            <a:spLocks noChangeArrowheads="1"/>
          </p:cNvSpPr>
          <p:nvPr/>
        </p:nvSpPr>
        <p:spPr bwMode="auto">
          <a:xfrm>
            <a:off x="3352800" y="60198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pitchFamily="34" charset="0"/>
              </a:rPr>
              <a:t>ova</a:t>
            </a:r>
          </a:p>
        </p:txBody>
      </p:sp>
      <p:sp>
        <p:nvSpPr>
          <p:cNvPr id="12365" name="Text Box 77"/>
          <p:cNvSpPr txBox="1">
            <a:spLocks noChangeArrowheads="1"/>
          </p:cNvSpPr>
          <p:nvPr/>
        </p:nvSpPr>
        <p:spPr bwMode="auto">
          <a:xfrm>
            <a:off x="6172200" y="61722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pitchFamily="34" charset="0"/>
              </a:rPr>
              <a:t>zygotes</a:t>
            </a:r>
          </a:p>
        </p:txBody>
      </p:sp>
      <p:sp>
        <p:nvSpPr>
          <p:cNvPr id="10280" name="Rectangle 80"/>
          <p:cNvSpPr>
            <a:spLocks noGrp="1" noChangeArrowheads="1"/>
          </p:cNvSpPr>
          <p:nvPr>
            <p:ph type="title" idx="4294967295"/>
          </p:nvPr>
        </p:nvSpPr>
        <p:spPr>
          <a:xfrm>
            <a:off x="-533400" y="0"/>
            <a:ext cx="14478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000" smtClean="0"/>
              <a:t>F</a:t>
            </a:r>
            <a:r>
              <a:rPr lang="en-GB" sz="2000" baseline="-25000" smtClean="0"/>
              <a:t>2</a:t>
            </a:r>
          </a:p>
        </p:txBody>
      </p:sp>
      <p:sp>
        <p:nvSpPr>
          <p:cNvPr id="10281" name="Text Box 81"/>
          <p:cNvSpPr txBox="1">
            <a:spLocks noChangeArrowheads="1"/>
          </p:cNvSpPr>
          <p:nvPr/>
        </p:nvSpPr>
        <p:spPr bwMode="auto">
          <a:xfrm>
            <a:off x="8832850" y="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animBg="1"/>
      <p:bldP spid="12315" grpId="0" animBg="1"/>
      <p:bldP spid="12316" grpId="0" animBg="1"/>
      <p:bldP spid="12317" grpId="0" animBg="1"/>
      <p:bldP spid="12318" grpId="0" animBg="1"/>
      <p:bldP spid="12320" grpId="0" animBg="1"/>
      <p:bldP spid="12321" grpId="0" animBg="1"/>
      <p:bldP spid="12348" grpId="0" animBg="1"/>
      <p:bldP spid="12349" grpId="0" autoUpdateAnimBg="0"/>
      <p:bldP spid="12350" grpId="0" autoUpdateAnimBg="0"/>
      <p:bldP spid="12351" grpId="0" autoUpdateAnimBg="0"/>
      <p:bldP spid="12352" grpId="0" autoUpdateAnimBg="0"/>
      <p:bldP spid="12353" grpId="0" autoUpdateAnimBg="0"/>
      <p:bldP spid="12354" grpId="0" autoUpdateAnimBg="0"/>
      <p:bldP spid="12355" grpId="0" autoUpdateAnimBg="0"/>
      <p:bldP spid="12356" grpId="0" autoUpdateAnimBg="0"/>
      <p:bldP spid="12362" grpId="0" autoUpdateAnimBg="0"/>
      <p:bldP spid="12363" grpId="0" autoUpdateAnimBg="0"/>
      <p:bldP spid="12364" grpId="0" autoUpdateAnimBg="0"/>
      <p:bldP spid="1236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6934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A neater way of working out the possible combinations</a:t>
            </a:r>
          </a:p>
          <a:p>
            <a:r>
              <a:rPr lang="en-GB" dirty="0"/>
              <a:t> is to use a </a:t>
            </a:r>
            <a:r>
              <a:rPr lang="en-GB" dirty="0" err="1"/>
              <a:t>Punnett</a:t>
            </a:r>
            <a:r>
              <a:rPr lang="en-GB" dirty="0"/>
              <a:t> Square*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828800" y="5334000"/>
            <a:ext cx="1600200" cy="728663"/>
            <a:chOff x="768" y="2736"/>
            <a:chExt cx="1008" cy="413"/>
          </a:xfrm>
        </p:grpSpPr>
        <p:pic>
          <p:nvPicPr>
            <p:cNvPr id="11296" name="Picture 10" descr="C:\Documents and Settings\Don\My Documents\My Pictures\Genetics sperm empty.jpg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768" y="2736"/>
              <a:ext cx="1008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7" name="Text Box 11"/>
            <p:cNvSpPr txBox="1">
              <a:spLocks noChangeArrowheads="1"/>
            </p:cNvSpPr>
            <p:nvPr/>
          </p:nvSpPr>
          <p:spPr bwMode="auto">
            <a:xfrm>
              <a:off x="1392" y="2784"/>
              <a:ext cx="21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28800" y="4343400"/>
            <a:ext cx="1600200" cy="727075"/>
            <a:chOff x="720" y="2208"/>
            <a:chExt cx="1008" cy="413"/>
          </a:xfrm>
        </p:grpSpPr>
        <p:pic>
          <p:nvPicPr>
            <p:cNvPr id="11294" name="Picture 18" descr="C:\Documents and Settings\Don\My Documents\My Pictures\Genetics sperm empty.jpg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720" y="2208"/>
              <a:ext cx="1008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5" name="Text Box 19"/>
            <p:cNvSpPr txBox="1">
              <a:spLocks noChangeArrowheads="1"/>
            </p:cNvSpPr>
            <p:nvPr/>
          </p:nvSpPr>
          <p:spPr bwMode="auto">
            <a:xfrm>
              <a:off x="1344" y="2256"/>
              <a:ext cx="23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7600" y="3352800"/>
            <a:ext cx="838200" cy="817563"/>
            <a:chOff x="1968" y="1590"/>
            <a:chExt cx="480" cy="464"/>
          </a:xfrm>
        </p:grpSpPr>
        <p:pic>
          <p:nvPicPr>
            <p:cNvPr id="11292" name="Picture 22" descr="C:\Documents and Settings\Don\My Documents\My Pictures\Genetics ovum empty.jpg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</a:blip>
            <a:srcRect/>
            <a:stretch>
              <a:fillRect/>
            </a:stretch>
          </p:blipFill>
          <p:spPr bwMode="auto">
            <a:xfrm>
              <a:off x="1968" y="1590"/>
              <a:ext cx="480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3" name="Text Box 24"/>
            <p:cNvSpPr txBox="1">
              <a:spLocks noChangeArrowheads="1"/>
            </p:cNvSpPr>
            <p:nvPr/>
          </p:nvSpPr>
          <p:spPr bwMode="auto">
            <a:xfrm>
              <a:off x="2112" y="1680"/>
              <a:ext cx="21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724400" y="3352800"/>
            <a:ext cx="914400" cy="817563"/>
            <a:chOff x="2592" y="1584"/>
            <a:chExt cx="480" cy="464"/>
          </a:xfrm>
        </p:grpSpPr>
        <p:pic>
          <p:nvPicPr>
            <p:cNvPr id="11290" name="Picture 23" descr="C:\Documents and Settings\Don\My Documents\My Pictures\Genetics ovum empty.jpg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</a:blip>
            <a:srcRect/>
            <a:stretch>
              <a:fillRect/>
            </a:stretch>
          </p:blipFill>
          <p:spPr bwMode="auto">
            <a:xfrm>
              <a:off x="2592" y="1584"/>
              <a:ext cx="480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1" name="Text Box 25"/>
            <p:cNvSpPr txBox="1">
              <a:spLocks noChangeArrowheads="1"/>
            </p:cNvSpPr>
            <p:nvPr/>
          </p:nvSpPr>
          <p:spPr bwMode="auto">
            <a:xfrm>
              <a:off x="2736" y="1680"/>
              <a:ext cx="300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>
                  <a:latin typeface="Arial" pitchFamily="34" charset="0"/>
                </a:rPr>
                <a:t>b</a:t>
              </a:r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81000" y="1371600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Draw a grid 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81000" y="1905000"/>
            <a:ext cx="397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Enter the alleles in the gametes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81000" y="2590800"/>
            <a:ext cx="408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Enter the possible combinations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5867400" y="3629025"/>
            <a:ext cx="198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" pitchFamily="34" charset="0"/>
              </a:rPr>
              <a:t>female gametes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533400" y="4648200"/>
            <a:ext cx="1157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" pitchFamily="34" charset="0"/>
              </a:rPr>
              <a:t>male</a:t>
            </a:r>
          </a:p>
          <a:p>
            <a:r>
              <a:rPr lang="en-GB" sz="2000">
                <a:latin typeface="Arial" pitchFamily="34" charset="0"/>
              </a:rPr>
              <a:t>gametes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3886200" y="45720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latin typeface="Arial" pitchFamily="34" charset="0"/>
              </a:rPr>
              <a:t>BB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953000" y="45720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latin typeface="Arial" pitchFamily="34" charset="0"/>
              </a:rPr>
              <a:t>Bb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886200" y="54864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latin typeface="Arial" pitchFamily="34" charset="0"/>
              </a:rPr>
              <a:t>Bb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953000" y="54864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latin typeface="Arial" pitchFamily="34" charset="0"/>
              </a:rPr>
              <a:t>bb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514600" y="3429000"/>
            <a:ext cx="3200400" cy="2819400"/>
            <a:chOff x="1584" y="2160"/>
            <a:chExt cx="2016" cy="1776"/>
          </a:xfrm>
        </p:grpSpPr>
        <p:sp>
          <p:nvSpPr>
            <p:cNvPr id="11284" name="Line 3"/>
            <p:cNvSpPr>
              <a:spLocks noChangeShapeType="1"/>
            </p:cNvSpPr>
            <p:nvPr/>
          </p:nvSpPr>
          <p:spPr bwMode="auto">
            <a:xfrm>
              <a:off x="2208" y="2160"/>
              <a:ext cx="0" cy="17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4"/>
            <p:cNvSpPr>
              <a:spLocks noChangeShapeType="1"/>
            </p:cNvSpPr>
            <p:nvPr/>
          </p:nvSpPr>
          <p:spPr bwMode="auto">
            <a:xfrm flipH="1">
              <a:off x="2928" y="2160"/>
              <a:ext cx="0" cy="17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5"/>
            <p:cNvSpPr>
              <a:spLocks noChangeShapeType="1"/>
            </p:cNvSpPr>
            <p:nvPr/>
          </p:nvSpPr>
          <p:spPr bwMode="auto">
            <a:xfrm>
              <a:off x="3600" y="2160"/>
              <a:ext cx="0" cy="17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6"/>
            <p:cNvSpPr>
              <a:spLocks noChangeShapeType="1"/>
            </p:cNvSpPr>
            <p:nvPr/>
          </p:nvSpPr>
          <p:spPr bwMode="auto">
            <a:xfrm>
              <a:off x="1632" y="268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39"/>
            <p:cNvSpPr>
              <a:spLocks noChangeShapeType="1"/>
            </p:cNvSpPr>
            <p:nvPr/>
          </p:nvSpPr>
          <p:spPr bwMode="auto">
            <a:xfrm flipH="1">
              <a:off x="1680" y="39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0"/>
            <p:cNvSpPr>
              <a:spLocks noChangeShapeType="1"/>
            </p:cNvSpPr>
            <p:nvPr/>
          </p:nvSpPr>
          <p:spPr bwMode="auto">
            <a:xfrm flipH="1">
              <a:off x="1584" y="321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6156325" y="5294313"/>
            <a:ext cx="159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pitchFamily="34" charset="0"/>
              </a:rPr>
              <a:t>These are the</a:t>
            </a:r>
          </a:p>
          <a:p>
            <a:r>
              <a:rPr lang="en-GB" sz="1800">
                <a:latin typeface="Arial" pitchFamily="34" charset="0"/>
              </a:rPr>
              <a:t> F</a:t>
            </a:r>
            <a:r>
              <a:rPr lang="en-GB" sz="1800" baseline="-25000">
                <a:latin typeface="Arial" pitchFamily="34" charset="0"/>
              </a:rPr>
              <a:t>2 </a:t>
            </a:r>
            <a:r>
              <a:rPr lang="en-GB" sz="1800">
                <a:latin typeface="Arial" pitchFamily="34" charset="0"/>
              </a:rPr>
              <a:t>generation</a:t>
            </a:r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6670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 err="1" smtClean="0"/>
              <a:t>Punnett</a:t>
            </a:r>
            <a:r>
              <a:rPr lang="en-GB" sz="2400" dirty="0" smtClean="0"/>
              <a:t> square</a:t>
            </a:r>
          </a:p>
        </p:txBody>
      </p:sp>
      <p:sp>
        <p:nvSpPr>
          <p:cNvPr id="11283" name="Text Box 44"/>
          <p:cNvSpPr txBox="1">
            <a:spLocks noChangeArrowheads="1"/>
          </p:cNvSpPr>
          <p:nvPr/>
        </p:nvSpPr>
        <p:spPr bwMode="auto">
          <a:xfrm>
            <a:off x="8670925" y="-61913"/>
            <a:ext cx="438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90" grpId="0" autoUpdateAnimBg="0"/>
      <p:bldP spid="15391" grpId="0" autoUpdateAnimBg="0"/>
      <p:bldP spid="15392" grpId="0" autoUpdateAnimBg="0"/>
      <p:bldP spid="15393" grpId="0" autoUpdateAnimBg="0"/>
      <p:bldP spid="15394" grpId="0" autoUpdateAnimBg="0"/>
      <p:bldP spid="15395" grpId="0" autoUpdateAnimBg="0"/>
      <p:bldP spid="15396" grpId="0" autoUpdateAnimBg="0"/>
      <p:bldP spid="15397" grpId="0" autoUpdateAnimBg="0"/>
      <p:bldP spid="15398" grpId="0" autoUpdateAnimBg="0"/>
      <p:bldP spid="15402" grpId="0" autoUpdateAnimBg="0"/>
      <p:bldP spid="154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Problem:1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>
            <a:noAutofit/>
          </a:bodyPr>
          <a:lstStyle/>
          <a:p>
            <a:pPr marL="514350" indent="-514350"/>
            <a:r>
              <a:rPr lang="en-IN" dirty="0" smtClean="0"/>
              <a:t>Everyone in </a:t>
            </a:r>
            <a:r>
              <a:rPr lang="en-IN" dirty="0" err="1" smtClean="0"/>
              <a:t>Squidward’s</a:t>
            </a:r>
            <a:r>
              <a:rPr lang="en-IN" dirty="0" smtClean="0"/>
              <a:t> family has light blue skin, which is the dominant trait for body </a:t>
            </a:r>
            <a:r>
              <a:rPr lang="en-IN" dirty="0" err="1" smtClean="0"/>
              <a:t>color</a:t>
            </a:r>
            <a:r>
              <a:rPr lang="en-IN" dirty="0" smtClean="0"/>
              <a:t> in his hometown of Squid Valley. </a:t>
            </a:r>
          </a:p>
          <a:p>
            <a:pPr marL="514350" indent="-514350"/>
            <a:r>
              <a:rPr lang="en-IN" dirty="0" smtClean="0"/>
              <a:t>His family brags that they are a “purebred” line. He recently married a nice girl who has light green skin, which is a recessive trait. </a:t>
            </a:r>
          </a:p>
          <a:p>
            <a:pPr marL="514350" indent="-514350"/>
            <a:r>
              <a:rPr lang="en-IN" dirty="0" smtClean="0"/>
              <a:t>Create a </a:t>
            </a:r>
            <a:r>
              <a:rPr lang="en-IN" dirty="0" err="1" smtClean="0"/>
              <a:t>Punnett</a:t>
            </a:r>
            <a:r>
              <a:rPr lang="en-IN" dirty="0" smtClean="0"/>
              <a:t> square to show the possibilities that would result if </a:t>
            </a:r>
            <a:r>
              <a:rPr lang="en-IN" dirty="0" err="1" smtClean="0"/>
              <a:t>Squidward</a:t>
            </a:r>
            <a:r>
              <a:rPr lang="en-IN" dirty="0" smtClean="0"/>
              <a:t> and his new bride had children. </a:t>
            </a:r>
          </a:p>
          <a:p>
            <a:pPr marL="514350" indent="-514350"/>
            <a:r>
              <a:rPr lang="en-IN" dirty="0" smtClean="0"/>
              <a:t>Use B to represent the dominant gene and b to represent  the recessive gene.</a:t>
            </a:r>
            <a:endParaRPr lang="en-IN" dirty="0"/>
          </a:p>
        </p:txBody>
      </p:sp>
      <p:pic>
        <p:nvPicPr>
          <p:cNvPr id="68610" name="Picture 2" descr="http://images.wikia.com/spongebob/images/b/bc/Squidwar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29686"/>
            <a:ext cx="5943600" cy="5810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IN" dirty="0" smtClean="0"/>
              <a:t>Solve the following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7630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A. List the possible genotypes and phenotypes for their children.</a:t>
            </a:r>
          </a:p>
          <a:p>
            <a:pPr>
              <a:buNone/>
            </a:pPr>
            <a:r>
              <a:rPr lang="en-IN" dirty="0" smtClean="0"/>
              <a:t>B. What are the chances of a child with light blue skin? ____%</a:t>
            </a:r>
          </a:p>
          <a:p>
            <a:pPr>
              <a:buNone/>
            </a:pPr>
            <a:r>
              <a:rPr lang="en-IN" dirty="0" smtClean="0"/>
              <a:t>C. What are the chances of a child with light green skin? ____%</a:t>
            </a:r>
          </a:p>
          <a:p>
            <a:pPr>
              <a:buNone/>
            </a:pPr>
            <a:r>
              <a:rPr lang="en-IN" dirty="0" smtClean="0"/>
              <a:t>D. Would </a:t>
            </a:r>
            <a:r>
              <a:rPr lang="en-IN" dirty="0" err="1" smtClean="0"/>
              <a:t>Squidward’s</a:t>
            </a:r>
            <a:r>
              <a:rPr lang="en-IN" dirty="0" smtClean="0"/>
              <a:t> children still be considered purebreds? Explain!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67586" name="Picture 2" descr="http://images.wikia.com/spongebob/images/b/bc/Squidwar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0" y="4716205"/>
            <a:ext cx="2190750" cy="2141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7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Test cross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1"/>
            <a:ext cx="8229600" cy="2133600"/>
          </a:xfrm>
        </p:spPr>
        <p:txBody>
          <a:bodyPr/>
          <a:lstStyle/>
          <a:p>
            <a:pPr eaLnBrk="1" hangingPunct="1"/>
            <a:r>
              <a:rPr lang="en-GB" dirty="0" smtClean="0"/>
              <a:t>A </a:t>
            </a:r>
            <a:r>
              <a:rPr lang="en-GB" u="sng" dirty="0" smtClean="0"/>
              <a:t>test cross</a:t>
            </a:r>
            <a:r>
              <a:rPr lang="en-GB" dirty="0" smtClean="0"/>
              <a:t> is used to identify the genotype of an individual showing a dominant characteristic by crossing it with a </a:t>
            </a:r>
            <a:r>
              <a:rPr lang="en-GB" b="1" dirty="0" smtClean="0"/>
              <a:t>homozygous recessive</a:t>
            </a:r>
            <a:r>
              <a:rPr lang="en-GB" dirty="0" smtClean="0"/>
              <a:t> individual.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4" name="Picture 5" descr="AN0431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352800"/>
            <a:ext cx="378618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0" y="4343400"/>
            <a:ext cx="2733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0" dirty="0">
                <a:solidFill>
                  <a:srgbClr val="CC0000"/>
                </a:solidFill>
              </a:rPr>
              <a:t>BB or Bb?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Monohybrid Cross</a:t>
            </a:r>
          </a:p>
        </p:txBody>
      </p:sp>
      <p:pic>
        <p:nvPicPr>
          <p:cNvPr id="38915" name="Picture 5" descr="AN0431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6975" y="1628775"/>
            <a:ext cx="378618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2771775" y="5157788"/>
            <a:ext cx="2733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0">
                <a:solidFill>
                  <a:srgbClr val="CC0000"/>
                </a:solidFill>
              </a:rPr>
              <a:t>BB or Bb?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Monohybrid Cross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755650" y="1412875"/>
            <a:ext cx="7137400" cy="4792663"/>
            <a:chOff x="690" y="910"/>
            <a:chExt cx="4496" cy="3019"/>
          </a:xfrm>
        </p:grpSpPr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>
              <a:off x="1623" y="156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03" y="2142"/>
              <a:ext cx="1488" cy="1152"/>
              <a:chOff x="4032" y="2016"/>
              <a:chExt cx="1488" cy="1152"/>
            </a:xfrm>
          </p:grpSpPr>
          <p:sp>
            <p:nvSpPr>
              <p:cNvPr id="39982" name="Line 6"/>
              <p:cNvSpPr>
                <a:spLocks noChangeShapeType="1"/>
              </p:cNvSpPr>
              <p:nvPr/>
            </p:nvSpPr>
            <p:spPr bwMode="auto">
              <a:xfrm>
                <a:off x="4416" y="2016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983" name="Line 7"/>
              <p:cNvSpPr>
                <a:spLocks noChangeShapeType="1"/>
              </p:cNvSpPr>
              <p:nvPr/>
            </p:nvSpPr>
            <p:spPr bwMode="auto">
              <a:xfrm>
                <a:off x="4032" y="2304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984" name="Line 8"/>
              <p:cNvSpPr>
                <a:spLocks noChangeShapeType="1"/>
              </p:cNvSpPr>
              <p:nvPr/>
            </p:nvSpPr>
            <p:spPr bwMode="auto">
              <a:xfrm>
                <a:off x="4992" y="2016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985" name="Line 9"/>
              <p:cNvSpPr>
                <a:spLocks noChangeShapeType="1"/>
              </p:cNvSpPr>
              <p:nvPr/>
            </p:nvSpPr>
            <p:spPr bwMode="auto">
              <a:xfrm>
                <a:off x="4080" y="2736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89" y="2138"/>
              <a:ext cx="1158" cy="1056"/>
              <a:chOff x="998" y="2348"/>
              <a:chExt cx="1158" cy="1056"/>
            </a:xfrm>
          </p:grpSpPr>
          <p:sp>
            <p:nvSpPr>
              <p:cNvPr id="39978" name="Text Box 11"/>
              <p:cNvSpPr txBox="1">
                <a:spLocks noChangeArrowheads="1"/>
              </p:cNvSpPr>
              <p:nvPr/>
            </p:nvSpPr>
            <p:spPr bwMode="auto">
              <a:xfrm>
                <a:off x="998" y="268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</a:t>
                </a:r>
              </a:p>
            </p:txBody>
          </p:sp>
          <p:sp>
            <p:nvSpPr>
              <p:cNvPr id="39979" name="Text Box 12"/>
              <p:cNvSpPr txBox="1">
                <a:spLocks noChangeArrowheads="1"/>
              </p:cNvSpPr>
              <p:nvPr/>
            </p:nvSpPr>
            <p:spPr bwMode="auto">
              <a:xfrm>
                <a:off x="1008" y="3116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</a:t>
                </a:r>
              </a:p>
            </p:txBody>
          </p:sp>
          <p:sp>
            <p:nvSpPr>
              <p:cNvPr id="39980" name="Text Box 13"/>
              <p:cNvSpPr txBox="1">
                <a:spLocks noChangeArrowheads="1"/>
              </p:cNvSpPr>
              <p:nvPr/>
            </p:nvSpPr>
            <p:spPr bwMode="auto">
              <a:xfrm>
                <a:off x="1440" y="2348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</a:t>
                </a:r>
              </a:p>
            </p:txBody>
          </p:sp>
          <p:sp>
            <p:nvSpPr>
              <p:cNvPr id="39981" name="Text Box 14"/>
              <p:cNvSpPr txBox="1">
                <a:spLocks noChangeArrowheads="1"/>
              </p:cNvSpPr>
              <p:nvPr/>
            </p:nvSpPr>
            <p:spPr bwMode="auto">
              <a:xfrm>
                <a:off x="1923" y="2348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</a:t>
                </a: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383" y="2474"/>
              <a:ext cx="900" cy="720"/>
              <a:chOff x="1392" y="2684"/>
              <a:chExt cx="900" cy="720"/>
            </a:xfrm>
          </p:grpSpPr>
          <p:sp>
            <p:nvSpPr>
              <p:cNvPr id="39974" name="Text Box 16"/>
              <p:cNvSpPr txBox="1">
                <a:spLocks noChangeArrowheads="1"/>
              </p:cNvSpPr>
              <p:nvPr/>
            </p:nvSpPr>
            <p:spPr bwMode="auto">
              <a:xfrm>
                <a:off x="1392" y="2684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Bb</a:t>
                </a:r>
              </a:p>
            </p:txBody>
          </p:sp>
          <p:sp>
            <p:nvSpPr>
              <p:cNvPr id="39975" name="Text Box 17"/>
              <p:cNvSpPr txBox="1">
                <a:spLocks noChangeArrowheads="1"/>
              </p:cNvSpPr>
              <p:nvPr/>
            </p:nvSpPr>
            <p:spPr bwMode="auto">
              <a:xfrm>
                <a:off x="1392" y="3116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Bb</a:t>
                </a:r>
              </a:p>
            </p:txBody>
          </p:sp>
          <p:sp>
            <p:nvSpPr>
              <p:cNvPr id="39976" name="Text Box 18"/>
              <p:cNvSpPr txBox="1">
                <a:spLocks noChangeArrowheads="1"/>
              </p:cNvSpPr>
              <p:nvPr/>
            </p:nvSpPr>
            <p:spPr bwMode="auto">
              <a:xfrm>
                <a:off x="1920" y="2684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Bb</a:t>
                </a:r>
              </a:p>
            </p:txBody>
          </p:sp>
          <p:sp>
            <p:nvSpPr>
              <p:cNvPr id="39977" name="Text Box 19"/>
              <p:cNvSpPr txBox="1">
                <a:spLocks noChangeArrowheads="1"/>
              </p:cNvSpPr>
              <p:nvPr/>
            </p:nvSpPr>
            <p:spPr bwMode="auto">
              <a:xfrm>
                <a:off x="1920" y="3116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Bb</a:t>
                </a:r>
              </a:p>
            </p:txBody>
          </p:sp>
        </p:grpSp>
        <p:sp>
          <p:nvSpPr>
            <p:cNvPr id="39944" name="Text Box 20"/>
            <p:cNvSpPr txBox="1">
              <a:spLocks noChangeArrowheads="1"/>
            </p:cNvSpPr>
            <p:nvPr/>
          </p:nvSpPr>
          <p:spPr bwMode="auto">
            <a:xfrm>
              <a:off x="748" y="3517"/>
              <a:ext cx="18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2400"/>
                <a:t>All offspring: black</a:t>
              </a:r>
            </a:p>
          </p:txBody>
        </p:sp>
        <p:sp>
          <p:nvSpPr>
            <p:cNvPr id="39945" name="Line 21"/>
            <p:cNvSpPr>
              <a:spLocks noChangeShapeType="1"/>
            </p:cNvSpPr>
            <p:nvPr/>
          </p:nvSpPr>
          <p:spPr bwMode="auto">
            <a:xfrm flipH="1">
              <a:off x="2971" y="910"/>
              <a:ext cx="5" cy="30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6" name="Line 22"/>
            <p:cNvSpPr>
              <a:spLocks noChangeShapeType="1"/>
            </p:cNvSpPr>
            <p:nvPr/>
          </p:nvSpPr>
          <p:spPr bwMode="auto">
            <a:xfrm>
              <a:off x="3982" y="156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262" y="2142"/>
              <a:ext cx="1488" cy="1152"/>
              <a:chOff x="4032" y="2016"/>
              <a:chExt cx="1488" cy="1152"/>
            </a:xfrm>
          </p:grpSpPr>
          <p:sp>
            <p:nvSpPr>
              <p:cNvPr id="39970" name="Line 24"/>
              <p:cNvSpPr>
                <a:spLocks noChangeShapeType="1"/>
              </p:cNvSpPr>
              <p:nvPr/>
            </p:nvSpPr>
            <p:spPr bwMode="auto">
              <a:xfrm>
                <a:off x="4416" y="2016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971" name="Line 25"/>
              <p:cNvSpPr>
                <a:spLocks noChangeShapeType="1"/>
              </p:cNvSpPr>
              <p:nvPr/>
            </p:nvSpPr>
            <p:spPr bwMode="auto">
              <a:xfrm>
                <a:off x="4032" y="2304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972" name="Line 26"/>
              <p:cNvSpPr>
                <a:spLocks noChangeShapeType="1"/>
              </p:cNvSpPr>
              <p:nvPr/>
            </p:nvSpPr>
            <p:spPr bwMode="auto">
              <a:xfrm>
                <a:off x="4992" y="2016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973" name="Line 27"/>
              <p:cNvSpPr>
                <a:spLocks noChangeShapeType="1"/>
              </p:cNvSpPr>
              <p:nvPr/>
            </p:nvSpPr>
            <p:spPr bwMode="auto">
              <a:xfrm>
                <a:off x="4080" y="2736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3348" y="2138"/>
              <a:ext cx="1158" cy="1056"/>
              <a:chOff x="998" y="2348"/>
              <a:chExt cx="1158" cy="1056"/>
            </a:xfrm>
          </p:grpSpPr>
          <p:sp>
            <p:nvSpPr>
              <p:cNvPr id="39966" name="Text Box 29"/>
              <p:cNvSpPr txBox="1">
                <a:spLocks noChangeArrowheads="1"/>
              </p:cNvSpPr>
              <p:nvPr/>
            </p:nvSpPr>
            <p:spPr bwMode="auto">
              <a:xfrm>
                <a:off x="998" y="268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</a:t>
                </a:r>
              </a:p>
            </p:txBody>
          </p:sp>
          <p:sp>
            <p:nvSpPr>
              <p:cNvPr id="39967" name="Text Box 30"/>
              <p:cNvSpPr txBox="1">
                <a:spLocks noChangeArrowheads="1"/>
              </p:cNvSpPr>
              <p:nvPr/>
            </p:nvSpPr>
            <p:spPr bwMode="auto">
              <a:xfrm>
                <a:off x="1008" y="3116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</a:t>
                </a:r>
              </a:p>
            </p:txBody>
          </p:sp>
          <p:sp>
            <p:nvSpPr>
              <p:cNvPr id="39968" name="Text Box 31"/>
              <p:cNvSpPr txBox="1">
                <a:spLocks noChangeArrowheads="1"/>
              </p:cNvSpPr>
              <p:nvPr/>
            </p:nvSpPr>
            <p:spPr bwMode="auto">
              <a:xfrm>
                <a:off x="1440" y="2348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</a:t>
                </a:r>
              </a:p>
            </p:txBody>
          </p:sp>
          <p:sp>
            <p:nvSpPr>
              <p:cNvPr id="39969" name="Text Box 32"/>
              <p:cNvSpPr txBox="1">
                <a:spLocks noChangeArrowheads="1"/>
              </p:cNvSpPr>
              <p:nvPr/>
            </p:nvSpPr>
            <p:spPr bwMode="auto">
              <a:xfrm>
                <a:off x="1923" y="2348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</a:t>
                </a: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3742" y="2474"/>
              <a:ext cx="900" cy="720"/>
              <a:chOff x="1392" y="2684"/>
              <a:chExt cx="900" cy="720"/>
            </a:xfrm>
          </p:grpSpPr>
          <p:sp>
            <p:nvSpPr>
              <p:cNvPr id="39962" name="Text Box 34"/>
              <p:cNvSpPr txBox="1">
                <a:spLocks noChangeArrowheads="1"/>
              </p:cNvSpPr>
              <p:nvPr/>
            </p:nvSpPr>
            <p:spPr bwMode="auto">
              <a:xfrm>
                <a:off x="1392" y="2684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Bb</a:t>
                </a:r>
              </a:p>
            </p:txBody>
          </p:sp>
          <p:sp>
            <p:nvSpPr>
              <p:cNvPr id="39963" name="Text Box 35"/>
              <p:cNvSpPr txBox="1">
                <a:spLocks noChangeArrowheads="1"/>
              </p:cNvSpPr>
              <p:nvPr/>
            </p:nvSpPr>
            <p:spPr bwMode="auto">
              <a:xfrm>
                <a:off x="1392" y="3116"/>
                <a:ext cx="3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bb</a:t>
                </a:r>
              </a:p>
            </p:txBody>
          </p:sp>
          <p:sp>
            <p:nvSpPr>
              <p:cNvPr id="39964" name="Text Box 36"/>
              <p:cNvSpPr txBox="1">
                <a:spLocks noChangeArrowheads="1"/>
              </p:cNvSpPr>
              <p:nvPr/>
            </p:nvSpPr>
            <p:spPr bwMode="auto">
              <a:xfrm>
                <a:off x="1920" y="2684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Bb</a:t>
                </a:r>
              </a:p>
            </p:txBody>
          </p:sp>
          <p:sp>
            <p:nvSpPr>
              <p:cNvPr id="39965" name="Text Box 37"/>
              <p:cNvSpPr txBox="1">
                <a:spLocks noChangeArrowheads="1"/>
              </p:cNvSpPr>
              <p:nvPr/>
            </p:nvSpPr>
            <p:spPr bwMode="auto">
              <a:xfrm>
                <a:off x="1920" y="3116"/>
                <a:ext cx="3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/>
                  <a:t>bb</a:t>
                </a:r>
              </a:p>
            </p:txBody>
          </p:sp>
        </p:grpSp>
        <p:sp>
          <p:nvSpPr>
            <p:cNvPr id="39950" name="Text Box 38"/>
            <p:cNvSpPr txBox="1">
              <a:spLocks noChangeArrowheads="1"/>
            </p:cNvSpPr>
            <p:nvPr/>
          </p:nvSpPr>
          <p:spPr bwMode="auto">
            <a:xfrm>
              <a:off x="3061" y="3335"/>
              <a:ext cx="212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2400"/>
                <a:t>Ratio =   Black : White</a:t>
              </a:r>
            </a:p>
            <a:p>
              <a:pPr algn="l"/>
              <a:r>
                <a:rPr lang="en-GB" sz="2400"/>
                <a:t>	      1    :   1</a:t>
              </a:r>
            </a:p>
          </p:txBody>
        </p:sp>
        <p:pic>
          <p:nvPicPr>
            <p:cNvPr id="39951" name="Picture 40" descr="AN00597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04" y="983"/>
              <a:ext cx="907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2" name="Picture 41" descr="AN04317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935"/>
              <a:ext cx="658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3" name="Text Box 42"/>
            <p:cNvSpPr txBox="1">
              <a:spLocks noChangeArrowheads="1"/>
            </p:cNvSpPr>
            <p:nvPr/>
          </p:nvSpPr>
          <p:spPr bwMode="auto">
            <a:xfrm>
              <a:off x="1458" y="110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2400" b="0"/>
                <a:t>X</a:t>
              </a:r>
            </a:p>
          </p:txBody>
        </p:sp>
        <p:sp>
          <p:nvSpPr>
            <p:cNvPr id="39954" name="Text Box 43"/>
            <p:cNvSpPr txBox="1">
              <a:spLocks noChangeArrowheads="1"/>
            </p:cNvSpPr>
            <p:nvPr/>
          </p:nvSpPr>
          <p:spPr bwMode="auto">
            <a:xfrm>
              <a:off x="690" y="1536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2400" b="0"/>
                <a:t>BB</a:t>
              </a:r>
            </a:p>
          </p:txBody>
        </p:sp>
        <p:sp>
          <p:nvSpPr>
            <p:cNvPr id="39955" name="Text Box 44"/>
            <p:cNvSpPr txBox="1">
              <a:spLocks noChangeArrowheads="1"/>
            </p:cNvSpPr>
            <p:nvPr/>
          </p:nvSpPr>
          <p:spPr bwMode="auto">
            <a:xfrm>
              <a:off x="2022" y="1507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2400" b="0"/>
                <a:t>bb</a:t>
              </a:r>
            </a:p>
          </p:txBody>
        </p: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3061" y="935"/>
              <a:ext cx="2021" cy="889"/>
              <a:chOff x="3115" y="960"/>
              <a:chExt cx="2021" cy="889"/>
            </a:xfrm>
          </p:grpSpPr>
          <p:pic>
            <p:nvPicPr>
              <p:cNvPr id="39957" name="Picture 48" descr="AN00597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29" y="1008"/>
                <a:ext cx="907" cy="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58" name="Picture 49" descr="AN04317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73" y="960"/>
                <a:ext cx="658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59" name="Text Box 50"/>
              <p:cNvSpPr txBox="1">
                <a:spLocks noChangeArrowheads="1"/>
              </p:cNvSpPr>
              <p:nvPr/>
            </p:nvSpPr>
            <p:spPr bwMode="auto">
              <a:xfrm>
                <a:off x="3883" y="1129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 b="0"/>
                  <a:t>X</a:t>
                </a:r>
              </a:p>
            </p:txBody>
          </p:sp>
          <p:sp>
            <p:nvSpPr>
              <p:cNvPr id="39960" name="Text Box 51"/>
              <p:cNvSpPr txBox="1">
                <a:spLocks noChangeArrowheads="1"/>
              </p:cNvSpPr>
              <p:nvPr/>
            </p:nvSpPr>
            <p:spPr bwMode="auto">
              <a:xfrm>
                <a:off x="3115" y="1561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 b="0"/>
                  <a:t>Bb</a:t>
                </a:r>
              </a:p>
            </p:txBody>
          </p:sp>
          <p:sp>
            <p:nvSpPr>
              <p:cNvPr id="39961" name="Text Box 52"/>
              <p:cNvSpPr txBox="1">
                <a:spLocks noChangeArrowheads="1"/>
              </p:cNvSpPr>
              <p:nvPr/>
            </p:nvSpPr>
            <p:spPr bwMode="auto">
              <a:xfrm>
                <a:off x="4447" y="1532"/>
                <a:ext cx="3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 b="0"/>
                  <a:t>bb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Who </a:t>
            </a:r>
            <a:r>
              <a:rPr lang="en-US" sz="3200" dirty="0" smtClean="0">
                <a:solidFill>
                  <a:srgbClr val="C00000"/>
                </a:solidFill>
              </a:rPr>
              <a:t>explained first </a:t>
            </a:r>
            <a:r>
              <a:rPr lang="en-US" sz="3200" dirty="0" smtClean="0">
                <a:solidFill>
                  <a:srgbClr val="C00000"/>
                </a:solidFill>
              </a:rPr>
              <a:t>about </a:t>
            </a:r>
            <a:r>
              <a:rPr lang="en-US" sz="3200" dirty="0" smtClean="0">
                <a:solidFill>
                  <a:srgbClr val="C00000"/>
                </a:solidFill>
              </a:rPr>
              <a:t>inheritance pattern….?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4" descr="mende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020" y="1219200"/>
            <a:ext cx="2959980" cy="4525963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52800" y="1295400"/>
            <a:ext cx="5562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latin typeface="+mj-lt"/>
              </a:rPr>
              <a:t>In the mid-1800s, the rules underlying patterns of inheritance were uncovered in a series of experiments performed by an Austrian monk named 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+mj-lt"/>
              </a:rPr>
              <a:t>Gregor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Mendel.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524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/>
              <a:t>Testcross</a:t>
            </a:r>
            <a:r>
              <a:rPr lang="en-US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A testcross is designed to reveal whether an organism that displays the dominant phenotype is homozygous or heterozygous.</a:t>
            </a:r>
          </a:p>
        </p:txBody>
      </p:sp>
      <p:pic>
        <p:nvPicPr>
          <p:cNvPr id="191492" name="Picture 4" descr="Figure 10-6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914400" y="1219200"/>
            <a:ext cx="6934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Co-dominance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/>
              <a:t>Co-dominance</a:t>
            </a:r>
            <a:r>
              <a:rPr lang="en-GB" dirty="0" smtClean="0"/>
              <a:t> is a pattern of inheritance where both alleles are expressed equally.</a:t>
            </a:r>
          </a:p>
        </p:txBody>
      </p:sp>
      <p:pic>
        <p:nvPicPr>
          <p:cNvPr id="23554" name="Picture 2" descr="http://weloveteaching.com/2011/genetics/abobl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1" y="2301241"/>
            <a:ext cx="5029198" cy="4023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The </a:t>
            </a:r>
            <a:r>
              <a:rPr lang="en-GB" sz="2400" b="1" dirty="0"/>
              <a:t>I</a:t>
            </a:r>
            <a:r>
              <a:rPr lang="en-GB" sz="2400" b="1" baseline="30000" dirty="0"/>
              <a:t>A</a:t>
            </a:r>
            <a:r>
              <a:rPr lang="en-GB" sz="2400" baseline="30000" dirty="0"/>
              <a:t> </a:t>
            </a:r>
            <a:r>
              <a:rPr lang="en-GB" sz="2400" dirty="0"/>
              <a:t> allele produces group </a:t>
            </a:r>
            <a:r>
              <a:rPr lang="en-GB" sz="2400" dirty="0" smtClean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 </a:t>
            </a:r>
            <a:r>
              <a:rPr lang="en-GB" sz="2400" b="1" dirty="0" smtClean="0"/>
              <a:t>I</a:t>
            </a:r>
            <a:r>
              <a:rPr lang="en-GB" sz="2400" b="1" baseline="30000" dirty="0" smtClean="0"/>
              <a:t>B</a:t>
            </a:r>
            <a:r>
              <a:rPr lang="en-GB" sz="2400" dirty="0" smtClean="0"/>
              <a:t> allele produces group B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 </a:t>
            </a:r>
            <a:r>
              <a:rPr lang="en-GB" sz="2400" b="1" dirty="0" smtClean="0"/>
              <a:t>I</a:t>
            </a:r>
            <a:r>
              <a:rPr lang="en-GB" sz="2400" b="1" baseline="30000" dirty="0" smtClean="0"/>
              <a:t>O</a:t>
            </a:r>
            <a:r>
              <a:rPr lang="en-GB" sz="2400" baseline="30000" dirty="0" smtClean="0"/>
              <a:t> </a:t>
            </a:r>
            <a:r>
              <a:rPr lang="en-GB" sz="2400" dirty="0" smtClean="0"/>
              <a:t>allele produces group O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 </a:t>
            </a:r>
            <a:r>
              <a:rPr lang="en-GB" sz="2400" b="1" dirty="0" smtClean="0"/>
              <a:t>I</a:t>
            </a:r>
            <a:r>
              <a:rPr lang="en-GB" sz="2400" b="1" baseline="30000" dirty="0" smtClean="0"/>
              <a:t>O</a:t>
            </a:r>
            <a:r>
              <a:rPr lang="en-GB" sz="2400" baseline="30000" dirty="0" smtClean="0"/>
              <a:t> </a:t>
            </a:r>
            <a:r>
              <a:rPr lang="en-GB" sz="2400" dirty="0" smtClean="0"/>
              <a:t>is recessive to </a:t>
            </a:r>
            <a:r>
              <a:rPr lang="en-GB" sz="2400" b="1" dirty="0" smtClean="0"/>
              <a:t>I</a:t>
            </a:r>
            <a:r>
              <a:rPr lang="en-GB" sz="2400" b="1" baseline="30000" dirty="0" smtClean="0"/>
              <a:t>A</a:t>
            </a:r>
            <a:r>
              <a:rPr lang="en-GB" sz="2400" dirty="0" smtClean="0"/>
              <a:t> and </a:t>
            </a:r>
            <a:r>
              <a:rPr lang="en-GB" sz="2400" b="1" dirty="0" smtClean="0"/>
              <a:t>I</a:t>
            </a:r>
            <a:r>
              <a:rPr lang="en-GB" sz="2400" b="1" baseline="30000" dirty="0" smtClean="0"/>
              <a:t>B</a:t>
            </a:r>
            <a:endParaRPr lang="en-GB" sz="2400" dirty="0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dirty="0" smtClean="0"/>
              <a:t>ABO blood groups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2057400"/>
          <a:ext cx="8610600" cy="440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3097542"/>
                <a:gridCol w="2642858"/>
              </a:tblGrid>
              <a:tr h="50241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Phenotype (blood group)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Genotype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538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435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Picture 4" descr="http://weloveteaching.com/2011/genetics/aboblood.jpg"/>
          <p:cNvPicPr>
            <a:picLocks noChangeAspect="1" noChangeArrowheads="1"/>
          </p:cNvPicPr>
          <p:nvPr/>
        </p:nvPicPr>
        <p:blipFill>
          <a:blip r:embed="rId2"/>
          <a:srcRect r="50000" b="52500"/>
          <a:stretch>
            <a:fillRect/>
          </a:stretch>
        </p:blipFill>
        <p:spPr bwMode="auto">
          <a:xfrm>
            <a:off x="1600200" y="2590800"/>
            <a:ext cx="1143000" cy="868680"/>
          </a:xfrm>
          <a:prstGeom prst="rect">
            <a:avLst/>
          </a:prstGeom>
          <a:noFill/>
        </p:spPr>
      </p:pic>
      <p:pic>
        <p:nvPicPr>
          <p:cNvPr id="11" name="Picture 2" descr="http://weloveteaching.com/2011/genetics/aboblood.jpg"/>
          <p:cNvPicPr>
            <a:picLocks noChangeAspect="1" noChangeArrowheads="1"/>
          </p:cNvPicPr>
          <p:nvPr/>
        </p:nvPicPr>
        <p:blipFill>
          <a:blip r:embed="rId2"/>
          <a:srcRect l="53030" t="1894" r="10606" b="54545"/>
          <a:stretch>
            <a:fillRect/>
          </a:stretch>
        </p:blipFill>
        <p:spPr bwMode="auto">
          <a:xfrm>
            <a:off x="533400" y="3581400"/>
            <a:ext cx="990600" cy="949325"/>
          </a:xfrm>
          <a:prstGeom prst="rect">
            <a:avLst/>
          </a:prstGeom>
          <a:noFill/>
        </p:spPr>
      </p:pic>
      <p:pic>
        <p:nvPicPr>
          <p:cNvPr id="12" name="Picture 2" descr="http://weloveteaching.com/2011/genetics/aboblood.jpg"/>
          <p:cNvPicPr>
            <a:picLocks noChangeAspect="1" noChangeArrowheads="1"/>
          </p:cNvPicPr>
          <p:nvPr/>
        </p:nvPicPr>
        <p:blipFill>
          <a:blip r:embed="rId2"/>
          <a:srcRect l="12121" t="51136" r="46970" b="3409"/>
          <a:stretch>
            <a:fillRect/>
          </a:stretch>
        </p:blipFill>
        <p:spPr bwMode="auto">
          <a:xfrm>
            <a:off x="1752600" y="4648200"/>
            <a:ext cx="942975" cy="838200"/>
          </a:xfrm>
          <a:prstGeom prst="rect">
            <a:avLst/>
          </a:prstGeom>
          <a:noFill/>
        </p:spPr>
      </p:pic>
      <p:pic>
        <p:nvPicPr>
          <p:cNvPr id="13" name="Picture 2" descr="http://weloveteaching.com/2011/genetics/aboblood.jpg"/>
          <p:cNvPicPr>
            <a:picLocks noChangeAspect="1" noChangeArrowheads="1"/>
          </p:cNvPicPr>
          <p:nvPr/>
        </p:nvPicPr>
        <p:blipFill>
          <a:blip r:embed="rId2"/>
          <a:srcRect l="54545" t="52651" r="1515" b="3788"/>
          <a:stretch>
            <a:fillRect/>
          </a:stretch>
        </p:blipFill>
        <p:spPr bwMode="auto">
          <a:xfrm>
            <a:off x="609600" y="5715000"/>
            <a:ext cx="990600" cy="785648"/>
          </a:xfrm>
          <a:prstGeom prst="rect">
            <a:avLst/>
          </a:prstGeom>
          <a:noFill/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0" y="6488668"/>
            <a:ext cx="92202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The alleles </a:t>
            </a:r>
            <a:r>
              <a:rPr lang="en-GB" b="1" dirty="0"/>
              <a:t>I</a:t>
            </a:r>
            <a:r>
              <a:rPr lang="en-GB" b="1" baseline="30000" dirty="0"/>
              <a:t>A</a:t>
            </a:r>
            <a:r>
              <a:rPr lang="en-GB" dirty="0"/>
              <a:t> and </a:t>
            </a:r>
            <a:r>
              <a:rPr lang="en-GB" b="1" dirty="0"/>
              <a:t>I</a:t>
            </a:r>
            <a:r>
              <a:rPr lang="en-GB" b="1" baseline="30000" dirty="0"/>
              <a:t>B</a:t>
            </a:r>
            <a:r>
              <a:rPr lang="en-GB" dirty="0"/>
              <a:t> are equally dominant (co-dominant)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4800" y="2057400"/>
          <a:ext cx="8610600" cy="440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3097542"/>
                <a:gridCol w="2642858"/>
              </a:tblGrid>
              <a:tr h="50241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Phenotype (blood group)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Genotype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538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3600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3600" baseline="300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3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3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3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or I</a:t>
                      </a:r>
                      <a:r>
                        <a:rPr lang="en-US" sz="3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3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3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435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3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3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rgbClr val="7030A0"/>
                </a:solidFill>
              </a:rPr>
              <a:t>Use a genetic diagram to work out the possible blood groups of the offspring where the father is heterozygous for blood group A and mother is blood group O.</a:t>
            </a:r>
            <a:endParaRPr lang="en-IN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6400"/>
            <a:ext cx="147484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76400"/>
            <a:ext cx="1500187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5410200"/>
            <a:ext cx="13620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486400"/>
            <a:ext cx="1038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486400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http://whatsmybloodtype.org/files/images/typeo.jpg"/>
          <p:cNvPicPr>
            <a:picLocks noChangeAspect="1" noChangeArrowheads="1"/>
          </p:cNvPicPr>
          <p:nvPr/>
        </p:nvPicPr>
        <p:blipFill>
          <a:blip r:embed="rId7"/>
          <a:srcRect l="21428" t="14805" r="14286" b="16104"/>
          <a:stretch>
            <a:fillRect/>
          </a:stretch>
        </p:blipFill>
        <p:spPr bwMode="auto">
          <a:xfrm>
            <a:off x="7543800" y="2590800"/>
            <a:ext cx="990600" cy="1540933"/>
          </a:xfrm>
          <a:prstGeom prst="rect">
            <a:avLst/>
          </a:prstGeom>
          <a:noFill/>
        </p:spPr>
      </p:pic>
      <p:pic>
        <p:nvPicPr>
          <p:cNvPr id="1036" name="Picture 12" descr="http://whatsmybloodtype.org/files/images/typea.jpg"/>
          <p:cNvPicPr>
            <a:picLocks noChangeAspect="1" noChangeArrowheads="1"/>
          </p:cNvPicPr>
          <p:nvPr/>
        </p:nvPicPr>
        <p:blipFill>
          <a:blip r:embed="rId8"/>
          <a:srcRect l="16842" t="17455" r="15789" b="18545"/>
          <a:stretch>
            <a:fillRect/>
          </a:stretch>
        </p:blipFill>
        <p:spPr bwMode="auto">
          <a:xfrm>
            <a:off x="457200" y="2667000"/>
            <a:ext cx="1108364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It is sometimes possible to work out the genotypes of parents and</a:t>
            </a:r>
          </a:p>
          <a:p>
            <a:r>
              <a:rPr lang="en-GB" sz="2400" dirty="0"/>
              <a:t>to track the inheritance of an allele by studying family trees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609600" y="1524000"/>
            <a:ext cx="2578100" cy="457200"/>
            <a:chOff x="384" y="960"/>
            <a:chExt cx="1624" cy="288"/>
          </a:xfrm>
        </p:grpSpPr>
        <p:sp>
          <p:nvSpPr>
            <p:cNvPr id="25633" name="Oval 3"/>
            <p:cNvSpPr>
              <a:spLocks noChangeArrowheads="1"/>
            </p:cNvSpPr>
            <p:nvPr/>
          </p:nvSpPr>
          <p:spPr bwMode="auto">
            <a:xfrm>
              <a:off x="384" y="1008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Text Box 4"/>
            <p:cNvSpPr txBox="1">
              <a:spLocks noChangeArrowheads="1"/>
            </p:cNvSpPr>
            <p:nvPr/>
          </p:nvSpPr>
          <p:spPr bwMode="auto">
            <a:xfrm>
              <a:off x="624" y="960"/>
              <a:ext cx="1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= normal female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657600" y="1524000"/>
            <a:ext cx="2771775" cy="457200"/>
            <a:chOff x="2304" y="960"/>
            <a:chExt cx="1746" cy="288"/>
          </a:xfrm>
        </p:grpSpPr>
        <p:sp>
          <p:nvSpPr>
            <p:cNvPr id="25631" name="Oval 5"/>
            <p:cNvSpPr>
              <a:spLocks noChangeArrowheads="1"/>
            </p:cNvSpPr>
            <p:nvPr/>
          </p:nvSpPr>
          <p:spPr bwMode="auto">
            <a:xfrm>
              <a:off x="2304" y="1008"/>
              <a:ext cx="192" cy="19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Text Box 6"/>
            <p:cNvSpPr txBox="1">
              <a:spLocks noChangeArrowheads="1"/>
            </p:cNvSpPr>
            <p:nvPr/>
          </p:nvSpPr>
          <p:spPr bwMode="auto">
            <a:xfrm>
              <a:off x="2592" y="960"/>
              <a:ext cx="14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= affected female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09600" y="2133600"/>
            <a:ext cx="2341563" cy="457200"/>
            <a:chOff x="384" y="1344"/>
            <a:chExt cx="1475" cy="288"/>
          </a:xfrm>
        </p:grpSpPr>
        <p:sp>
          <p:nvSpPr>
            <p:cNvPr id="25629" name="Rectangle 7"/>
            <p:cNvSpPr>
              <a:spLocks noChangeArrowheads="1"/>
            </p:cNvSpPr>
            <p:nvPr/>
          </p:nvSpPr>
          <p:spPr bwMode="auto">
            <a:xfrm>
              <a:off x="384" y="1392"/>
              <a:ext cx="19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Text Box 8"/>
            <p:cNvSpPr txBox="1">
              <a:spLocks noChangeArrowheads="1"/>
            </p:cNvSpPr>
            <p:nvPr/>
          </p:nvSpPr>
          <p:spPr bwMode="auto">
            <a:xfrm>
              <a:off x="624" y="1344"/>
              <a:ext cx="1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= normal male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657600" y="2133600"/>
            <a:ext cx="2535238" cy="457200"/>
            <a:chOff x="2304" y="1344"/>
            <a:chExt cx="1597" cy="288"/>
          </a:xfrm>
        </p:grpSpPr>
        <p:sp>
          <p:nvSpPr>
            <p:cNvPr id="25627" name="Rectangle 9"/>
            <p:cNvSpPr>
              <a:spLocks noChangeArrowheads="1"/>
            </p:cNvSpPr>
            <p:nvPr/>
          </p:nvSpPr>
          <p:spPr bwMode="auto">
            <a:xfrm>
              <a:off x="2304" y="139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Text Box 10"/>
            <p:cNvSpPr txBox="1">
              <a:spLocks noChangeArrowheads="1"/>
            </p:cNvSpPr>
            <p:nvPr/>
          </p:nvSpPr>
          <p:spPr bwMode="auto">
            <a:xfrm>
              <a:off x="2592" y="1344"/>
              <a:ext cx="13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= affected male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676400" y="3048000"/>
            <a:ext cx="1671638" cy="376238"/>
            <a:chOff x="1056" y="1920"/>
            <a:chExt cx="1053" cy="237"/>
          </a:xfrm>
        </p:grpSpPr>
        <p:sp>
          <p:nvSpPr>
            <p:cNvPr id="25625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234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Oval 12"/>
            <p:cNvSpPr>
              <a:spLocks noChangeArrowheads="1"/>
            </p:cNvSpPr>
            <p:nvPr/>
          </p:nvSpPr>
          <p:spPr bwMode="auto">
            <a:xfrm>
              <a:off x="1875" y="1920"/>
              <a:ext cx="234" cy="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8" name="Oval 24"/>
          <p:cNvSpPr>
            <a:spLocks noChangeArrowheads="1"/>
          </p:cNvSpPr>
          <p:nvPr/>
        </p:nvSpPr>
        <p:spPr bwMode="auto">
          <a:xfrm>
            <a:off x="914400" y="4271963"/>
            <a:ext cx="371475" cy="3762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1843088" y="4271963"/>
            <a:ext cx="371475" cy="3762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Oval 26"/>
          <p:cNvSpPr>
            <a:spLocks noChangeArrowheads="1"/>
          </p:cNvSpPr>
          <p:nvPr/>
        </p:nvSpPr>
        <p:spPr bwMode="auto">
          <a:xfrm>
            <a:off x="2771775" y="4271963"/>
            <a:ext cx="371475" cy="3762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Oval 27"/>
          <p:cNvSpPr>
            <a:spLocks noChangeArrowheads="1"/>
          </p:cNvSpPr>
          <p:nvPr/>
        </p:nvSpPr>
        <p:spPr bwMode="auto">
          <a:xfrm>
            <a:off x="3514725" y="4271963"/>
            <a:ext cx="371475" cy="3762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962400" y="2941638"/>
            <a:ext cx="390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" pitchFamily="34" charset="0"/>
              </a:rPr>
              <a:t>Parents have normal phenotypes</a:t>
            </a:r>
          </a:p>
          <a:p>
            <a:r>
              <a:rPr lang="en-GB" sz="2000">
                <a:latin typeface="Arial" pitchFamily="34" charset="0"/>
              </a:rPr>
              <a:t>                but produce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4953000" y="4267200"/>
            <a:ext cx="203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" pitchFamily="34" charset="0"/>
              </a:rPr>
              <a:t>an affected child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990600" y="5257800"/>
            <a:ext cx="706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For this to happen, both parents must have heterozygous</a:t>
            </a:r>
          </a:p>
          <a:p>
            <a:r>
              <a:rPr lang="en-GB"/>
              <a:t>genotypes  (</a:t>
            </a:r>
            <a:r>
              <a:rPr lang="en-GB" b="1">
                <a:latin typeface="Arial" pitchFamily="34" charset="0"/>
              </a:rPr>
              <a:t>Nn</a:t>
            </a:r>
            <a:r>
              <a:rPr lang="en-GB"/>
              <a:t>) for the characteristic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047875" y="3236913"/>
            <a:ext cx="928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1100138" y="3276600"/>
            <a:ext cx="2600325" cy="995363"/>
            <a:chOff x="693" y="2064"/>
            <a:chExt cx="1638" cy="627"/>
          </a:xfrm>
        </p:grpSpPr>
        <p:sp>
          <p:nvSpPr>
            <p:cNvPr id="25619" name="Line 17"/>
            <p:cNvSpPr>
              <a:spLocks noChangeShapeType="1"/>
            </p:cNvSpPr>
            <p:nvPr/>
          </p:nvSpPr>
          <p:spPr bwMode="auto">
            <a:xfrm>
              <a:off x="693" y="2454"/>
              <a:ext cx="16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18"/>
            <p:cNvSpPr>
              <a:spLocks noChangeShapeType="1"/>
            </p:cNvSpPr>
            <p:nvPr/>
          </p:nvSpPr>
          <p:spPr bwMode="auto">
            <a:xfrm>
              <a:off x="693" y="2454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20"/>
            <p:cNvSpPr>
              <a:spLocks noChangeShapeType="1"/>
            </p:cNvSpPr>
            <p:nvPr/>
          </p:nvSpPr>
          <p:spPr bwMode="auto">
            <a:xfrm>
              <a:off x="1278" y="2454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21"/>
            <p:cNvSpPr>
              <a:spLocks noChangeShapeType="1"/>
            </p:cNvSpPr>
            <p:nvPr/>
          </p:nvSpPr>
          <p:spPr bwMode="auto">
            <a:xfrm>
              <a:off x="1863" y="2454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2331" y="2454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34"/>
            <p:cNvSpPr>
              <a:spLocks noChangeShapeType="1"/>
            </p:cNvSpPr>
            <p:nvPr/>
          </p:nvSpPr>
          <p:spPr bwMode="auto">
            <a:xfrm>
              <a:off x="1584" y="2064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7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  <a:solidFill>
            <a:schemeClr val="tx1"/>
          </a:solidFill>
        </p:spPr>
        <p:txBody>
          <a:bodyPr>
            <a:noAutofit/>
          </a:bodyPr>
          <a:lstStyle/>
          <a:p>
            <a:pPr eaLnBrk="1" hangingPunct="1"/>
            <a:r>
              <a:rPr lang="en-GB" sz="2800" b="1" dirty="0" smtClean="0">
                <a:solidFill>
                  <a:srgbClr val="FFFF00"/>
                </a:solidFill>
              </a:rPr>
              <a:t>Family trees (pedigree)</a:t>
            </a:r>
          </a:p>
        </p:txBody>
      </p:sp>
      <p:sp>
        <p:nvSpPr>
          <p:cNvPr id="25618" name="Text Box 48"/>
          <p:cNvSpPr txBox="1">
            <a:spLocks noChangeArrowheads="1"/>
          </p:cNvSpPr>
          <p:nvPr/>
        </p:nvSpPr>
        <p:spPr bwMode="auto">
          <a:xfrm>
            <a:off x="8670925" y="142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88" grpId="0" animBg="1"/>
      <p:bldP spid="36889" grpId="0" animBg="1"/>
      <p:bldP spid="36890" grpId="0" animBg="1"/>
      <p:bldP spid="36891" grpId="0" animBg="1"/>
      <p:bldP spid="36893" grpId="0" autoUpdateAnimBg="0"/>
      <p:bldP spid="36894" grpId="0" autoUpdateAnimBg="0"/>
      <p:bldP spid="36895" grpId="0" autoUpdateAnimBg="0"/>
      <p:bldP spid="368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038600" y="914400"/>
            <a:ext cx="4778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If one of the parents is homozygous</a:t>
            </a:r>
          </a:p>
          <a:p>
            <a:r>
              <a:rPr lang="en-GB" sz="2400" dirty="0"/>
              <a:t>for a dominant allele, all the children</a:t>
            </a:r>
          </a:p>
          <a:p>
            <a:r>
              <a:rPr lang="en-GB" sz="2400" dirty="0"/>
              <a:t>will be affected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4191000" y="2590800"/>
            <a:ext cx="392485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/>
              <a:t>If one parent is heterozygous for a </a:t>
            </a:r>
          </a:p>
          <a:p>
            <a:r>
              <a:rPr lang="en-GB" sz="2000" dirty="0"/>
              <a:t>dominant allele and the other is</a:t>
            </a:r>
          </a:p>
          <a:p>
            <a:r>
              <a:rPr lang="en-GB" sz="2000" dirty="0"/>
              <a:t> homozygous recessive, there is</a:t>
            </a:r>
          </a:p>
          <a:p>
            <a:r>
              <a:rPr lang="en-GB" sz="2000" dirty="0"/>
              <a:t>a </a:t>
            </a:r>
            <a:r>
              <a:rPr lang="en-GB" sz="2000" b="1" i="1" dirty="0"/>
              <a:t>chance </a:t>
            </a:r>
            <a:r>
              <a:rPr lang="en-GB" sz="2000" dirty="0"/>
              <a:t>that half their children will</a:t>
            </a:r>
          </a:p>
          <a:p>
            <a:r>
              <a:rPr lang="en-GB" sz="2000" dirty="0"/>
              <a:t>be affected</a:t>
            </a:r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4114800" y="4953000"/>
            <a:ext cx="46682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If both parents are heterozygous for</a:t>
            </a:r>
          </a:p>
          <a:p>
            <a:r>
              <a:rPr lang="en-GB" sz="2400" dirty="0"/>
              <a:t>a recessive allele, there is a </a:t>
            </a:r>
            <a:r>
              <a:rPr lang="en-GB" sz="2400" b="1" i="1" dirty="0"/>
              <a:t>chance</a:t>
            </a:r>
            <a:r>
              <a:rPr lang="en-GB" sz="2400" dirty="0"/>
              <a:t> </a:t>
            </a:r>
          </a:p>
          <a:p>
            <a:r>
              <a:rPr lang="en-GB" sz="2400" dirty="0"/>
              <a:t>that one in four of their children </a:t>
            </a:r>
          </a:p>
          <a:p>
            <a:r>
              <a:rPr lang="en-GB" sz="2400" dirty="0"/>
              <a:t>will be affected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609600" y="914400"/>
            <a:ext cx="2886075" cy="1290638"/>
            <a:chOff x="384" y="576"/>
            <a:chExt cx="1818" cy="813"/>
          </a:xfrm>
        </p:grpSpPr>
        <p:sp>
          <p:nvSpPr>
            <p:cNvPr id="26663" name="Rectangle 3"/>
            <p:cNvSpPr>
              <a:spLocks noChangeArrowheads="1"/>
            </p:cNvSpPr>
            <p:nvPr/>
          </p:nvSpPr>
          <p:spPr bwMode="auto">
            <a:xfrm>
              <a:off x="912" y="576"/>
              <a:ext cx="234" cy="23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Line 4"/>
            <p:cNvSpPr>
              <a:spLocks noChangeShapeType="1"/>
            </p:cNvSpPr>
            <p:nvPr/>
          </p:nvSpPr>
          <p:spPr bwMode="auto">
            <a:xfrm>
              <a:off x="1152" y="6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Oval 5"/>
            <p:cNvSpPr>
              <a:spLocks noChangeArrowheads="1"/>
            </p:cNvSpPr>
            <p:nvPr/>
          </p:nvSpPr>
          <p:spPr bwMode="auto">
            <a:xfrm>
              <a:off x="1584" y="576"/>
              <a:ext cx="234" cy="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Line 6"/>
            <p:cNvSpPr>
              <a:spLocks noChangeShapeType="1"/>
            </p:cNvSpPr>
            <p:nvPr/>
          </p:nvSpPr>
          <p:spPr bwMode="auto">
            <a:xfrm>
              <a:off x="1392" y="67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Line 7"/>
            <p:cNvSpPr>
              <a:spLocks noChangeShapeType="1"/>
            </p:cNvSpPr>
            <p:nvPr/>
          </p:nvSpPr>
          <p:spPr bwMode="auto">
            <a:xfrm>
              <a:off x="624" y="100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Line 8"/>
            <p:cNvSpPr>
              <a:spLocks noChangeShapeType="1"/>
            </p:cNvSpPr>
            <p:nvPr/>
          </p:nvSpPr>
          <p:spPr bwMode="auto">
            <a:xfrm>
              <a:off x="624" y="100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Line 9"/>
            <p:cNvSpPr>
              <a:spLocks noChangeShapeType="1"/>
            </p:cNvSpPr>
            <p:nvPr/>
          </p:nvSpPr>
          <p:spPr bwMode="auto">
            <a:xfrm>
              <a:off x="1104" y="100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Line 10"/>
            <p:cNvSpPr>
              <a:spLocks noChangeShapeType="1"/>
            </p:cNvSpPr>
            <p:nvPr/>
          </p:nvSpPr>
          <p:spPr bwMode="auto">
            <a:xfrm>
              <a:off x="1632" y="100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Line 11"/>
            <p:cNvSpPr>
              <a:spLocks noChangeShapeType="1"/>
            </p:cNvSpPr>
            <p:nvPr/>
          </p:nvSpPr>
          <p:spPr bwMode="auto">
            <a:xfrm>
              <a:off x="2064" y="100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Rectangle 12"/>
            <p:cNvSpPr>
              <a:spLocks noChangeArrowheads="1"/>
            </p:cNvSpPr>
            <p:nvPr/>
          </p:nvSpPr>
          <p:spPr bwMode="auto">
            <a:xfrm>
              <a:off x="480" y="1152"/>
              <a:ext cx="234" cy="23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13"/>
            <p:cNvSpPr>
              <a:spLocks noChangeArrowheads="1"/>
            </p:cNvSpPr>
            <p:nvPr/>
          </p:nvSpPr>
          <p:spPr bwMode="auto">
            <a:xfrm>
              <a:off x="960" y="1152"/>
              <a:ext cx="234" cy="23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Oval 14"/>
            <p:cNvSpPr>
              <a:spLocks noChangeArrowheads="1"/>
            </p:cNvSpPr>
            <p:nvPr/>
          </p:nvSpPr>
          <p:spPr bwMode="auto">
            <a:xfrm>
              <a:off x="1536" y="1152"/>
              <a:ext cx="234" cy="23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Oval 15"/>
            <p:cNvSpPr>
              <a:spLocks noChangeArrowheads="1"/>
            </p:cNvSpPr>
            <p:nvPr/>
          </p:nvSpPr>
          <p:spPr bwMode="auto">
            <a:xfrm>
              <a:off x="1968" y="1152"/>
              <a:ext cx="234" cy="23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6676" name="Text Box 16"/>
            <p:cNvSpPr txBox="1">
              <a:spLocks noChangeArrowheads="1"/>
            </p:cNvSpPr>
            <p:nvPr/>
          </p:nvSpPr>
          <p:spPr bwMode="auto">
            <a:xfrm>
              <a:off x="384" y="576"/>
              <a:ext cx="3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>
                  <a:latin typeface="Arial" pitchFamily="34" charset="0"/>
                </a:rPr>
                <a:t>AA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85800" y="2895600"/>
            <a:ext cx="2962275" cy="1290638"/>
            <a:chOff x="480" y="1824"/>
            <a:chExt cx="1866" cy="813"/>
          </a:xfrm>
        </p:grpSpPr>
        <p:sp>
          <p:nvSpPr>
            <p:cNvPr id="26648" name="Rectangle 18"/>
            <p:cNvSpPr>
              <a:spLocks noChangeArrowheads="1"/>
            </p:cNvSpPr>
            <p:nvPr/>
          </p:nvSpPr>
          <p:spPr bwMode="auto">
            <a:xfrm>
              <a:off x="960" y="1824"/>
              <a:ext cx="234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Oval 19"/>
            <p:cNvSpPr>
              <a:spLocks noChangeArrowheads="1"/>
            </p:cNvSpPr>
            <p:nvPr/>
          </p:nvSpPr>
          <p:spPr bwMode="auto">
            <a:xfrm>
              <a:off x="1632" y="1824"/>
              <a:ext cx="240" cy="23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20"/>
            <p:cNvSpPr>
              <a:spLocks noChangeShapeType="1"/>
            </p:cNvSpPr>
            <p:nvPr/>
          </p:nvSpPr>
          <p:spPr bwMode="auto">
            <a:xfrm>
              <a:off x="1200" y="196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21"/>
            <p:cNvSpPr>
              <a:spLocks noChangeShapeType="1"/>
            </p:cNvSpPr>
            <p:nvPr/>
          </p:nvSpPr>
          <p:spPr bwMode="auto">
            <a:xfrm>
              <a:off x="1440" y="196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>
              <a:off x="624" y="2208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23"/>
            <p:cNvSpPr>
              <a:spLocks noChangeShapeType="1"/>
            </p:cNvSpPr>
            <p:nvPr/>
          </p:nvSpPr>
          <p:spPr bwMode="auto">
            <a:xfrm>
              <a:off x="62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110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25"/>
            <p:cNvSpPr>
              <a:spLocks noChangeShapeType="1"/>
            </p:cNvSpPr>
            <p:nvPr/>
          </p:nvSpPr>
          <p:spPr bwMode="auto">
            <a:xfrm>
              <a:off x="1728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Line 26"/>
            <p:cNvSpPr>
              <a:spLocks noChangeShapeType="1"/>
            </p:cNvSpPr>
            <p:nvPr/>
          </p:nvSpPr>
          <p:spPr bwMode="auto">
            <a:xfrm>
              <a:off x="2208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Text Box 27"/>
            <p:cNvSpPr txBox="1">
              <a:spLocks noChangeArrowheads="1"/>
            </p:cNvSpPr>
            <p:nvPr/>
          </p:nvSpPr>
          <p:spPr bwMode="auto">
            <a:xfrm>
              <a:off x="480" y="1824"/>
              <a:ext cx="3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>
                  <a:latin typeface="Arial" pitchFamily="34" charset="0"/>
                </a:rPr>
                <a:t>Aa</a:t>
              </a:r>
            </a:p>
          </p:txBody>
        </p:sp>
        <p:sp>
          <p:nvSpPr>
            <p:cNvPr id="26658" name="Rectangle 28"/>
            <p:cNvSpPr>
              <a:spLocks noChangeArrowheads="1"/>
            </p:cNvSpPr>
            <p:nvPr/>
          </p:nvSpPr>
          <p:spPr bwMode="auto">
            <a:xfrm>
              <a:off x="480" y="2400"/>
              <a:ext cx="234" cy="23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Oval 29"/>
            <p:cNvSpPr>
              <a:spLocks noChangeArrowheads="1"/>
            </p:cNvSpPr>
            <p:nvPr/>
          </p:nvSpPr>
          <p:spPr bwMode="auto">
            <a:xfrm>
              <a:off x="1632" y="2400"/>
              <a:ext cx="234" cy="23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Oval 30"/>
            <p:cNvSpPr>
              <a:spLocks noChangeArrowheads="1"/>
            </p:cNvSpPr>
            <p:nvPr/>
          </p:nvSpPr>
          <p:spPr bwMode="auto">
            <a:xfrm>
              <a:off x="1008" y="2400"/>
              <a:ext cx="240" cy="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2112" y="2400"/>
              <a:ext cx="234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Text Box 32"/>
            <p:cNvSpPr txBox="1">
              <a:spLocks noChangeArrowheads="1"/>
            </p:cNvSpPr>
            <p:nvPr/>
          </p:nvSpPr>
          <p:spPr bwMode="auto">
            <a:xfrm>
              <a:off x="2016" y="1824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 dirty="0" err="1">
                  <a:latin typeface="Arial" pitchFamily="34" charset="0"/>
                </a:rPr>
                <a:t>aa</a:t>
              </a:r>
              <a:endParaRPr lang="en-GB" sz="2000" b="1" dirty="0">
                <a:latin typeface="Arial" pitchFamily="34" charset="0"/>
              </a:endParaRP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609600" y="4876800"/>
            <a:ext cx="2971800" cy="1290638"/>
            <a:chOff x="480" y="2928"/>
            <a:chExt cx="1872" cy="813"/>
          </a:xfrm>
        </p:grpSpPr>
        <p:sp>
          <p:nvSpPr>
            <p:cNvPr id="26633" name="Rectangle 34"/>
            <p:cNvSpPr>
              <a:spLocks noChangeArrowheads="1"/>
            </p:cNvSpPr>
            <p:nvPr/>
          </p:nvSpPr>
          <p:spPr bwMode="auto">
            <a:xfrm>
              <a:off x="1008" y="2928"/>
              <a:ext cx="234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Oval 35"/>
            <p:cNvSpPr>
              <a:spLocks noChangeArrowheads="1"/>
            </p:cNvSpPr>
            <p:nvPr/>
          </p:nvSpPr>
          <p:spPr bwMode="auto">
            <a:xfrm>
              <a:off x="1728" y="2928"/>
              <a:ext cx="240" cy="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Line 36"/>
            <p:cNvSpPr>
              <a:spLocks noChangeShapeType="1"/>
            </p:cNvSpPr>
            <p:nvPr/>
          </p:nvSpPr>
          <p:spPr bwMode="auto">
            <a:xfrm>
              <a:off x="1248" y="3024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37"/>
            <p:cNvSpPr>
              <a:spLocks noChangeShapeType="1"/>
            </p:cNvSpPr>
            <p:nvPr/>
          </p:nvSpPr>
          <p:spPr bwMode="auto">
            <a:xfrm>
              <a:off x="1488" y="302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38"/>
            <p:cNvSpPr>
              <a:spLocks noChangeShapeType="1"/>
            </p:cNvSpPr>
            <p:nvPr/>
          </p:nvSpPr>
          <p:spPr bwMode="auto">
            <a:xfrm>
              <a:off x="624" y="3312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39"/>
            <p:cNvSpPr>
              <a:spLocks noChangeShapeType="1"/>
            </p:cNvSpPr>
            <p:nvPr/>
          </p:nvSpPr>
          <p:spPr bwMode="auto">
            <a:xfrm>
              <a:off x="6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40"/>
            <p:cNvSpPr>
              <a:spLocks noChangeShapeType="1"/>
            </p:cNvSpPr>
            <p:nvPr/>
          </p:nvSpPr>
          <p:spPr bwMode="auto">
            <a:xfrm>
              <a:off x="120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41"/>
            <p:cNvSpPr>
              <a:spLocks noChangeShapeType="1"/>
            </p:cNvSpPr>
            <p:nvPr/>
          </p:nvSpPr>
          <p:spPr bwMode="auto">
            <a:xfrm>
              <a:off x="172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42"/>
            <p:cNvSpPr>
              <a:spLocks noChangeShapeType="1"/>
            </p:cNvSpPr>
            <p:nvPr/>
          </p:nvSpPr>
          <p:spPr bwMode="auto">
            <a:xfrm>
              <a:off x="22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Rectangle 43"/>
            <p:cNvSpPr>
              <a:spLocks noChangeArrowheads="1"/>
            </p:cNvSpPr>
            <p:nvPr/>
          </p:nvSpPr>
          <p:spPr bwMode="auto">
            <a:xfrm>
              <a:off x="1056" y="3504"/>
              <a:ext cx="234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44"/>
            <p:cNvSpPr>
              <a:spLocks noChangeArrowheads="1"/>
            </p:cNvSpPr>
            <p:nvPr/>
          </p:nvSpPr>
          <p:spPr bwMode="auto">
            <a:xfrm>
              <a:off x="480" y="3504"/>
              <a:ext cx="234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Oval 45"/>
            <p:cNvSpPr>
              <a:spLocks noChangeArrowheads="1"/>
            </p:cNvSpPr>
            <p:nvPr/>
          </p:nvSpPr>
          <p:spPr bwMode="auto">
            <a:xfrm>
              <a:off x="1632" y="3504"/>
              <a:ext cx="240" cy="23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Oval 46"/>
            <p:cNvSpPr>
              <a:spLocks noChangeArrowheads="1"/>
            </p:cNvSpPr>
            <p:nvPr/>
          </p:nvSpPr>
          <p:spPr bwMode="auto">
            <a:xfrm>
              <a:off x="2112" y="3504"/>
              <a:ext cx="240" cy="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Text Box 48"/>
            <p:cNvSpPr txBox="1">
              <a:spLocks noChangeArrowheads="1"/>
            </p:cNvSpPr>
            <p:nvPr/>
          </p:nvSpPr>
          <p:spPr bwMode="auto">
            <a:xfrm>
              <a:off x="624" y="2928"/>
              <a:ext cx="3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>
                  <a:latin typeface="Arial" pitchFamily="34" charset="0"/>
                </a:rPr>
                <a:t>Aa</a:t>
              </a:r>
            </a:p>
          </p:txBody>
        </p:sp>
        <p:sp>
          <p:nvSpPr>
            <p:cNvPr id="26647" name="Text Box 49"/>
            <p:cNvSpPr txBox="1">
              <a:spLocks noChangeArrowheads="1"/>
            </p:cNvSpPr>
            <p:nvPr/>
          </p:nvSpPr>
          <p:spPr bwMode="auto">
            <a:xfrm>
              <a:off x="2016" y="2928"/>
              <a:ext cx="3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>
                  <a:latin typeface="Arial" pitchFamily="34" charset="0"/>
                </a:rPr>
                <a:t>Aa</a:t>
              </a:r>
            </a:p>
          </p:txBody>
        </p:sp>
      </p:grpSp>
      <p:sp>
        <p:nvSpPr>
          <p:cNvPr id="26632" name="Text Box 55"/>
          <p:cNvSpPr txBox="1">
            <a:spLocks noChangeArrowheads="1"/>
          </p:cNvSpPr>
          <p:nvPr/>
        </p:nvSpPr>
        <p:spPr bwMode="auto">
          <a:xfrm>
            <a:off x="8670925" y="-61913"/>
            <a:ext cx="438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25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3733800" y="609600"/>
          <a:ext cx="2667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/>
                <a:gridCol w="889000"/>
                <a:gridCol w="889000"/>
              </a:tblGrid>
              <a:tr h="5842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Aa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Aa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6477000" y="609600"/>
          <a:ext cx="2667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/>
                <a:gridCol w="889000"/>
                <a:gridCol w="889000"/>
              </a:tblGrid>
              <a:tr h="5842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Aa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Aa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Aa</a:t>
                      </a:r>
                      <a:endParaRPr lang="en-US" sz="32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Aa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0" autoUpdateAnimBg="0"/>
      <p:bldP spid="38945" grpId="0" autoUpdateAnimBg="0"/>
      <p:bldP spid="3895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209800" y="914400"/>
            <a:ext cx="3419475" cy="1366838"/>
            <a:chOff x="1392" y="576"/>
            <a:chExt cx="2154" cy="861"/>
          </a:xfrm>
        </p:grpSpPr>
        <p:sp>
          <p:nvSpPr>
            <p:cNvPr id="27684" name="Rectangle 2"/>
            <p:cNvSpPr>
              <a:spLocks noChangeArrowheads="1"/>
            </p:cNvSpPr>
            <p:nvPr/>
          </p:nvSpPr>
          <p:spPr bwMode="auto">
            <a:xfrm>
              <a:off x="2688" y="1200"/>
              <a:ext cx="240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Oval 3"/>
            <p:cNvSpPr>
              <a:spLocks noChangeArrowheads="1"/>
            </p:cNvSpPr>
            <p:nvPr/>
          </p:nvSpPr>
          <p:spPr bwMode="auto">
            <a:xfrm>
              <a:off x="2640" y="576"/>
              <a:ext cx="234" cy="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Line 4"/>
            <p:cNvSpPr>
              <a:spLocks noChangeShapeType="1"/>
            </p:cNvSpPr>
            <p:nvPr/>
          </p:nvSpPr>
          <p:spPr bwMode="auto">
            <a:xfrm>
              <a:off x="2208" y="6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5"/>
            <p:cNvSpPr>
              <a:spLocks noChangeShapeType="1"/>
            </p:cNvSpPr>
            <p:nvPr/>
          </p:nvSpPr>
          <p:spPr bwMode="auto">
            <a:xfrm>
              <a:off x="2448" y="67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6"/>
            <p:cNvSpPr>
              <a:spLocks noChangeShapeType="1"/>
            </p:cNvSpPr>
            <p:nvPr/>
          </p:nvSpPr>
          <p:spPr bwMode="auto">
            <a:xfrm>
              <a:off x="1488" y="1008"/>
              <a:ext cx="19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"/>
            <p:cNvSpPr>
              <a:spLocks noChangeShapeType="1"/>
            </p:cNvSpPr>
            <p:nvPr/>
          </p:nvSpPr>
          <p:spPr bwMode="auto">
            <a:xfrm>
              <a:off x="1488" y="10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8"/>
            <p:cNvSpPr>
              <a:spLocks noChangeShapeType="1"/>
            </p:cNvSpPr>
            <p:nvPr/>
          </p:nvSpPr>
          <p:spPr bwMode="auto">
            <a:xfrm>
              <a:off x="2160" y="10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9"/>
            <p:cNvSpPr>
              <a:spLocks noChangeShapeType="1"/>
            </p:cNvSpPr>
            <p:nvPr/>
          </p:nvSpPr>
          <p:spPr bwMode="auto">
            <a:xfrm>
              <a:off x="2784" y="10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Line 10"/>
            <p:cNvSpPr>
              <a:spLocks noChangeShapeType="1"/>
            </p:cNvSpPr>
            <p:nvPr/>
          </p:nvSpPr>
          <p:spPr bwMode="auto">
            <a:xfrm>
              <a:off x="3408" y="10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Rectangle 11"/>
            <p:cNvSpPr>
              <a:spLocks noChangeArrowheads="1"/>
            </p:cNvSpPr>
            <p:nvPr/>
          </p:nvSpPr>
          <p:spPr bwMode="auto">
            <a:xfrm>
              <a:off x="1392" y="1200"/>
              <a:ext cx="234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Rectangle 12"/>
            <p:cNvSpPr>
              <a:spLocks noChangeArrowheads="1"/>
            </p:cNvSpPr>
            <p:nvPr/>
          </p:nvSpPr>
          <p:spPr bwMode="auto">
            <a:xfrm>
              <a:off x="2064" y="1200"/>
              <a:ext cx="234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Rectangle 13"/>
            <p:cNvSpPr>
              <a:spLocks noChangeArrowheads="1"/>
            </p:cNvSpPr>
            <p:nvPr/>
          </p:nvSpPr>
          <p:spPr bwMode="auto">
            <a:xfrm>
              <a:off x="1968" y="576"/>
              <a:ext cx="240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Oval 14"/>
            <p:cNvSpPr>
              <a:spLocks noChangeArrowheads="1"/>
            </p:cNvSpPr>
            <p:nvPr/>
          </p:nvSpPr>
          <p:spPr bwMode="auto">
            <a:xfrm>
              <a:off x="3312" y="1200"/>
              <a:ext cx="234" cy="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143000" y="1905000"/>
            <a:ext cx="1066800" cy="376238"/>
            <a:chOff x="720" y="1200"/>
            <a:chExt cx="672" cy="237"/>
          </a:xfrm>
        </p:grpSpPr>
        <p:sp>
          <p:nvSpPr>
            <p:cNvPr id="27682" name="Oval 15"/>
            <p:cNvSpPr>
              <a:spLocks noChangeArrowheads="1"/>
            </p:cNvSpPr>
            <p:nvPr/>
          </p:nvSpPr>
          <p:spPr bwMode="auto">
            <a:xfrm>
              <a:off x="720" y="1200"/>
              <a:ext cx="234" cy="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Line 17"/>
            <p:cNvSpPr>
              <a:spLocks noChangeShapeType="1"/>
            </p:cNvSpPr>
            <p:nvPr/>
          </p:nvSpPr>
          <p:spPr bwMode="auto">
            <a:xfrm>
              <a:off x="960" y="134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638800" y="1905000"/>
            <a:ext cx="1066800" cy="376238"/>
            <a:chOff x="3552" y="1200"/>
            <a:chExt cx="672" cy="237"/>
          </a:xfrm>
        </p:grpSpPr>
        <p:sp>
          <p:nvSpPr>
            <p:cNvPr id="27680" name="Rectangle 16"/>
            <p:cNvSpPr>
              <a:spLocks noChangeArrowheads="1"/>
            </p:cNvSpPr>
            <p:nvPr/>
          </p:nvSpPr>
          <p:spPr bwMode="auto">
            <a:xfrm>
              <a:off x="3984" y="1200"/>
              <a:ext cx="240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18"/>
            <p:cNvSpPr>
              <a:spLocks noChangeShapeType="1"/>
            </p:cNvSpPr>
            <p:nvPr/>
          </p:nvSpPr>
          <p:spPr bwMode="auto">
            <a:xfrm>
              <a:off x="3552" y="129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3048000" y="381000"/>
            <a:ext cx="167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" pitchFamily="34" charset="0"/>
              </a:rPr>
              <a:t>grandparents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6934200" y="1905000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" pitchFamily="34" charset="0"/>
              </a:rPr>
              <a:t>parents</a:t>
            </a: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762000" y="2133600"/>
            <a:ext cx="2124075" cy="1138238"/>
            <a:chOff x="480" y="1344"/>
            <a:chExt cx="1338" cy="717"/>
          </a:xfrm>
        </p:grpSpPr>
        <p:sp>
          <p:nvSpPr>
            <p:cNvPr id="27672" name="Line 19"/>
            <p:cNvSpPr>
              <a:spLocks noChangeShapeType="1"/>
            </p:cNvSpPr>
            <p:nvPr/>
          </p:nvSpPr>
          <p:spPr bwMode="auto">
            <a:xfrm>
              <a:off x="1152" y="134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0"/>
            <p:cNvSpPr>
              <a:spLocks noChangeShapeType="1"/>
            </p:cNvSpPr>
            <p:nvPr/>
          </p:nvSpPr>
          <p:spPr bwMode="auto">
            <a:xfrm>
              <a:off x="624" y="1632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1"/>
            <p:cNvSpPr>
              <a:spLocks noChangeShapeType="1"/>
            </p:cNvSpPr>
            <p:nvPr/>
          </p:nvSpPr>
          <p:spPr bwMode="auto">
            <a:xfrm>
              <a:off x="624" y="16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3"/>
            <p:cNvSpPr>
              <a:spLocks noChangeShapeType="1"/>
            </p:cNvSpPr>
            <p:nvPr/>
          </p:nvSpPr>
          <p:spPr bwMode="auto">
            <a:xfrm>
              <a:off x="1152" y="16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4"/>
            <p:cNvSpPr>
              <a:spLocks noChangeShapeType="1"/>
            </p:cNvSpPr>
            <p:nvPr/>
          </p:nvSpPr>
          <p:spPr bwMode="auto">
            <a:xfrm>
              <a:off x="1728" y="16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Oval 31"/>
            <p:cNvSpPr>
              <a:spLocks noChangeArrowheads="1"/>
            </p:cNvSpPr>
            <p:nvPr/>
          </p:nvSpPr>
          <p:spPr bwMode="auto">
            <a:xfrm>
              <a:off x="480" y="1824"/>
              <a:ext cx="234" cy="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Oval 32"/>
            <p:cNvSpPr>
              <a:spLocks noChangeArrowheads="1"/>
            </p:cNvSpPr>
            <p:nvPr/>
          </p:nvSpPr>
          <p:spPr bwMode="auto">
            <a:xfrm>
              <a:off x="1056" y="1824"/>
              <a:ext cx="234" cy="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Rectangle 33"/>
            <p:cNvSpPr>
              <a:spLocks noChangeArrowheads="1"/>
            </p:cNvSpPr>
            <p:nvPr/>
          </p:nvSpPr>
          <p:spPr bwMode="auto">
            <a:xfrm>
              <a:off x="1584" y="1824"/>
              <a:ext cx="234" cy="23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257800" y="2057400"/>
            <a:ext cx="1524000" cy="1214438"/>
            <a:chOff x="3312" y="1296"/>
            <a:chExt cx="960" cy="765"/>
          </a:xfrm>
        </p:grpSpPr>
        <p:sp>
          <p:nvSpPr>
            <p:cNvPr id="27666" name="Line 27"/>
            <p:cNvSpPr>
              <a:spLocks noChangeShapeType="1"/>
            </p:cNvSpPr>
            <p:nvPr/>
          </p:nvSpPr>
          <p:spPr bwMode="auto">
            <a:xfrm>
              <a:off x="3744" y="12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28"/>
            <p:cNvSpPr>
              <a:spLocks noChangeShapeType="1"/>
            </p:cNvSpPr>
            <p:nvPr/>
          </p:nvSpPr>
          <p:spPr bwMode="auto">
            <a:xfrm>
              <a:off x="3408" y="163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9"/>
            <p:cNvSpPr>
              <a:spLocks noChangeShapeType="1"/>
            </p:cNvSpPr>
            <p:nvPr/>
          </p:nvSpPr>
          <p:spPr bwMode="auto">
            <a:xfrm>
              <a:off x="3408" y="16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30"/>
            <p:cNvSpPr>
              <a:spLocks noChangeShapeType="1"/>
            </p:cNvSpPr>
            <p:nvPr/>
          </p:nvSpPr>
          <p:spPr bwMode="auto">
            <a:xfrm>
              <a:off x="4128" y="16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Oval 34"/>
            <p:cNvSpPr>
              <a:spLocks noChangeArrowheads="1"/>
            </p:cNvSpPr>
            <p:nvPr/>
          </p:nvSpPr>
          <p:spPr bwMode="auto">
            <a:xfrm>
              <a:off x="3312" y="1824"/>
              <a:ext cx="234" cy="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Rectangle 35"/>
            <p:cNvSpPr>
              <a:spLocks noChangeArrowheads="1"/>
            </p:cNvSpPr>
            <p:nvPr/>
          </p:nvSpPr>
          <p:spPr bwMode="auto">
            <a:xfrm>
              <a:off x="4032" y="1824"/>
              <a:ext cx="240" cy="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7010400" y="2743200"/>
            <a:ext cx="1074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" pitchFamily="34" charset="0"/>
              </a:rPr>
              <a:t>children</a:t>
            </a: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3200400" y="3276600"/>
            <a:ext cx="169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" pitchFamily="34" charset="0"/>
              </a:rPr>
              <a:t>cystic fibrosis</a:t>
            </a:r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flipH="1" flipV="1">
            <a:off x="2971800" y="32004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381000" y="4191000"/>
            <a:ext cx="8420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What can you deduce about the genotypes of the grandparents from</a:t>
            </a:r>
          </a:p>
          <a:p>
            <a:r>
              <a:rPr lang="en-GB"/>
              <a:t>this family tree?</a:t>
            </a: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1143000" y="121920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latin typeface="Arial" pitchFamily="34" charset="0"/>
              </a:rPr>
              <a:t>marriage</a:t>
            </a:r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5410200" y="121920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latin typeface="Arial" pitchFamily="34" charset="0"/>
              </a:rPr>
              <a:t>marriage</a:t>
            </a:r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>
            <a:off x="18288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>
            <a:off x="59436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Text Box 57"/>
          <p:cNvSpPr txBox="1">
            <a:spLocks noChangeArrowheads="1"/>
          </p:cNvSpPr>
          <p:nvPr/>
        </p:nvSpPr>
        <p:spPr bwMode="auto">
          <a:xfrm>
            <a:off x="8670925" y="-61913"/>
            <a:ext cx="438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1" grpId="0" autoUpdateAnimBg="0"/>
      <p:bldP spid="39962" grpId="0" autoUpdateAnimBg="0"/>
      <p:bldP spid="39972" grpId="0" autoUpdateAnimBg="0"/>
      <p:bldP spid="39973" grpId="0" autoUpdateAnimBg="0"/>
      <p:bldP spid="39974" grpId="0" animBg="1"/>
      <p:bldP spid="39975" grpId="0" autoUpdateAnimBg="0"/>
      <p:bldP spid="39976" grpId="0" autoUpdateAnimBg="0"/>
      <p:bldP spid="39977" grpId="0" autoUpdateAnimBg="0"/>
      <p:bldP spid="39978" grpId="0" animBg="1"/>
      <p:bldP spid="399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65125" y="346075"/>
            <a:ext cx="5553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Cystic fibrosis is caused by a recessive gene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7332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An affected person must therefore have the genotype </a:t>
            </a:r>
            <a:r>
              <a:rPr lang="en-GB" sz="2400" b="1">
                <a:latin typeface="Arial" pitchFamily="34" charset="0"/>
              </a:rPr>
              <a:t>nn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3223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Since neither of the grandparents is affected, they must be either</a:t>
            </a:r>
          </a:p>
          <a:p>
            <a:r>
              <a:rPr lang="en-GB" sz="2400" b="1">
                <a:latin typeface="Arial" pitchFamily="34" charset="0"/>
              </a:rPr>
              <a:t>NN</a:t>
            </a:r>
            <a:r>
              <a:rPr lang="en-GB" sz="2400"/>
              <a:t> or </a:t>
            </a:r>
            <a:r>
              <a:rPr lang="en-GB" sz="2400" b="1">
                <a:latin typeface="Arial" pitchFamily="34" charset="0"/>
              </a:rPr>
              <a:t>Nn</a:t>
            </a:r>
            <a:r>
              <a:rPr lang="en-GB" sz="2400"/>
              <a:t> genotypes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1000" y="2514600"/>
            <a:ext cx="8598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If they were both </a:t>
            </a:r>
            <a:r>
              <a:rPr lang="en-GB" sz="2400" b="1">
                <a:latin typeface="Arial" pitchFamily="34" charset="0"/>
              </a:rPr>
              <a:t>NN</a:t>
            </a:r>
            <a:r>
              <a:rPr lang="en-GB" sz="2400"/>
              <a:t>, none of their children or grandchildren could</a:t>
            </a:r>
          </a:p>
          <a:p>
            <a:r>
              <a:rPr lang="en-GB" sz="2400"/>
              <a:t>be affected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81000" y="3505200"/>
            <a:ext cx="7783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If one was </a:t>
            </a:r>
            <a:r>
              <a:rPr lang="en-GB" sz="2400" b="1">
                <a:latin typeface="Arial" pitchFamily="34" charset="0"/>
              </a:rPr>
              <a:t>Nn</a:t>
            </a:r>
            <a:r>
              <a:rPr lang="en-GB" sz="2400"/>
              <a:t> and the other </a:t>
            </a:r>
            <a:r>
              <a:rPr lang="en-GB" sz="2400" b="1">
                <a:latin typeface="Arial" pitchFamily="34" charset="0"/>
              </a:rPr>
              <a:t>NN</a:t>
            </a:r>
            <a:r>
              <a:rPr lang="en-GB" sz="2400"/>
              <a:t>, then there is a chance that </a:t>
            </a:r>
          </a:p>
          <a:p>
            <a:r>
              <a:rPr lang="en-GB" sz="2400"/>
              <a:t>50% of their children could be carriers </a:t>
            </a:r>
            <a:r>
              <a:rPr lang="en-GB" sz="2400" b="1">
                <a:latin typeface="Arial" pitchFamily="34" charset="0"/>
              </a:rPr>
              <a:t>Nn</a:t>
            </a:r>
            <a:r>
              <a:rPr lang="en-GB" sz="2400"/>
              <a:t>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1000" y="4648200"/>
            <a:ext cx="70382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If one of the carriers marries another carrier, there is a </a:t>
            </a:r>
          </a:p>
          <a:p>
            <a:r>
              <a:rPr lang="en-GB" sz="2400"/>
              <a:t>1 in 4 chance of their having an affected child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81000" y="5715000"/>
            <a:ext cx="8622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The genotypes of the grand parents  must be either both </a:t>
            </a:r>
            <a:r>
              <a:rPr lang="en-GB" sz="2400" b="1">
                <a:latin typeface="Arial" pitchFamily="34" charset="0"/>
              </a:rPr>
              <a:t>Nn</a:t>
            </a:r>
            <a:r>
              <a:rPr lang="en-GB" sz="2400"/>
              <a:t> or one</a:t>
            </a:r>
          </a:p>
          <a:p>
            <a:r>
              <a:rPr lang="en-GB" sz="2400" b="1">
                <a:latin typeface="Arial" pitchFamily="34" charset="0"/>
              </a:rPr>
              <a:t>NN</a:t>
            </a:r>
            <a:r>
              <a:rPr lang="en-GB" sz="2400"/>
              <a:t> and the other </a:t>
            </a:r>
            <a:r>
              <a:rPr lang="en-GB" sz="2400" b="1">
                <a:latin typeface="Arial" pitchFamily="34" charset="0"/>
              </a:rPr>
              <a:t>Nn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705850" y="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autoUpdateAnimBg="0"/>
      <p:bldP spid="43012" grpId="0" autoUpdateAnimBg="0"/>
      <p:bldP spid="43013" grpId="0" autoUpdateAnimBg="0"/>
      <p:bldP spid="43014" grpId="0" autoUpdateAnimBg="0"/>
      <p:bldP spid="43015" grpId="0" autoUpdateAnimBg="0"/>
      <p:bldP spid="4301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7821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Which of the following are heterozygous genotypes?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203325" y="270827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(a)  </a:t>
            </a:r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203325" y="3470275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 </a:t>
            </a:r>
            <a:r>
              <a:rPr lang="en-GB">
                <a:latin typeface="Arial" pitchFamily="34" charset="0"/>
              </a:rPr>
              <a:t>bb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219200" y="41910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  </a:t>
            </a:r>
            <a:r>
              <a:rPr lang="en-GB">
                <a:latin typeface="Arial" pitchFamily="34" charset="0"/>
              </a:rPr>
              <a:t>nn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219200" y="5029200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  </a:t>
            </a:r>
            <a:r>
              <a:rPr lang="en-GB">
                <a:latin typeface="Arial" pitchFamily="34" charset="0"/>
              </a:rPr>
              <a:t>Bb</a:t>
            </a:r>
          </a:p>
        </p:txBody>
      </p:sp>
      <p:sp>
        <p:nvSpPr>
          <p:cNvPr id="3072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28194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2819400" y="35814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2819400" y="43434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51054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8747125" y="-61913"/>
            <a:ext cx="438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819400" y="2209800"/>
            <a:ext cx="3124200" cy="1447800"/>
            <a:chOff x="1584" y="1152"/>
            <a:chExt cx="1968" cy="912"/>
          </a:xfrm>
        </p:grpSpPr>
        <p:sp>
          <p:nvSpPr>
            <p:cNvPr id="31761" name="Line 3"/>
            <p:cNvSpPr>
              <a:spLocks noChangeShapeType="1"/>
            </p:cNvSpPr>
            <p:nvPr/>
          </p:nvSpPr>
          <p:spPr bwMode="auto">
            <a:xfrm>
              <a:off x="1584" y="1536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4"/>
            <p:cNvSpPr>
              <a:spLocks noChangeShapeType="1"/>
            </p:cNvSpPr>
            <p:nvPr/>
          </p:nvSpPr>
          <p:spPr bwMode="auto">
            <a:xfrm>
              <a:off x="1584" y="1680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5"/>
            <p:cNvSpPr>
              <a:spLocks noChangeShapeType="1"/>
            </p:cNvSpPr>
            <p:nvPr/>
          </p:nvSpPr>
          <p:spPr bwMode="auto">
            <a:xfrm flipV="1">
              <a:off x="1920" y="14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6"/>
            <p:cNvSpPr>
              <a:spLocks noChangeShapeType="1"/>
            </p:cNvSpPr>
            <p:nvPr/>
          </p:nvSpPr>
          <p:spPr bwMode="auto">
            <a:xfrm flipV="1">
              <a:off x="2544" y="14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7"/>
            <p:cNvSpPr>
              <a:spLocks noChangeShapeType="1"/>
            </p:cNvSpPr>
            <p:nvPr/>
          </p:nvSpPr>
          <p:spPr bwMode="auto">
            <a:xfrm flipV="1">
              <a:off x="3072" y="14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10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11"/>
            <p:cNvSpPr>
              <a:spLocks noChangeShapeType="1"/>
            </p:cNvSpPr>
            <p:nvPr/>
          </p:nvSpPr>
          <p:spPr bwMode="auto">
            <a:xfrm>
              <a:off x="2544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12"/>
            <p:cNvSpPr>
              <a:spLocks noChangeShapeType="1"/>
            </p:cNvSpPr>
            <p:nvPr/>
          </p:nvSpPr>
          <p:spPr bwMode="auto">
            <a:xfrm>
              <a:off x="3072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Text Box 13"/>
            <p:cNvSpPr txBox="1">
              <a:spLocks noChangeArrowheads="1"/>
            </p:cNvSpPr>
            <p:nvPr/>
          </p:nvSpPr>
          <p:spPr bwMode="auto">
            <a:xfrm>
              <a:off x="1824" y="115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</a:rPr>
                <a:t>A</a:t>
              </a:r>
            </a:p>
          </p:txBody>
        </p:sp>
        <p:sp>
          <p:nvSpPr>
            <p:cNvPr id="31770" name="Text Box 14"/>
            <p:cNvSpPr txBox="1">
              <a:spLocks noChangeArrowheads="1"/>
            </p:cNvSpPr>
            <p:nvPr/>
          </p:nvSpPr>
          <p:spPr bwMode="auto">
            <a:xfrm>
              <a:off x="2448" y="115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</a:rPr>
                <a:t>B</a:t>
              </a:r>
            </a:p>
          </p:txBody>
        </p:sp>
        <p:sp>
          <p:nvSpPr>
            <p:cNvPr id="31771" name="Text Box 15"/>
            <p:cNvSpPr txBox="1">
              <a:spLocks noChangeArrowheads="1"/>
            </p:cNvSpPr>
            <p:nvPr/>
          </p:nvSpPr>
          <p:spPr bwMode="auto">
            <a:xfrm>
              <a:off x="2928" y="115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</a:rPr>
                <a:t>C</a:t>
              </a:r>
            </a:p>
          </p:txBody>
        </p:sp>
        <p:sp>
          <p:nvSpPr>
            <p:cNvPr id="31772" name="Text Box 16"/>
            <p:cNvSpPr txBox="1">
              <a:spLocks noChangeArrowheads="1"/>
            </p:cNvSpPr>
            <p:nvPr/>
          </p:nvSpPr>
          <p:spPr bwMode="auto">
            <a:xfrm>
              <a:off x="1824" y="177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</a:rPr>
                <a:t>A</a:t>
              </a:r>
            </a:p>
          </p:txBody>
        </p:sp>
        <p:sp>
          <p:nvSpPr>
            <p:cNvPr id="31773" name="Text Box 17"/>
            <p:cNvSpPr txBox="1">
              <a:spLocks noChangeArrowheads="1"/>
            </p:cNvSpPr>
            <p:nvPr/>
          </p:nvSpPr>
          <p:spPr bwMode="auto">
            <a:xfrm>
              <a:off x="2448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</a:rPr>
                <a:t>b</a:t>
              </a:r>
            </a:p>
          </p:txBody>
        </p:sp>
        <p:sp>
          <p:nvSpPr>
            <p:cNvPr id="31774" name="Text Box 18"/>
            <p:cNvSpPr txBox="1">
              <a:spLocks noChangeArrowheads="1"/>
            </p:cNvSpPr>
            <p:nvPr/>
          </p:nvSpPr>
          <p:spPr bwMode="auto">
            <a:xfrm>
              <a:off x="2976" y="177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</a:rPr>
                <a:t>c</a:t>
              </a:r>
            </a:p>
          </p:txBody>
        </p:sp>
      </p:grpSp>
      <p:sp>
        <p:nvSpPr>
          <p:cNvPr id="31748" name="Text Box 20"/>
          <p:cNvSpPr txBox="1">
            <a:spLocks noChangeArrowheads="1"/>
          </p:cNvSpPr>
          <p:nvPr/>
        </p:nvSpPr>
        <p:spPr bwMode="auto">
          <a:xfrm>
            <a:off x="1050925" y="1412875"/>
            <a:ext cx="5730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/>
              <a:t>Which of these genes are alleles?</a:t>
            </a:r>
          </a:p>
        </p:txBody>
      </p:sp>
      <p:sp>
        <p:nvSpPr>
          <p:cNvPr id="31749" name="Text Box 21"/>
          <p:cNvSpPr txBox="1">
            <a:spLocks noChangeArrowheads="1"/>
          </p:cNvSpPr>
          <p:nvPr/>
        </p:nvSpPr>
        <p:spPr bwMode="auto">
          <a:xfrm>
            <a:off x="1355725" y="3775075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(a)  </a:t>
            </a:r>
            <a:r>
              <a:rPr lang="en-GB">
                <a:latin typeface="Arial" pitchFamily="34" charset="0"/>
              </a:rPr>
              <a:t>A</a:t>
            </a:r>
            <a:r>
              <a:rPr lang="en-GB"/>
              <a:t> and </a:t>
            </a:r>
            <a:r>
              <a:rPr lang="en-GB">
                <a:latin typeface="Arial" pitchFamily="34" charset="0"/>
              </a:rPr>
              <a:t>A</a:t>
            </a:r>
          </a:p>
        </p:txBody>
      </p:sp>
      <p:sp>
        <p:nvSpPr>
          <p:cNvPr id="31750" name="Text Box 22"/>
          <p:cNvSpPr txBox="1">
            <a:spLocks noChangeArrowheads="1"/>
          </p:cNvSpPr>
          <p:nvPr/>
        </p:nvSpPr>
        <p:spPr bwMode="auto">
          <a:xfrm>
            <a:off x="1355725" y="4384675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 </a:t>
            </a:r>
            <a:r>
              <a:rPr lang="en-GB">
                <a:latin typeface="Arial" pitchFamily="34" charset="0"/>
              </a:rPr>
              <a:t>A</a:t>
            </a:r>
            <a:r>
              <a:rPr lang="en-GB"/>
              <a:t> and </a:t>
            </a:r>
            <a:r>
              <a:rPr lang="en-GB">
                <a:latin typeface="Arial" pitchFamily="34" charset="0"/>
              </a:rPr>
              <a:t>B</a:t>
            </a:r>
          </a:p>
        </p:txBody>
      </p:sp>
      <p:sp>
        <p:nvSpPr>
          <p:cNvPr id="31751" name="Text Box 23"/>
          <p:cNvSpPr txBox="1">
            <a:spLocks noChangeArrowheads="1"/>
          </p:cNvSpPr>
          <p:nvPr/>
        </p:nvSpPr>
        <p:spPr bwMode="auto">
          <a:xfrm>
            <a:off x="1371600" y="5029200"/>
            <a:ext cx="161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 </a:t>
            </a:r>
            <a:r>
              <a:rPr lang="en-GB">
                <a:latin typeface="Arial" pitchFamily="34" charset="0"/>
              </a:rPr>
              <a:t>B</a:t>
            </a:r>
            <a:r>
              <a:rPr lang="en-GB"/>
              <a:t> and </a:t>
            </a:r>
            <a:r>
              <a:rPr lang="en-GB">
                <a:latin typeface="Arial" pitchFamily="34" charset="0"/>
              </a:rPr>
              <a:t>C</a:t>
            </a:r>
          </a:p>
        </p:txBody>
      </p:sp>
      <p:sp>
        <p:nvSpPr>
          <p:cNvPr id="31752" name="Text Box 24"/>
          <p:cNvSpPr txBox="1">
            <a:spLocks noChangeArrowheads="1"/>
          </p:cNvSpPr>
          <p:nvPr/>
        </p:nvSpPr>
        <p:spPr bwMode="auto">
          <a:xfrm>
            <a:off x="1371600" y="5715000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 </a:t>
            </a:r>
            <a:r>
              <a:rPr lang="en-GB">
                <a:latin typeface="Arial" pitchFamily="34" charset="0"/>
              </a:rPr>
              <a:t>B</a:t>
            </a:r>
            <a:r>
              <a:rPr lang="en-GB"/>
              <a:t> and </a:t>
            </a:r>
            <a:r>
              <a:rPr lang="en-GB">
                <a:latin typeface="Arial" pitchFamily="34" charset="0"/>
              </a:rPr>
              <a:t>b</a:t>
            </a:r>
          </a:p>
        </p:txBody>
      </p:sp>
      <p:sp>
        <p:nvSpPr>
          <p:cNvPr id="31753" name="AutoShape 2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38862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2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3352800" y="44958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2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3352800" y="5181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57912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29"/>
          <p:cNvSpPr txBox="1">
            <a:spLocks noChangeArrowheads="1"/>
          </p:cNvSpPr>
          <p:nvPr/>
        </p:nvSpPr>
        <p:spPr bwMode="auto">
          <a:xfrm>
            <a:off x="6629400" y="2667000"/>
            <a:ext cx="177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" pitchFamily="34" charset="0"/>
              </a:rPr>
              <a:t>chromosomes</a:t>
            </a:r>
          </a:p>
        </p:txBody>
      </p:sp>
      <p:sp>
        <p:nvSpPr>
          <p:cNvPr id="31758" name="Line 31"/>
          <p:cNvSpPr>
            <a:spLocks noChangeShapeType="1"/>
          </p:cNvSpPr>
          <p:nvPr/>
        </p:nvSpPr>
        <p:spPr bwMode="auto">
          <a:xfrm flipH="1" flipV="1">
            <a:off x="6172200" y="2819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32"/>
          <p:cNvSpPr>
            <a:spLocks noChangeShapeType="1"/>
          </p:cNvSpPr>
          <p:nvPr/>
        </p:nvSpPr>
        <p:spPr bwMode="auto">
          <a:xfrm flipH="1">
            <a:off x="6172200" y="2895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Text Box 33"/>
          <p:cNvSpPr txBox="1">
            <a:spLocks noChangeArrowheads="1"/>
          </p:cNvSpPr>
          <p:nvPr/>
        </p:nvSpPr>
        <p:spPr bwMode="auto">
          <a:xfrm>
            <a:off x="8518525" y="142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1027" descr="14-00-Men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3962400" cy="4941701"/>
          </a:xfrm>
          <a:prstGeom prst="rect">
            <a:avLst/>
          </a:prstGeom>
          <a:noFill/>
        </p:spPr>
      </p:pic>
      <p:pic>
        <p:nvPicPr>
          <p:cNvPr id="176132" name="Picture 1028" descr="Pe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272548" cy="35814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Which plant was selected by Mendel for genetics experiments……?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74753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/>
              <a:t>Which of the following processes separates </a:t>
            </a:r>
          </a:p>
          <a:p>
            <a:r>
              <a:rPr lang="en-GB" sz="3200" dirty="0"/>
              <a:t>homologous chromosomes ?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79525" y="3241675"/>
            <a:ext cx="147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(a) mitosis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295400" y="3962400"/>
            <a:ext cx="211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cell division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95400" y="4648200"/>
            <a:ext cx="152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 meiosis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295400" y="5410200"/>
            <a:ext cx="2033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 fertilization</a:t>
            </a:r>
          </a:p>
        </p:txBody>
      </p:sp>
      <p:sp>
        <p:nvSpPr>
          <p:cNvPr id="32776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3733800" y="33528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3733800" y="4038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33800" y="4800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3733800" y="54864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8594725" y="1666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2436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/>
              <a:t>Which of the following terms correctly describes</a:t>
            </a:r>
          </a:p>
          <a:p>
            <a:r>
              <a:rPr lang="en-GB" sz="3200" dirty="0"/>
              <a:t> the genotype </a:t>
            </a:r>
            <a:r>
              <a:rPr lang="en-GB" sz="3200" dirty="0">
                <a:latin typeface="Arial" pitchFamily="34" charset="0"/>
              </a:rPr>
              <a:t>bb ?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371600" y="3276600"/>
            <a:ext cx="338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(a) homozygous dominant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371600" y="4038600"/>
            <a:ext cx="346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heterozygous dominant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371600" y="4800600"/>
            <a:ext cx="334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 homozygous recessive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371600" y="5562600"/>
            <a:ext cx="343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 heterozygous recessive</a:t>
            </a:r>
          </a:p>
        </p:txBody>
      </p:sp>
      <p:sp>
        <p:nvSpPr>
          <p:cNvPr id="33800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257800" y="33528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257800" y="41148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48768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257800" y="5715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8594725" y="142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5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/>
              <a:t>What is the likely ratio of affected children born to parents</a:t>
            </a:r>
          </a:p>
          <a:p>
            <a:r>
              <a:rPr lang="en-GB" sz="2800" dirty="0"/>
              <a:t>both of whom are heterozygous for cystic fibrosis ?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14400" y="3429000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Both"/>
            </a:pPr>
            <a:r>
              <a:rPr lang="en-GB"/>
              <a:t>1 affected: 3 normal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914400" y="4038600"/>
            <a:ext cx="315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 3 affected: 1 normal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313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  2 affected: 2 normal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914400" y="5257800"/>
            <a:ext cx="205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  all affected</a:t>
            </a:r>
          </a:p>
        </p:txBody>
      </p:sp>
      <p:sp>
        <p:nvSpPr>
          <p:cNvPr id="3482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35052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648200" y="4114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648200" y="48006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648200" y="54102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8670925" y="-61913"/>
            <a:ext cx="438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6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2115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Which of the following phenotypes corresponds to the </a:t>
            </a:r>
          </a:p>
          <a:p>
            <a:r>
              <a:rPr lang="en-GB" sz="2800" dirty="0"/>
              <a:t>Genotype I</a:t>
            </a:r>
            <a:r>
              <a:rPr lang="en-GB" sz="2800" baseline="30000" dirty="0"/>
              <a:t>A</a:t>
            </a:r>
            <a:r>
              <a:rPr lang="en-GB" sz="2800" dirty="0"/>
              <a:t>I</a:t>
            </a:r>
            <a:r>
              <a:rPr lang="en-GB" sz="2800" baseline="30000" dirty="0"/>
              <a:t>O </a:t>
            </a:r>
            <a:r>
              <a:rPr lang="en-GB" sz="2800" dirty="0"/>
              <a:t>?</a:t>
            </a:r>
            <a:endParaRPr lang="en-GB" sz="2800" baseline="30000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69925" y="3241675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Both"/>
            </a:pPr>
            <a:r>
              <a:rPr lang="en-GB"/>
              <a:t>Blood group A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5800" y="3962400"/>
            <a:ext cx="242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Blood group B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85800" y="4724400"/>
            <a:ext cx="242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 Blood group O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5800" y="5486400"/>
            <a:ext cx="264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 Blood group AB</a:t>
            </a:r>
          </a:p>
        </p:txBody>
      </p:sp>
      <p:sp>
        <p:nvSpPr>
          <p:cNvPr id="3584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1400" y="3352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3581400" y="40386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3581400" y="48006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3581400" y="55626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8747125" y="142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7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/>
              <a:t>What is the expected ratio of offspring from</a:t>
            </a:r>
          </a:p>
          <a:p>
            <a:r>
              <a:rPr lang="en-GB" sz="3600" dirty="0"/>
              <a:t> a black rabbit </a:t>
            </a:r>
            <a:r>
              <a:rPr lang="en-GB" sz="3600" dirty="0">
                <a:latin typeface="Arial" pitchFamily="34" charset="0"/>
              </a:rPr>
              <a:t>Bb</a:t>
            </a:r>
            <a:r>
              <a:rPr lang="en-GB" sz="3600" dirty="0"/>
              <a:t> and a white rabbit </a:t>
            </a:r>
            <a:r>
              <a:rPr lang="en-GB" sz="3600" dirty="0">
                <a:latin typeface="Arial" pitchFamily="34" charset="0"/>
              </a:rPr>
              <a:t>bb ?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336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 50% white; 50% black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14400" y="3124200"/>
            <a:ext cx="255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(a) 3 black: 1 white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14400" y="3810000"/>
            <a:ext cx="256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1 black: 3 white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38200" y="5334000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 all black</a:t>
            </a:r>
          </a:p>
        </p:txBody>
      </p:sp>
      <p:sp>
        <p:nvSpPr>
          <p:cNvPr id="36872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572000" y="32004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572000" y="38862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47244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572000" y="55626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8594725" y="-61913"/>
            <a:ext cx="438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8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78356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Which of these Punnett squares correctly represents</a:t>
            </a:r>
          </a:p>
          <a:p>
            <a:r>
              <a:rPr lang="en-GB" sz="2800"/>
              <a:t>a cross between two heterozygous individuals ?</a:t>
            </a:r>
          </a:p>
        </p:txBody>
      </p:sp>
      <p:sp>
        <p:nvSpPr>
          <p:cNvPr id="37892" name="Line 9"/>
          <p:cNvSpPr>
            <a:spLocks noChangeShapeType="1"/>
          </p:cNvSpPr>
          <p:nvPr/>
        </p:nvSpPr>
        <p:spPr bwMode="auto">
          <a:xfrm>
            <a:off x="1752600" y="4495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52600" y="3048000"/>
            <a:ext cx="1752600" cy="1447800"/>
            <a:chOff x="1104" y="1919"/>
            <a:chExt cx="1104" cy="913"/>
          </a:xfrm>
        </p:grpSpPr>
        <p:sp>
          <p:nvSpPr>
            <p:cNvPr id="37956" name="Line 4"/>
            <p:cNvSpPr>
              <a:spLocks noChangeShapeType="1"/>
            </p:cNvSpPr>
            <p:nvPr/>
          </p:nvSpPr>
          <p:spPr bwMode="auto">
            <a:xfrm>
              <a:off x="1440" y="196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Line 5"/>
            <p:cNvSpPr>
              <a:spLocks noChangeShapeType="1"/>
            </p:cNvSpPr>
            <p:nvPr/>
          </p:nvSpPr>
          <p:spPr bwMode="auto">
            <a:xfrm>
              <a:off x="1824" y="196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Line 6"/>
            <p:cNvSpPr>
              <a:spLocks noChangeShapeType="1"/>
            </p:cNvSpPr>
            <p:nvPr/>
          </p:nvSpPr>
          <p:spPr bwMode="auto">
            <a:xfrm>
              <a:off x="2208" y="196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Line 7"/>
            <p:cNvSpPr>
              <a:spLocks noChangeShapeType="1"/>
            </p:cNvSpPr>
            <p:nvPr/>
          </p:nvSpPr>
          <p:spPr bwMode="auto">
            <a:xfrm>
              <a:off x="1104" y="225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Line 8"/>
            <p:cNvSpPr>
              <a:spLocks noChangeShapeType="1"/>
            </p:cNvSpPr>
            <p:nvPr/>
          </p:nvSpPr>
          <p:spPr bwMode="auto">
            <a:xfrm>
              <a:off x="1104" y="254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Text Box 10"/>
            <p:cNvSpPr txBox="1">
              <a:spLocks noChangeArrowheads="1"/>
            </p:cNvSpPr>
            <p:nvPr/>
          </p:nvSpPr>
          <p:spPr bwMode="auto">
            <a:xfrm>
              <a:off x="1536" y="192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Arial" pitchFamily="34" charset="0"/>
                </a:rPr>
                <a:t>A</a:t>
              </a:r>
            </a:p>
          </p:txBody>
        </p:sp>
        <p:sp>
          <p:nvSpPr>
            <p:cNvPr id="37962" name="Text Box 12"/>
            <p:cNvSpPr txBox="1">
              <a:spLocks noChangeArrowheads="1"/>
            </p:cNvSpPr>
            <p:nvPr/>
          </p:nvSpPr>
          <p:spPr bwMode="auto">
            <a:xfrm>
              <a:off x="1920" y="191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</a:rPr>
                <a:t>a</a:t>
              </a:r>
            </a:p>
          </p:txBody>
        </p:sp>
        <p:sp>
          <p:nvSpPr>
            <p:cNvPr id="37963" name="Text Box 13"/>
            <p:cNvSpPr txBox="1">
              <a:spLocks noChangeArrowheads="1"/>
            </p:cNvSpPr>
            <p:nvPr/>
          </p:nvSpPr>
          <p:spPr bwMode="auto">
            <a:xfrm>
              <a:off x="1152" y="2256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Arial" pitchFamily="34" charset="0"/>
                </a:rPr>
                <a:t>A</a:t>
              </a:r>
            </a:p>
          </p:txBody>
        </p:sp>
        <p:sp>
          <p:nvSpPr>
            <p:cNvPr id="37964" name="Text Box 14"/>
            <p:cNvSpPr txBox="1">
              <a:spLocks noChangeArrowheads="1"/>
            </p:cNvSpPr>
            <p:nvPr/>
          </p:nvSpPr>
          <p:spPr bwMode="auto">
            <a:xfrm>
              <a:off x="1152" y="25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</a:rPr>
                <a:t>a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572000" y="3048000"/>
            <a:ext cx="1752600" cy="1447800"/>
            <a:chOff x="2880" y="2016"/>
            <a:chExt cx="1104" cy="912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880" y="2016"/>
              <a:ext cx="1104" cy="912"/>
              <a:chOff x="1104" y="1919"/>
              <a:chExt cx="1104" cy="913"/>
            </a:xfrm>
          </p:grpSpPr>
          <p:sp>
            <p:nvSpPr>
              <p:cNvPr id="37947" name="Line 17"/>
              <p:cNvSpPr>
                <a:spLocks noChangeShapeType="1"/>
              </p:cNvSpPr>
              <p:nvPr/>
            </p:nvSpPr>
            <p:spPr bwMode="auto">
              <a:xfrm>
                <a:off x="1440" y="196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8" name="Line 18"/>
              <p:cNvSpPr>
                <a:spLocks noChangeShapeType="1"/>
              </p:cNvSpPr>
              <p:nvPr/>
            </p:nvSpPr>
            <p:spPr bwMode="auto">
              <a:xfrm>
                <a:off x="1824" y="196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9" name="Line 19"/>
              <p:cNvSpPr>
                <a:spLocks noChangeShapeType="1"/>
              </p:cNvSpPr>
              <p:nvPr/>
            </p:nvSpPr>
            <p:spPr bwMode="auto">
              <a:xfrm>
                <a:off x="2208" y="196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0" name="Line 20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1" name="Line 21"/>
              <p:cNvSpPr>
                <a:spLocks noChangeShapeType="1"/>
              </p:cNvSpPr>
              <p:nvPr/>
            </p:nvSpPr>
            <p:spPr bwMode="auto">
              <a:xfrm>
                <a:off x="1104" y="254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2" name="Text Box 22"/>
              <p:cNvSpPr txBox="1">
                <a:spLocks noChangeArrowheads="1"/>
              </p:cNvSpPr>
              <p:nvPr/>
            </p:nvSpPr>
            <p:spPr bwMode="auto">
              <a:xfrm>
                <a:off x="1536" y="1920"/>
                <a:ext cx="2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37953" name="Text Box 23"/>
              <p:cNvSpPr txBox="1">
                <a:spLocks noChangeArrowheads="1"/>
              </p:cNvSpPr>
              <p:nvPr/>
            </p:nvSpPr>
            <p:spPr bwMode="auto">
              <a:xfrm>
                <a:off x="1920" y="1919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37954" name="Text Box 24"/>
              <p:cNvSpPr txBox="1">
                <a:spLocks noChangeArrowheads="1"/>
              </p:cNvSpPr>
              <p:nvPr/>
            </p:nvSpPr>
            <p:spPr bwMode="auto">
              <a:xfrm>
                <a:off x="1152" y="2256"/>
                <a:ext cx="2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37955" name="Text Box 25"/>
              <p:cNvSpPr txBox="1">
                <a:spLocks noChangeArrowheads="1"/>
              </p:cNvSpPr>
              <p:nvPr/>
            </p:nvSpPr>
            <p:spPr bwMode="auto">
              <a:xfrm>
                <a:off x="1152" y="2544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Arial" pitchFamily="34" charset="0"/>
                  </a:rPr>
                  <a:t>a</a:t>
                </a:r>
              </a:p>
            </p:txBody>
          </p:sp>
        </p:grpSp>
        <p:sp>
          <p:nvSpPr>
            <p:cNvPr id="37946" name="Line 26"/>
            <p:cNvSpPr>
              <a:spLocks noChangeShapeType="1"/>
            </p:cNvSpPr>
            <p:nvPr/>
          </p:nvSpPr>
          <p:spPr bwMode="auto">
            <a:xfrm>
              <a:off x="2928" y="292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752600" y="4800600"/>
            <a:ext cx="1752600" cy="1447800"/>
            <a:chOff x="2880" y="2016"/>
            <a:chExt cx="1104" cy="912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2880" y="2016"/>
              <a:ext cx="1104" cy="912"/>
              <a:chOff x="1104" y="1919"/>
              <a:chExt cx="1104" cy="913"/>
            </a:xfrm>
          </p:grpSpPr>
          <p:sp>
            <p:nvSpPr>
              <p:cNvPr id="37936" name="Line 30"/>
              <p:cNvSpPr>
                <a:spLocks noChangeShapeType="1"/>
              </p:cNvSpPr>
              <p:nvPr/>
            </p:nvSpPr>
            <p:spPr bwMode="auto">
              <a:xfrm>
                <a:off x="1440" y="196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7" name="Line 31"/>
              <p:cNvSpPr>
                <a:spLocks noChangeShapeType="1"/>
              </p:cNvSpPr>
              <p:nvPr/>
            </p:nvSpPr>
            <p:spPr bwMode="auto">
              <a:xfrm>
                <a:off x="1824" y="196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8" name="Line 32"/>
              <p:cNvSpPr>
                <a:spLocks noChangeShapeType="1"/>
              </p:cNvSpPr>
              <p:nvPr/>
            </p:nvSpPr>
            <p:spPr bwMode="auto">
              <a:xfrm>
                <a:off x="2208" y="196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9" name="Line 33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0" name="Line 34"/>
              <p:cNvSpPr>
                <a:spLocks noChangeShapeType="1"/>
              </p:cNvSpPr>
              <p:nvPr/>
            </p:nvSpPr>
            <p:spPr bwMode="auto">
              <a:xfrm>
                <a:off x="1104" y="254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1" name="Text Box 35"/>
              <p:cNvSpPr txBox="1">
                <a:spLocks noChangeArrowheads="1"/>
              </p:cNvSpPr>
              <p:nvPr/>
            </p:nvSpPr>
            <p:spPr bwMode="auto">
              <a:xfrm>
                <a:off x="1536" y="1920"/>
                <a:ext cx="2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37942" name="Text Box 36"/>
              <p:cNvSpPr txBox="1">
                <a:spLocks noChangeArrowheads="1"/>
              </p:cNvSpPr>
              <p:nvPr/>
            </p:nvSpPr>
            <p:spPr bwMode="auto">
              <a:xfrm>
                <a:off x="1920" y="1919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37943" name="Text Box 37"/>
              <p:cNvSpPr txBox="1">
                <a:spLocks noChangeArrowheads="1"/>
              </p:cNvSpPr>
              <p:nvPr/>
            </p:nvSpPr>
            <p:spPr bwMode="auto">
              <a:xfrm>
                <a:off x="1152" y="2256"/>
                <a:ext cx="2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37944" name="Text Box 38"/>
              <p:cNvSpPr txBox="1">
                <a:spLocks noChangeArrowheads="1"/>
              </p:cNvSpPr>
              <p:nvPr/>
            </p:nvSpPr>
            <p:spPr bwMode="auto">
              <a:xfrm>
                <a:off x="1152" y="2544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Arial" pitchFamily="34" charset="0"/>
                  </a:rPr>
                  <a:t>a</a:t>
                </a:r>
              </a:p>
            </p:txBody>
          </p:sp>
        </p:grpSp>
        <p:sp>
          <p:nvSpPr>
            <p:cNvPr id="37935" name="Line 39"/>
            <p:cNvSpPr>
              <a:spLocks noChangeShapeType="1"/>
            </p:cNvSpPr>
            <p:nvPr/>
          </p:nvSpPr>
          <p:spPr bwMode="auto">
            <a:xfrm>
              <a:off x="2928" y="292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4648200" y="4800600"/>
            <a:ext cx="1752600" cy="1447800"/>
            <a:chOff x="2928" y="3024"/>
            <a:chExt cx="1104" cy="912"/>
          </a:xfrm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928" y="3024"/>
              <a:ext cx="1104" cy="912"/>
              <a:chOff x="1104" y="1919"/>
              <a:chExt cx="1104" cy="913"/>
            </a:xfrm>
          </p:grpSpPr>
          <p:sp>
            <p:nvSpPr>
              <p:cNvPr id="37925" name="Line 42"/>
              <p:cNvSpPr>
                <a:spLocks noChangeShapeType="1"/>
              </p:cNvSpPr>
              <p:nvPr/>
            </p:nvSpPr>
            <p:spPr bwMode="auto">
              <a:xfrm>
                <a:off x="1440" y="196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6" name="Line 43"/>
              <p:cNvSpPr>
                <a:spLocks noChangeShapeType="1"/>
              </p:cNvSpPr>
              <p:nvPr/>
            </p:nvSpPr>
            <p:spPr bwMode="auto">
              <a:xfrm>
                <a:off x="1824" y="196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7" name="Line 44"/>
              <p:cNvSpPr>
                <a:spLocks noChangeShapeType="1"/>
              </p:cNvSpPr>
              <p:nvPr/>
            </p:nvSpPr>
            <p:spPr bwMode="auto">
              <a:xfrm>
                <a:off x="2208" y="196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8" name="Line 45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Line 46"/>
              <p:cNvSpPr>
                <a:spLocks noChangeShapeType="1"/>
              </p:cNvSpPr>
              <p:nvPr/>
            </p:nvSpPr>
            <p:spPr bwMode="auto">
              <a:xfrm>
                <a:off x="1104" y="254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0" name="Text Box 47"/>
              <p:cNvSpPr txBox="1">
                <a:spLocks noChangeArrowheads="1"/>
              </p:cNvSpPr>
              <p:nvPr/>
            </p:nvSpPr>
            <p:spPr bwMode="auto">
              <a:xfrm>
                <a:off x="1536" y="1920"/>
                <a:ext cx="2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37931" name="Text Box 48"/>
              <p:cNvSpPr txBox="1">
                <a:spLocks noChangeArrowheads="1"/>
              </p:cNvSpPr>
              <p:nvPr/>
            </p:nvSpPr>
            <p:spPr bwMode="auto">
              <a:xfrm>
                <a:off x="1920" y="1919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37932" name="Text Box 49"/>
              <p:cNvSpPr txBox="1">
                <a:spLocks noChangeArrowheads="1"/>
              </p:cNvSpPr>
              <p:nvPr/>
            </p:nvSpPr>
            <p:spPr bwMode="auto">
              <a:xfrm>
                <a:off x="1152" y="2256"/>
                <a:ext cx="2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37933" name="Text Box 50"/>
              <p:cNvSpPr txBox="1">
                <a:spLocks noChangeArrowheads="1"/>
              </p:cNvSpPr>
              <p:nvPr/>
            </p:nvSpPr>
            <p:spPr bwMode="auto">
              <a:xfrm>
                <a:off x="1152" y="2544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Arial" pitchFamily="34" charset="0"/>
                  </a:rPr>
                  <a:t>a</a:t>
                </a:r>
              </a:p>
            </p:txBody>
          </p:sp>
        </p:grpSp>
        <p:sp>
          <p:nvSpPr>
            <p:cNvPr id="37924" name="Line 51"/>
            <p:cNvSpPr>
              <a:spLocks noChangeShapeType="1"/>
            </p:cNvSpPr>
            <p:nvPr/>
          </p:nvSpPr>
          <p:spPr bwMode="auto">
            <a:xfrm>
              <a:off x="2976" y="393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7" name="Text Box 52"/>
          <p:cNvSpPr txBox="1">
            <a:spLocks noChangeArrowheads="1"/>
          </p:cNvSpPr>
          <p:nvPr/>
        </p:nvSpPr>
        <p:spPr bwMode="auto">
          <a:xfrm>
            <a:off x="2362200" y="3581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898" name="Text Box 53"/>
          <p:cNvSpPr txBox="1">
            <a:spLocks noChangeArrowheads="1"/>
          </p:cNvSpPr>
          <p:nvPr/>
        </p:nvSpPr>
        <p:spPr bwMode="auto">
          <a:xfrm>
            <a:off x="2362200" y="40386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899" name="Text Box 54"/>
          <p:cNvSpPr txBox="1">
            <a:spLocks noChangeArrowheads="1"/>
          </p:cNvSpPr>
          <p:nvPr/>
        </p:nvSpPr>
        <p:spPr bwMode="auto">
          <a:xfrm>
            <a:off x="5105400" y="3581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00" name="Text Box 65"/>
          <p:cNvSpPr txBox="1">
            <a:spLocks noChangeArrowheads="1"/>
          </p:cNvSpPr>
          <p:nvPr/>
        </p:nvSpPr>
        <p:spPr bwMode="auto">
          <a:xfrm>
            <a:off x="2955925" y="3544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01" name="Text Box 66"/>
          <p:cNvSpPr txBox="1">
            <a:spLocks noChangeArrowheads="1"/>
          </p:cNvSpPr>
          <p:nvPr/>
        </p:nvSpPr>
        <p:spPr bwMode="auto">
          <a:xfrm>
            <a:off x="2971800" y="40370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02" name="Text Box 67"/>
          <p:cNvSpPr txBox="1">
            <a:spLocks noChangeArrowheads="1"/>
          </p:cNvSpPr>
          <p:nvPr/>
        </p:nvSpPr>
        <p:spPr bwMode="auto">
          <a:xfrm>
            <a:off x="5334000" y="4800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</a:t>
            </a:r>
          </a:p>
        </p:txBody>
      </p:sp>
      <p:sp>
        <p:nvSpPr>
          <p:cNvPr id="37903" name="Text Box 68"/>
          <p:cNvSpPr txBox="1">
            <a:spLocks noChangeArrowheads="1"/>
          </p:cNvSpPr>
          <p:nvPr/>
        </p:nvSpPr>
        <p:spPr bwMode="auto">
          <a:xfrm>
            <a:off x="5257800" y="533241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04" name="Text Box 69"/>
          <p:cNvSpPr txBox="1">
            <a:spLocks noChangeArrowheads="1"/>
          </p:cNvSpPr>
          <p:nvPr/>
        </p:nvSpPr>
        <p:spPr bwMode="auto">
          <a:xfrm>
            <a:off x="5791200" y="53340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05" name="Text Box 70"/>
          <p:cNvSpPr txBox="1">
            <a:spLocks noChangeArrowheads="1"/>
          </p:cNvSpPr>
          <p:nvPr/>
        </p:nvSpPr>
        <p:spPr bwMode="auto">
          <a:xfrm>
            <a:off x="5257800" y="5791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06" name="Text Box 71"/>
          <p:cNvSpPr txBox="1">
            <a:spLocks noChangeArrowheads="1"/>
          </p:cNvSpPr>
          <p:nvPr/>
        </p:nvSpPr>
        <p:spPr bwMode="auto">
          <a:xfrm>
            <a:off x="5105400" y="40386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07" name="Text Box 72"/>
          <p:cNvSpPr txBox="1">
            <a:spLocks noChangeArrowheads="1"/>
          </p:cNvSpPr>
          <p:nvPr/>
        </p:nvSpPr>
        <p:spPr bwMode="auto">
          <a:xfrm>
            <a:off x="5715000" y="40386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08" name="Text Box 74"/>
          <p:cNvSpPr txBox="1">
            <a:spLocks noChangeArrowheads="1"/>
          </p:cNvSpPr>
          <p:nvPr/>
        </p:nvSpPr>
        <p:spPr bwMode="auto">
          <a:xfrm>
            <a:off x="5791200" y="5791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09" name="Text Box 76"/>
          <p:cNvSpPr txBox="1">
            <a:spLocks noChangeArrowheads="1"/>
          </p:cNvSpPr>
          <p:nvPr/>
        </p:nvSpPr>
        <p:spPr bwMode="auto">
          <a:xfrm>
            <a:off x="5715000" y="35814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10" name="Text Box 77"/>
          <p:cNvSpPr txBox="1">
            <a:spLocks noChangeArrowheads="1"/>
          </p:cNvSpPr>
          <p:nvPr/>
        </p:nvSpPr>
        <p:spPr bwMode="auto">
          <a:xfrm>
            <a:off x="2286000" y="5334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11" name="Text Box 78"/>
          <p:cNvSpPr txBox="1">
            <a:spLocks noChangeArrowheads="1"/>
          </p:cNvSpPr>
          <p:nvPr/>
        </p:nvSpPr>
        <p:spPr bwMode="auto">
          <a:xfrm>
            <a:off x="2971800" y="57912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12" name="Text Box 79"/>
          <p:cNvSpPr txBox="1">
            <a:spLocks noChangeArrowheads="1"/>
          </p:cNvSpPr>
          <p:nvPr/>
        </p:nvSpPr>
        <p:spPr bwMode="auto">
          <a:xfrm>
            <a:off x="2971800" y="53340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13" name="Text Box 80"/>
          <p:cNvSpPr txBox="1">
            <a:spLocks noChangeArrowheads="1"/>
          </p:cNvSpPr>
          <p:nvPr/>
        </p:nvSpPr>
        <p:spPr bwMode="auto">
          <a:xfrm>
            <a:off x="2362200" y="57912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Aa</a:t>
            </a:r>
          </a:p>
        </p:txBody>
      </p:sp>
      <p:sp>
        <p:nvSpPr>
          <p:cNvPr id="37914" name="Text Box 81"/>
          <p:cNvSpPr txBox="1">
            <a:spLocks noChangeArrowheads="1"/>
          </p:cNvSpPr>
          <p:nvPr/>
        </p:nvSpPr>
        <p:spPr bwMode="auto">
          <a:xfrm>
            <a:off x="1295400" y="2971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(a)</a:t>
            </a:r>
          </a:p>
        </p:txBody>
      </p:sp>
      <p:sp>
        <p:nvSpPr>
          <p:cNvPr id="37915" name="Text Box 82"/>
          <p:cNvSpPr txBox="1">
            <a:spLocks noChangeArrowheads="1"/>
          </p:cNvSpPr>
          <p:nvPr/>
        </p:nvSpPr>
        <p:spPr bwMode="auto">
          <a:xfrm>
            <a:off x="4267200" y="30480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</a:t>
            </a:r>
          </a:p>
        </p:txBody>
      </p:sp>
      <p:sp>
        <p:nvSpPr>
          <p:cNvPr id="37916" name="Text Box 83"/>
          <p:cNvSpPr txBox="1">
            <a:spLocks noChangeArrowheads="1"/>
          </p:cNvSpPr>
          <p:nvPr/>
        </p:nvSpPr>
        <p:spPr bwMode="auto">
          <a:xfrm>
            <a:off x="1219200" y="46482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</a:t>
            </a:r>
          </a:p>
        </p:txBody>
      </p:sp>
      <p:sp>
        <p:nvSpPr>
          <p:cNvPr id="37917" name="Text Box 84"/>
          <p:cNvSpPr txBox="1">
            <a:spLocks noChangeArrowheads="1"/>
          </p:cNvSpPr>
          <p:nvPr/>
        </p:nvSpPr>
        <p:spPr bwMode="auto">
          <a:xfrm>
            <a:off x="4191000" y="47244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</a:t>
            </a:r>
          </a:p>
        </p:txBody>
      </p:sp>
      <p:sp>
        <p:nvSpPr>
          <p:cNvPr id="37918" name="AutoShape 8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3657600" y="41910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AutoShape 8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7000" y="4114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AutoShape 8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3657600" y="58674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AutoShape 8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553200" y="59436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Text Box 89"/>
          <p:cNvSpPr txBox="1">
            <a:spLocks noChangeArrowheads="1"/>
          </p:cNvSpPr>
          <p:nvPr/>
        </p:nvSpPr>
        <p:spPr bwMode="auto">
          <a:xfrm>
            <a:off x="8670925" y="-61913"/>
            <a:ext cx="438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9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174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A married couple has a family of 6 boys.</a:t>
            </a:r>
          </a:p>
          <a:p>
            <a:r>
              <a:rPr lang="en-GB" sz="2800" dirty="0"/>
              <a:t>What are the chances that the next child will be a girl ?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66800" y="53340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  1:1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066800" y="31242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(a)  6:1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066800" y="38100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 1:6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066800" y="45720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  3:1</a:t>
            </a:r>
          </a:p>
        </p:txBody>
      </p:sp>
      <p:sp>
        <p:nvSpPr>
          <p:cNvPr id="38920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2819400" y="32004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2819400" y="38862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2819400" y="46482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54102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8594725" y="-61913"/>
            <a:ext cx="438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10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7055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Which of the following is a ‘carrier’ genotype for a disease </a:t>
            </a:r>
          </a:p>
          <a:p>
            <a:r>
              <a:rPr lang="en-GB" sz="2800"/>
              <a:t>caused by a recessive gene 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27125" y="3241675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(a)  nn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43000" y="403860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 NN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143000" y="49530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  Nn</a:t>
            </a:r>
          </a:p>
        </p:txBody>
      </p:sp>
      <p:sp>
        <p:nvSpPr>
          <p:cNvPr id="39943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2819400" y="3352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2819400" y="4114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50292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8670925" y="-61913"/>
            <a:ext cx="438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11</a:t>
            </a:r>
          </a:p>
        </p:txBody>
      </p:sp>
      <p:sp>
        <p:nvSpPr>
          <p:cNvPr id="40963" name="Text Box 1027"/>
          <p:cNvSpPr txBox="1">
            <a:spLocks noChangeArrowheads="1"/>
          </p:cNvSpPr>
          <p:nvPr/>
        </p:nvSpPr>
        <p:spPr bwMode="auto">
          <a:xfrm>
            <a:off x="304800" y="1752600"/>
            <a:ext cx="8265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/>
              <a:t>If normal parents have a child with cystic fibrosis</a:t>
            </a:r>
          </a:p>
        </p:txBody>
      </p:sp>
      <p:sp>
        <p:nvSpPr>
          <p:cNvPr id="40964" name="Text Box 1028"/>
          <p:cNvSpPr txBox="1">
            <a:spLocks noChangeArrowheads="1"/>
          </p:cNvSpPr>
          <p:nvPr/>
        </p:nvSpPr>
        <p:spPr bwMode="auto">
          <a:xfrm>
            <a:off x="1127125" y="3013075"/>
            <a:ext cx="486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(a)  one of them must be heterozygous</a:t>
            </a:r>
          </a:p>
        </p:txBody>
      </p:sp>
      <p:sp>
        <p:nvSpPr>
          <p:cNvPr id="40965" name="Text Box 1029"/>
          <p:cNvSpPr txBox="1">
            <a:spLocks noChangeArrowheads="1"/>
          </p:cNvSpPr>
          <p:nvPr/>
        </p:nvSpPr>
        <p:spPr bwMode="auto">
          <a:xfrm>
            <a:off x="1143000" y="3886200"/>
            <a:ext cx="497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 both of them must be heterozygous</a:t>
            </a:r>
          </a:p>
        </p:txBody>
      </p:sp>
      <p:sp>
        <p:nvSpPr>
          <p:cNvPr id="40966" name="Text Box 1030"/>
          <p:cNvSpPr txBox="1">
            <a:spLocks noChangeArrowheads="1"/>
          </p:cNvSpPr>
          <p:nvPr/>
        </p:nvSpPr>
        <p:spPr bwMode="auto">
          <a:xfrm>
            <a:off x="1143000" y="4648200"/>
            <a:ext cx="476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Both" startAt="3"/>
            </a:pPr>
            <a:r>
              <a:rPr lang="en-GB"/>
              <a:t>one of them must be homozygous</a:t>
            </a:r>
          </a:p>
        </p:txBody>
      </p:sp>
      <p:sp>
        <p:nvSpPr>
          <p:cNvPr id="40967" name="Text Box 1031"/>
          <p:cNvSpPr txBox="1">
            <a:spLocks noChangeArrowheads="1"/>
          </p:cNvSpPr>
          <p:nvPr/>
        </p:nvSpPr>
        <p:spPr bwMode="auto">
          <a:xfrm>
            <a:off x="1219200" y="5562600"/>
            <a:ext cx="491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  both of them must be homozygous</a:t>
            </a:r>
          </a:p>
        </p:txBody>
      </p:sp>
      <p:sp>
        <p:nvSpPr>
          <p:cNvPr id="40968" name="AutoShape 103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553200" y="31242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10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53200" y="39624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utoShape 10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553200" y="47244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103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036"/>
          <p:cNvSpPr txBox="1">
            <a:spLocks noChangeArrowheads="1"/>
          </p:cNvSpPr>
          <p:nvPr/>
        </p:nvSpPr>
        <p:spPr bwMode="auto">
          <a:xfrm>
            <a:off x="8670925" y="142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429000" y="2819400"/>
            <a:ext cx="2468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0"/>
              <a:t>Correct</a:t>
            </a:r>
          </a:p>
        </p:txBody>
      </p:sp>
      <p:sp>
        <p:nvSpPr>
          <p:cNvPr id="4198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6781800" y="3124200"/>
            <a:ext cx="7620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594725" y="142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N" dirty="0" smtClean="0">
                <a:solidFill>
                  <a:srgbClr val="C00000"/>
                </a:solidFill>
              </a:rPr>
              <a:t>Why pea flower….?</a:t>
            </a:r>
          </a:p>
        </p:txBody>
      </p:sp>
      <p:pic>
        <p:nvPicPr>
          <p:cNvPr id="117764" name="Picture 4" descr="http://ib.berkeley.edu/courses/ib162/Week2_files/image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4402841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05400" y="1447800"/>
            <a:ext cx="4038600" cy="335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>
                <a:solidFill>
                  <a:srgbClr val="7030A0"/>
                </a:solidFill>
              </a:rPr>
              <a:t> Bisexual flower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>
                <a:solidFill>
                  <a:srgbClr val="7030A0"/>
                </a:solidFill>
              </a:rPr>
              <a:t> Short life cycle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>
                <a:solidFill>
                  <a:srgbClr val="7030A0"/>
                </a:solidFill>
              </a:rPr>
              <a:t> More offspring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>
                <a:solidFill>
                  <a:srgbClr val="7030A0"/>
                </a:solidFill>
              </a:rPr>
              <a:t> </a:t>
            </a:r>
            <a:r>
              <a:rPr lang="en-IN" sz="2800" dirty="0" smtClean="0">
                <a:solidFill>
                  <a:srgbClr val="7030A0"/>
                </a:solidFill>
              </a:rPr>
              <a:t>Different contrasting features</a:t>
            </a:r>
            <a:endParaRPr lang="en-IN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200400" y="2971800"/>
            <a:ext cx="2933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0"/>
              <a:t>Incorrect</a:t>
            </a:r>
          </a:p>
        </p:txBody>
      </p:sp>
      <p:sp>
        <p:nvSpPr>
          <p:cNvPr id="43012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6781800" y="3276600"/>
            <a:ext cx="7620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594725" y="-61913"/>
            <a:ext cx="43815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Mendel studies seven characteristics in the garden pea</a:t>
            </a:r>
          </a:p>
        </p:txBody>
      </p:sp>
      <p:pic>
        <p:nvPicPr>
          <p:cNvPr id="181251" name="Picture 3" descr="Figure 10-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990600"/>
            <a:ext cx="9144000" cy="528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1026"/>
          <p:cNvSpPr txBox="1">
            <a:spLocks noChangeArrowheads="1"/>
          </p:cNvSpPr>
          <p:nvPr/>
        </p:nvSpPr>
        <p:spPr bwMode="auto">
          <a:xfrm>
            <a:off x="0" y="1"/>
            <a:ext cx="2819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Method of experiment : Cross experiment</a:t>
            </a:r>
            <a:endParaRPr lang="en-US" sz="3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7155" name="Picture 1027" descr="14-01-GeneticCross-L"/>
          <p:cNvPicPr>
            <a:picLocks noChangeAspect="1" noChangeArrowheads="1"/>
          </p:cNvPicPr>
          <p:nvPr/>
        </p:nvPicPr>
        <p:blipFill>
          <a:blip r:embed="rId2"/>
          <a:srcRect b="3200"/>
          <a:stretch>
            <a:fillRect/>
          </a:stretch>
        </p:blipFill>
        <p:spPr bwMode="auto">
          <a:xfrm>
            <a:off x="4114800" y="0"/>
            <a:ext cx="4800600" cy="683334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72675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://activity.ntsec.gov.tw/lifeworld/english/content/images/en_gene_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799" y="0"/>
            <a:ext cx="6434665" cy="6858000"/>
          </a:xfrm>
          <a:prstGeom prst="rect">
            <a:avLst/>
          </a:prstGeom>
          <a:noFill/>
        </p:spPr>
      </p:pic>
      <p:pic>
        <p:nvPicPr>
          <p:cNvPr id="3" name="Picture 2" descr="http://activity.ntsec.gov.tw/lifeworld/english/content/images/en_gene_c4c.jpg"/>
          <p:cNvPicPr>
            <a:picLocks noChangeAspect="1" noChangeArrowheads="1"/>
          </p:cNvPicPr>
          <p:nvPr/>
        </p:nvPicPr>
        <p:blipFill>
          <a:blip r:embed="rId3"/>
          <a:srcRect r="-1842" b="72222"/>
          <a:stretch>
            <a:fillRect/>
          </a:stretch>
        </p:blipFill>
        <p:spPr bwMode="auto">
          <a:xfrm>
            <a:off x="1524000" y="0"/>
            <a:ext cx="6553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Figure 10-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304800" y="650794"/>
            <a:ext cx="8382000" cy="4988006"/>
          </a:xfrm>
          <a:prstGeom prst="rect">
            <a:avLst/>
          </a:prstGeom>
          <a:noFill/>
        </p:spPr>
      </p:pic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/>
              <a:t>For each </a:t>
            </a:r>
            <a:r>
              <a:rPr lang="en-US" sz="2000" b="1" u="sng" dirty="0"/>
              <a:t>monohybrid cross</a:t>
            </a:r>
            <a:r>
              <a:rPr lang="en-US" sz="2000" dirty="0"/>
              <a:t>, Mendel cross-fertilized true-breeding plants that were different in just one character—in this case, flower color. He then allowed the hybrids (the F1 generation) to self-fertilize.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Monohybrid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Example:2</a:t>
            </a:r>
          </a:p>
          <a:p>
            <a:pPr algn="ctr"/>
            <a:r>
              <a:rPr lang="en-US" sz="6000" dirty="0" smtClean="0"/>
              <a:t>Coat colour in mice</a:t>
            </a:r>
            <a:endParaRPr lang="en-US" sz="6000" dirty="0"/>
          </a:p>
        </p:txBody>
      </p:sp>
      <p:pic>
        <p:nvPicPr>
          <p:cNvPr id="3" name="Picture 2" descr="C:\My Documents\My Pictures\Genetics black mouse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85800" y="2057400"/>
            <a:ext cx="31242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My Documents\My Pictures\Genetics brown mouse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800600" y="2362200"/>
            <a:ext cx="35814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fabdf71ff8d52a8f9785096afcdbaf7a3926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1462</Words>
  <Application>Microsoft Office PowerPoint</Application>
  <PresentationFormat>On-screen Show (4:3)</PresentationFormat>
  <Paragraphs>369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Inheritance pattern</vt:lpstr>
      <vt:lpstr>Who explained first about inheritance pattern….?</vt:lpstr>
      <vt:lpstr>Slide 3</vt:lpstr>
      <vt:lpstr>Why pea flower….?</vt:lpstr>
      <vt:lpstr>Slide 5</vt:lpstr>
      <vt:lpstr>Slide 6</vt:lpstr>
      <vt:lpstr>Slide 7</vt:lpstr>
      <vt:lpstr>Slide 8</vt:lpstr>
      <vt:lpstr>Slide 9</vt:lpstr>
      <vt:lpstr>Symbols</vt:lpstr>
      <vt:lpstr>Alleles</vt:lpstr>
      <vt:lpstr>Slide 12</vt:lpstr>
      <vt:lpstr>F2</vt:lpstr>
      <vt:lpstr>Punnett square</vt:lpstr>
      <vt:lpstr>Problem:1</vt:lpstr>
      <vt:lpstr>Solve the following</vt:lpstr>
      <vt:lpstr>Test cross</vt:lpstr>
      <vt:lpstr>The Monohybrid Cross</vt:lpstr>
      <vt:lpstr>The Monohybrid Cross</vt:lpstr>
      <vt:lpstr>Slide 20</vt:lpstr>
      <vt:lpstr>Co-dominance </vt:lpstr>
      <vt:lpstr>ABO blood groups</vt:lpstr>
      <vt:lpstr>Slide 23</vt:lpstr>
      <vt:lpstr>Family trees (pedigree)</vt:lpstr>
      <vt:lpstr>Slide 25</vt:lpstr>
      <vt:lpstr>Slide 26</vt:lpstr>
      <vt:lpstr>Slide 27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Answer</vt:lpstr>
      <vt:lpstr>Answer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</dc:title>
  <dc:creator/>
  <cp:lastModifiedBy>GAJENDRA KHANDELWAL</cp:lastModifiedBy>
  <cp:revision>122</cp:revision>
  <dcterms:created xsi:type="dcterms:W3CDTF">2006-08-16T00:00:00Z</dcterms:created>
  <dcterms:modified xsi:type="dcterms:W3CDTF">2015-08-07T10:46:46Z</dcterms:modified>
</cp:coreProperties>
</file>