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75" r:id="rId2"/>
    <p:sldId id="270" r:id="rId3"/>
    <p:sldId id="271" r:id="rId4"/>
    <p:sldId id="324" r:id="rId5"/>
    <p:sldId id="272" r:id="rId6"/>
    <p:sldId id="273" r:id="rId7"/>
    <p:sldId id="274" r:id="rId8"/>
    <p:sldId id="277" r:id="rId9"/>
    <p:sldId id="322" r:id="rId10"/>
    <p:sldId id="278" r:id="rId11"/>
    <p:sldId id="282" r:id="rId12"/>
    <p:sldId id="283" r:id="rId13"/>
    <p:sldId id="284" r:id="rId14"/>
    <p:sldId id="286" r:id="rId15"/>
    <p:sldId id="285" r:id="rId16"/>
    <p:sldId id="288" r:id="rId17"/>
    <p:sldId id="290" r:id="rId18"/>
    <p:sldId id="289" r:id="rId19"/>
    <p:sldId id="294" r:id="rId20"/>
    <p:sldId id="297" r:id="rId21"/>
    <p:sldId id="298" r:id="rId22"/>
    <p:sldId id="296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15" r:id="rId31"/>
    <p:sldId id="310" r:id="rId32"/>
    <p:sldId id="314" r:id="rId33"/>
    <p:sldId id="320" r:id="rId34"/>
    <p:sldId id="325" r:id="rId35"/>
    <p:sldId id="317" r:id="rId36"/>
    <p:sldId id="321" r:id="rId37"/>
    <p:sldId id="326" r:id="rId38"/>
    <p:sldId id="319" r:id="rId39"/>
    <p:sldId id="32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95" autoAdjust="0"/>
    <p:restoredTop sz="94624" autoAdjust="0"/>
  </p:normalViewPr>
  <p:slideViewPr>
    <p:cSldViewPr>
      <p:cViewPr>
        <p:scale>
          <a:sx n="65" d="100"/>
          <a:sy n="65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22C0-F1E0-4A45-B6A4-321FF7DEDBCE}" type="datetimeFigureOut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B3F42-0AB7-421F-BD87-797925E61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4D3BB-3624-4816-AFCA-0B0DFD0D67F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789325-7B19-48BD-A2EB-27703D593E4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D56900-1399-4B62-88A9-C535EE0E930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F1B2BA-9D88-4046-AC74-14097D9D592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67DFF-7C6F-4131-88DA-B9146CF7D684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6829E9-08A3-4444-845C-3135D9873AF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7424AF-19E4-4111-A4D4-295DA70EC840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807CA8-0882-499B-B989-E4A3BA2C546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2C22B-F988-41FC-AAB5-B138FB63425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1EA25-C6A4-4B4E-8D2A-23D79F47B1A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B3F42-0AB7-421F-BD87-797925E613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EEFB9-3172-494F-AFF4-370CE39FFA3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04492-F8B2-4C2F-AA82-919D44AA532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D5557-0BE1-4579-A002-45FE48F5308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56364E-6B3D-4E15-8CC6-3168F9BFBE59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A9341-03C9-460A-9BB3-DA4B917B6D5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4B91CE-E279-4C8E-8BA5-8DB74C811E5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B3F42-0AB7-421F-BD87-797925E6137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8919-2CFE-4465-AB73-365F4673BE4C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3802-B58B-4A0E-9D43-2EB6493479E6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EA2A-F1F5-4B8D-9A81-B8566F98D7AF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F1B8-DD43-49E0-92FA-AF26E3F909B0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D6C10-3A0C-4F4C-BE28-831049038BE1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1395-BC8A-4D27-A027-41D692C5BDE4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A6DE-D435-4A8F-A458-AEB54DF0526E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3B41-0C94-4336-A70A-71B4D71C99EE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30F3-3A42-45FF-9A97-1061156B7220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D4BA-AD41-432B-BF73-5E33B6222E18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831F-F377-48D4-B831-D2100BFF87DF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61C21-408C-44A3-B831-5DE29ED82257}" type="datetime1">
              <a:rPr lang="en-US" smtClean="0"/>
              <a:pPr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TGES BIOLOGY IGCSE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dc02_vid_decompose_350%5b1%5d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  <a:ea typeface="Cambria Math" pitchFamily="18" charset="0"/>
              </a:rPr>
              <a:t>Unit_ IV : Ecology &amp; environment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  <a:ea typeface="Cambria Math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4818" name="Picture 2" descr="http://mrskingsbioweb.com/images/carbon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4648200" cy="488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Ecosystem :b) Biotic Components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343400" cy="5334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Georgia" pitchFamily="18" charset="0"/>
              </a:rPr>
              <a:t>Producers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400" dirty="0" smtClean="0">
                <a:latin typeface="Georgia" pitchFamily="18" charset="0"/>
              </a:rPr>
              <a:t>Consumers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a) primary consumers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b) Secondary consumers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c) Tertiary consumers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	d) Quaternary consumers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>
                <a:latin typeface="Georgia" pitchFamily="18" charset="0"/>
              </a:rPr>
              <a:t>c)	Decomposers</a:t>
            </a: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1430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>
              <a:lnSpc>
                <a:spcPct val="150000"/>
              </a:lnSpc>
              <a:buNone/>
            </a:pPr>
            <a:r>
              <a:rPr lang="en-IN" sz="2400" dirty="0" smtClean="0">
                <a:solidFill>
                  <a:srgbClr val="7030A0"/>
                </a:solidFill>
              </a:rPr>
              <a:t>An organism that makes its own organic nutrients, usually using energy from sunlight, through photosynthesis.</a:t>
            </a:r>
            <a:endParaRPr lang="en-GB" sz="2400" dirty="0" smtClean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C00000"/>
                </a:solidFill>
              </a:rPr>
              <a:t>Producers (Autotrophs)</a:t>
            </a:r>
          </a:p>
        </p:txBody>
      </p:sp>
      <p:pic>
        <p:nvPicPr>
          <p:cNvPr id="20484" name="Picture 5" descr="http://www.mrzimmerman.org/NewProject2/biomes/rainforest/raingifs/atint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4348" y="3124200"/>
            <a:ext cx="295385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057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Importance of Producers- make energy available for all other members of the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 sz="3600" dirty="0" smtClean="0">
                <a:solidFill>
                  <a:srgbClr val="C00000"/>
                </a:solidFill>
              </a:rPr>
              <a:t>Consumer (Heterotrophs)</a:t>
            </a:r>
          </a:p>
        </p:txBody>
      </p:sp>
      <p:pic>
        <p:nvPicPr>
          <p:cNvPr id="22532" name="Picture 5" descr="http://savannahbiome.weebly.com/uploads/6/5/3/6/653668/47485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73529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http://www.mylfrog.info/common/images/ecosystem_pred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76400"/>
            <a:ext cx="3581400" cy="384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85800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7030A0"/>
                </a:solidFill>
              </a:rPr>
              <a:t>An organism that gets its energy by feeding on other organisms</a:t>
            </a:r>
            <a:endParaRPr lang="en-IN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674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Herbivore</a:t>
            </a:r>
            <a:r>
              <a:rPr lang="en-IN" dirty="0" smtClean="0"/>
              <a:t> : An animal that gets its energy</a:t>
            </a:r>
          </a:p>
          <a:p>
            <a:r>
              <a:rPr lang="en-IN" dirty="0" smtClean="0"/>
              <a:t>by eating plants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457200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Carnivore :</a:t>
            </a:r>
            <a:r>
              <a:rPr lang="en-IN" dirty="0" smtClean="0"/>
              <a:t>An animal that gets its energy by</a:t>
            </a:r>
          </a:p>
          <a:p>
            <a:r>
              <a:rPr lang="en-IN" dirty="0" smtClean="0"/>
              <a:t>eating other animals.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Decomposer as an organism that gets its energy from dead or waste organic matter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latin typeface="+mj-lt"/>
              </a:rPr>
              <a:t>Bacteria, fungi and moulds are the decomposers or reducers of the ecosystem.</a:t>
            </a:r>
            <a:r>
              <a:rPr lang="en-US" sz="2000" dirty="0" smtClean="0">
                <a:latin typeface="+mj-lt"/>
              </a:rPr>
              <a:t> </a:t>
            </a:r>
            <a:endParaRPr lang="en-GB" sz="2000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C00000"/>
                </a:solidFill>
              </a:rPr>
              <a:t>Decomposers</a:t>
            </a:r>
          </a:p>
        </p:txBody>
      </p:sp>
      <p:sp>
        <p:nvSpPr>
          <p:cNvPr id="5" name="Explosion 1 4">
            <a:hlinkClick r:id="rId3" action="ppaction://hlinkfile"/>
          </p:cNvPr>
          <p:cNvSpPr/>
          <p:nvPr/>
        </p:nvSpPr>
        <p:spPr>
          <a:xfrm>
            <a:off x="7786688" y="762000"/>
            <a:ext cx="1357312" cy="1071562"/>
          </a:xfrm>
          <a:prstGeom prst="irregularSeal1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5058" name="Picture 2" descr="http://theoxymoron.files.wordpress.com/2007/01/windowslivewriterbeargryllsafricansavannah-15110dead-zebra-jpg31.jpg"/>
          <p:cNvPicPr>
            <a:picLocks noChangeAspect="1" noChangeArrowheads="1"/>
          </p:cNvPicPr>
          <p:nvPr/>
        </p:nvPicPr>
        <p:blipFill>
          <a:blip r:embed="rId5"/>
          <a:srcRect t="40886" r="3846"/>
          <a:stretch>
            <a:fillRect/>
          </a:stretch>
        </p:blipFill>
        <p:spPr bwMode="auto">
          <a:xfrm>
            <a:off x="381000" y="1066800"/>
            <a:ext cx="3810000" cy="3305176"/>
          </a:xfrm>
          <a:prstGeom prst="rect">
            <a:avLst/>
          </a:prstGeom>
          <a:noFill/>
        </p:spPr>
      </p:pic>
      <p:pic>
        <p:nvPicPr>
          <p:cNvPr id="45060" name="Picture 4" descr="http://www.erti.hu/images/erti/Kutatsok/Vd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1066800"/>
            <a:ext cx="2239670" cy="33528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After death of plants and animals, where do they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87" t="47348" r="2350" b="6250"/>
          <a:stretch>
            <a:fillRect/>
          </a:stretch>
        </p:blipFill>
        <p:spPr bwMode="auto">
          <a:xfrm>
            <a:off x="0" y="9144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Trophic levels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400" dirty="0" smtClean="0"/>
              <a:t>the position of an organism in a food chain, food web or pyramid of biomass, numbers or energy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Trophic levels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0208" r="6250" b="6250"/>
          <a:stretch>
            <a:fillRect/>
          </a:stretch>
        </p:blipFill>
        <p:spPr bwMode="auto">
          <a:xfrm>
            <a:off x="0" y="11430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FOOD CHAIN</a:t>
            </a:r>
            <a:endParaRPr lang="en-US" sz="3600" dirty="0">
              <a:latin typeface="+mn-lt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4648200" cy="36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419600"/>
            <a:ext cx="9144000" cy="113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A food chain is a sequence of relationships between trophic levels where each member feeds on the previous one.</a:t>
            </a:r>
          </a:p>
        </p:txBody>
      </p:sp>
      <p:pic>
        <p:nvPicPr>
          <p:cNvPr id="8" name="Picture 2" descr="http://images.clipartof.com/small/5862-Woman-Leading-A-Man-On-A-Metal-Chain-Clipart-Illustr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676400"/>
            <a:ext cx="362204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096000"/>
            <a:ext cx="9144000" cy="4979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Georgia" pitchFamily="18" charset="0"/>
              </a:rPr>
              <a:t>Remember: We do not include the sun in food chains, as it s not a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FOOD CHAIN</a:t>
            </a:r>
            <a:endParaRPr lang="en-US" sz="3600" dirty="0">
              <a:latin typeface="+mn-lt"/>
            </a:endParaRPr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87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137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dirty="0" smtClean="0">
                <a:latin typeface="+mj-lt"/>
              </a:rPr>
              <a:t>Food web can be defined as a network of a number of food chains existing in an ecosystem.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Food web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 t="5966" r="4501" b="4830"/>
          <a:stretch>
            <a:fillRect/>
          </a:stretch>
        </p:blipFill>
        <p:spPr bwMode="auto">
          <a:xfrm>
            <a:off x="1066800" y="18288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Energy flow and nutrient cycling</a:t>
            </a:r>
          </a:p>
        </p:txBody>
      </p:sp>
      <p:pic>
        <p:nvPicPr>
          <p:cNvPr id="4" name="Picture 6" descr="mad03458_38_10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33400"/>
            <a:ext cx="472986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7923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Non-cyclic nature of energy flow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Mineral cycling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00800"/>
            <a:ext cx="9144000" cy="457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2400" dirty="0" smtClean="0">
                <a:latin typeface="Georgia" pitchFamily="18" charset="0"/>
              </a:rPr>
              <a:t>Sun is the principal source of energy input to biological systems</a:t>
            </a:r>
          </a:p>
        </p:txBody>
      </p:sp>
      <p:pic>
        <p:nvPicPr>
          <p:cNvPr id="13314" name="Picture 2" descr="http://t0.gstatic.com/images?q=tbn:ANd9GcTcZVnIpmBj57AhqpPUHeNqHYi93bAbOtbkHoxaqtx8tnxk45JkUgagD4k0"/>
          <p:cNvPicPr>
            <a:picLocks noChangeAspect="1" noChangeArrowheads="1"/>
          </p:cNvPicPr>
          <p:nvPr/>
        </p:nvPicPr>
        <p:blipFill>
          <a:blip r:embed="rId2"/>
          <a:srcRect t="6122" r="2909"/>
          <a:stretch>
            <a:fillRect/>
          </a:stretch>
        </p:blipFill>
        <p:spPr bwMode="auto">
          <a:xfrm>
            <a:off x="0" y="2514600"/>
            <a:ext cx="2928730" cy="2590800"/>
          </a:xfrm>
          <a:prstGeom prst="rect">
            <a:avLst/>
          </a:prstGeom>
          <a:noFill/>
        </p:spPr>
      </p:pic>
      <p:pic>
        <p:nvPicPr>
          <p:cNvPr id="13318" name="Picture 6" descr="http://www.wizardrecipes.com/blog/wp-content/uploads/2011/01/healthy-people-300x2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3060753" cy="2438400"/>
          </a:xfrm>
          <a:prstGeom prst="rect">
            <a:avLst/>
          </a:prstGeom>
          <a:noFill/>
        </p:spPr>
      </p:pic>
      <p:pic>
        <p:nvPicPr>
          <p:cNvPr id="13320" name="Picture 8" descr="http://vitality4.me/wp-content/uploads/2011/01/healthy-person-healthy-people-300x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438400"/>
            <a:ext cx="3048000" cy="2286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2200" y="4572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For different activities ,   we need energy.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The source of energy is food.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724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We get food from plants or animals.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5638800"/>
            <a:ext cx="3124200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Georgia" pitchFamily="18" charset="0"/>
              </a:rPr>
              <a:t>But, What about plants…….?</a:t>
            </a:r>
          </a:p>
        </p:txBody>
      </p:sp>
      <p:pic>
        <p:nvPicPr>
          <p:cNvPr id="29698" name="Picture 2" descr="http://www.illustrationsof.com/royalty-free-plant-clipart-illustration-26555.jpg"/>
          <p:cNvPicPr>
            <a:picLocks noChangeAspect="1" noChangeArrowheads="1"/>
          </p:cNvPicPr>
          <p:nvPr/>
        </p:nvPicPr>
        <p:blipFill>
          <a:blip r:embed="rId5"/>
          <a:srcRect l="12000" r="2000" b="8571"/>
          <a:stretch>
            <a:fillRect/>
          </a:stretch>
        </p:blipFill>
        <p:spPr bwMode="auto">
          <a:xfrm>
            <a:off x="3505200" y="4038600"/>
            <a:ext cx="1981200" cy="2211572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So what is the principal source of energy…….?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  <p:bldP spid="10" grpId="0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smtClean="0">
                <a:latin typeface="+mn-lt"/>
              </a:rPr>
              <a:t>Energy flows through ecosystems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937" y="1066800"/>
            <a:ext cx="8305800" cy="533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61828" name="AutoShape 4"/>
          <p:cNvSpPr>
            <a:spLocks noChangeArrowheads="1"/>
          </p:cNvSpPr>
          <p:nvPr/>
        </p:nvSpPr>
        <p:spPr bwMode="auto">
          <a:xfrm>
            <a:off x="5380037" y="4773613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61829" name="AutoShape 5"/>
          <p:cNvSpPr>
            <a:spLocks noChangeArrowheads="1"/>
          </p:cNvSpPr>
          <p:nvPr/>
        </p:nvSpPr>
        <p:spPr bwMode="auto">
          <a:xfrm>
            <a:off x="5380037" y="2770188"/>
            <a:ext cx="381000" cy="914400"/>
          </a:xfrm>
          <a:prstGeom prst="upArrow">
            <a:avLst>
              <a:gd name="adj1" fmla="val 50000"/>
              <a:gd name="adj2" fmla="val 60000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61830" name="AutoShape 6"/>
          <p:cNvSpPr>
            <a:spLocks noChangeArrowheads="1"/>
          </p:cNvSpPr>
          <p:nvPr/>
        </p:nvSpPr>
        <p:spPr bwMode="auto">
          <a:xfrm>
            <a:off x="304800" y="1135063"/>
            <a:ext cx="2293937" cy="2293937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CC0000"/>
                </a:solidFill>
                <a:latin typeface="Corbel" charset="0"/>
              </a:rPr>
              <a:t>sun</a:t>
            </a:r>
            <a:endParaRPr lang="en-US" u="sng">
              <a:solidFill>
                <a:srgbClr val="008000"/>
              </a:solidFill>
              <a:latin typeface="Corbel" charset="0"/>
            </a:endParaRPr>
          </a:p>
        </p:txBody>
      </p:sp>
      <p:sp>
        <p:nvSpPr>
          <p:cNvPr id="461831" name="AutoShape 7"/>
          <p:cNvSpPr>
            <a:spLocks noChangeArrowheads="1"/>
          </p:cNvSpPr>
          <p:nvPr/>
        </p:nvSpPr>
        <p:spPr bwMode="auto">
          <a:xfrm rot="3786423">
            <a:off x="1334294" y="4325143"/>
            <a:ext cx="2590800" cy="3857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98732351 h 21600"/>
              <a:gd name="T4" fmla="*/ 2147483647 w 21600"/>
              <a:gd name="T5" fmla="*/ 2147483647 h 21600"/>
              <a:gd name="T6" fmla="*/ 2147483647 w 21600"/>
              <a:gd name="T7" fmla="*/ 1098732351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61835" name="Freeform 11"/>
          <p:cNvSpPr>
            <a:spLocks/>
          </p:cNvSpPr>
          <p:nvPr/>
        </p:nvSpPr>
        <p:spPr bwMode="auto">
          <a:xfrm>
            <a:off x="7280275" y="5260975"/>
            <a:ext cx="1238250" cy="812800"/>
          </a:xfrm>
          <a:custGeom>
            <a:avLst/>
            <a:gdLst>
              <a:gd name="T0" fmla="*/ 0 w 745"/>
              <a:gd name="T1" fmla="*/ 2147483647 h 482"/>
              <a:gd name="T2" fmla="*/ 2147483647 w 745"/>
              <a:gd name="T3" fmla="*/ 2147483647 h 482"/>
              <a:gd name="T4" fmla="*/ 2147483647 w 745"/>
              <a:gd name="T5" fmla="*/ 2147483647 h 482"/>
              <a:gd name="T6" fmla="*/ 2147483647 w 745"/>
              <a:gd name="T7" fmla="*/ 2147483647 h 482"/>
              <a:gd name="T8" fmla="*/ 2147483647 w 745"/>
              <a:gd name="T9" fmla="*/ 2147483647 h 482"/>
              <a:gd name="T10" fmla="*/ 2147483647 w 745"/>
              <a:gd name="T11" fmla="*/ 2147483647 h 482"/>
              <a:gd name="T12" fmla="*/ 2147483647 w 745"/>
              <a:gd name="T13" fmla="*/ 2147483647 h 482"/>
              <a:gd name="T14" fmla="*/ 2147483647 w 745"/>
              <a:gd name="T15" fmla="*/ 2147483647 h 482"/>
              <a:gd name="T16" fmla="*/ 2147483647 w 745"/>
              <a:gd name="T17" fmla="*/ 0 h 4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45"/>
              <a:gd name="T28" fmla="*/ 0 h 482"/>
              <a:gd name="T29" fmla="*/ 745 w 745"/>
              <a:gd name="T30" fmla="*/ 482 h 4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45" h="482">
                <a:moveTo>
                  <a:pt x="0" y="335"/>
                </a:moveTo>
                <a:cubicBezTo>
                  <a:pt x="72" y="408"/>
                  <a:pt x="145" y="482"/>
                  <a:pt x="180" y="465"/>
                </a:cubicBezTo>
                <a:cubicBezTo>
                  <a:pt x="215" y="448"/>
                  <a:pt x="178" y="257"/>
                  <a:pt x="210" y="235"/>
                </a:cubicBezTo>
                <a:cubicBezTo>
                  <a:pt x="242" y="213"/>
                  <a:pt x="342" y="347"/>
                  <a:pt x="370" y="335"/>
                </a:cubicBezTo>
                <a:cubicBezTo>
                  <a:pt x="398" y="323"/>
                  <a:pt x="353" y="181"/>
                  <a:pt x="380" y="160"/>
                </a:cubicBezTo>
                <a:cubicBezTo>
                  <a:pt x="407" y="139"/>
                  <a:pt x="505" y="224"/>
                  <a:pt x="530" y="210"/>
                </a:cubicBezTo>
                <a:cubicBezTo>
                  <a:pt x="555" y="196"/>
                  <a:pt x="511" y="90"/>
                  <a:pt x="530" y="75"/>
                </a:cubicBezTo>
                <a:cubicBezTo>
                  <a:pt x="549" y="60"/>
                  <a:pt x="609" y="132"/>
                  <a:pt x="645" y="120"/>
                </a:cubicBezTo>
                <a:cubicBezTo>
                  <a:pt x="681" y="108"/>
                  <a:pt x="713" y="54"/>
                  <a:pt x="745" y="0"/>
                </a:cubicBezTo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2751137" y="5791200"/>
            <a:ext cx="5638800" cy="549275"/>
          </a:xfrm>
          <a:prstGeom prst="rect">
            <a:avLst/>
          </a:prstGeom>
          <a:solidFill>
            <a:srgbClr val="39DB4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3000" b="1">
                <a:solidFill>
                  <a:srgbClr val="0F116A"/>
                </a:solidFill>
                <a:latin typeface="Corbel" charset="0"/>
              </a:rPr>
              <a:t>producers (plants)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518275" y="1363663"/>
            <a:ext cx="1731962" cy="995362"/>
            <a:chOff x="4245" y="955"/>
            <a:chExt cx="1091" cy="627"/>
          </a:xfrm>
        </p:grpSpPr>
        <p:sp>
          <p:nvSpPr>
            <p:cNvPr id="24592" name="Freeform 8"/>
            <p:cNvSpPr>
              <a:spLocks/>
            </p:cNvSpPr>
            <p:nvPr/>
          </p:nvSpPr>
          <p:spPr bwMode="auto">
            <a:xfrm>
              <a:off x="4245" y="955"/>
              <a:ext cx="780" cy="512"/>
            </a:xfrm>
            <a:custGeom>
              <a:avLst/>
              <a:gdLst>
                <a:gd name="T0" fmla="*/ 0 w 745"/>
                <a:gd name="T1" fmla="*/ 402 h 482"/>
                <a:gd name="T2" fmla="*/ 206 w 745"/>
                <a:gd name="T3" fmla="*/ 558 h 482"/>
                <a:gd name="T4" fmla="*/ 241 w 745"/>
                <a:gd name="T5" fmla="*/ 283 h 482"/>
                <a:gd name="T6" fmla="*/ 424 w 745"/>
                <a:gd name="T7" fmla="*/ 402 h 482"/>
                <a:gd name="T8" fmla="*/ 437 w 745"/>
                <a:gd name="T9" fmla="*/ 192 h 482"/>
                <a:gd name="T10" fmla="*/ 608 w 745"/>
                <a:gd name="T11" fmla="*/ 252 h 482"/>
                <a:gd name="T12" fmla="*/ 608 w 745"/>
                <a:gd name="T13" fmla="*/ 90 h 482"/>
                <a:gd name="T14" fmla="*/ 740 w 745"/>
                <a:gd name="T15" fmla="*/ 143 h 482"/>
                <a:gd name="T16" fmla="*/ 855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5"/>
                <a:gd name="T28" fmla="*/ 0 h 482"/>
                <a:gd name="T29" fmla="*/ 745 w 745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en-US">
                <a:latin typeface="Corbel" charset="0"/>
              </a:endParaRPr>
            </a:p>
          </p:txBody>
        </p:sp>
        <p:sp>
          <p:nvSpPr>
            <p:cNvPr id="24593" name="Rectangle 14"/>
            <p:cNvSpPr>
              <a:spLocks noChangeArrowheads="1"/>
            </p:cNvSpPr>
            <p:nvPr/>
          </p:nvSpPr>
          <p:spPr bwMode="auto">
            <a:xfrm>
              <a:off x="4716" y="1178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Corbel" charset="0"/>
                </a:rPr>
                <a:t>loss of </a:t>
              </a:r>
              <a:br>
                <a:rPr lang="en-US" b="1">
                  <a:solidFill>
                    <a:srgbClr val="CC0000"/>
                  </a:solidFill>
                  <a:latin typeface="Corbel" charset="0"/>
                </a:rPr>
              </a:br>
              <a:r>
                <a:rPr lang="en-US" b="1">
                  <a:solidFill>
                    <a:srgbClr val="CC0000"/>
                  </a:solidFill>
                  <a:latin typeface="Corbel" charset="0"/>
                </a:rPr>
                <a:t>energy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034212" y="3594100"/>
            <a:ext cx="1238250" cy="1384300"/>
            <a:chOff x="4570" y="2360"/>
            <a:chExt cx="780" cy="872"/>
          </a:xfrm>
        </p:grpSpPr>
        <p:sp>
          <p:nvSpPr>
            <p:cNvPr id="24590" name="Freeform 10"/>
            <p:cNvSpPr>
              <a:spLocks/>
            </p:cNvSpPr>
            <p:nvPr/>
          </p:nvSpPr>
          <p:spPr bwMode="auto">
            <a:xfrm>
              <a:off x="4570" y="2360"/>
              <a:ext cx="780" cy="512"/>
            </a:xfrm>
            <a:custGeom>
              <a:avLst/>
              <a:gdLst>
                <a:gd name="T0" fmla="*/ 0 w 745"/>
                <a:gd name="T1" fmla="*/ 402 h 482"/>
                <a:gd name="T2" fmla="*/ 206 w 745"/>
                <a:gd name="T3" fmla="*/ 558 h 482"/>
                <a:gd name="T4" fmla="*/ 241 w 745"/>
                <a:gd name="T5" fmla="*/ 283 h 482"/>
                <a:gd name="T6" fmla="*/ 424 w 745"/>
                <a:gd name="T7" fmla="*/ 402 h 482"/>
                <a:gd name="T8" fmla="*/ 437 w 745"/>
                <a:gd name="T9" fmla="*/ 192 h 482"/>
                <a:gd name="T10" fmla="*/ 608 w 745"/>
                <a:gd name="T11" fmla="*/ 252 h 482"/>
                <a:gd name="T12" fmla="*/ 608 w 745"/>
                <a:gd name="T13" fmla="*/ 90 h 482"/>
                <a:gd name="T14" fmla="*/ 740 w 745"/>
                <a:gd name="T15" fmla="*/ 143 h 482"/>
                <a:gd name="T16" fmla="*/ 855 w 745"/>
                <a:gd name="T17" fmla="*/ 0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45"/>
                <a:gd name="T28" fmla="*/ 0 h 482"/>
                <a:gd name="T29" fmla="*/ 745 w 745"/>
                <a:gd name="T30" fmla="*/ 482 h 4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45" h="482">
                  <a:moveTo>
                    <a:pt x="0" y="335"/>
                  </a:moveTo>
                  <a:cubicBezTo>
                    <a:pt x="72" y="408"/>
                    <a:pt x="145" y="482"/>
                    <a:pt x="180" y="465"/>
                  </a:cubicBezTo>
                  <a:cubicBezTo>
                    <a:pt x="215" y="448"/>
                    <a:pt x="178" y="257"/>
                    <a:pt x="210" y="235"/>
                  </a:cubicBezTo>
                  <a:cubicBezTo>
                    <a:pt x="242" y="213"/>
                    <a:pt x="342" y="347"/>
                    <a:pt x="370" y="335"/>
                  </a:cubicBezTo>
                  <a:cubicBezTo>
                    <a:pt x="398" y="323"/>
                    <a:pt x="353" y="181"/>
                    <a:pt x="380" y="160"/>
                  </a:cubicBezTo>
                  <a:cubicBezTo>
                    <a:pt x="407" y="139"/>
                    <a:pt x="505" y="224"/>
                    <a:pt x="530" y="210"/>
                  </a:cubicBezTo>
                  <a:cubicBezTo>
                    <a:pt x="555" y="196"/>
                    <a:pt x="511" y="90"/>
                    <a:pt x="530" y="75"/>
                  </a:cubicBezTo>
                  <a:cubicBezTo>
                    <a:pt x="549" y="60"/>
                    <a:pt x="609" y="132"/>
                    <a:pt x="645" y="120"/>
                  </a:cubicBezTo>
                  <a:cubicBezTo>
                    <a:pt x="681" y="108"/>
                    <a:pt x="713" y="54"/>
                    <a:pt x="745" y="0"/>
                  </a:cubicBezTo>
                </a:path>
              </a:pathLst>
            </a:custGeom>
            <a:noFill/>
            <a:ln w="5715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en-US">
                <a:latin typeface="Corbel" charset="0"/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4716" y="2828"/>
              <a:ext cx="6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CC0000"/>
                  </a:solidFill>
                  <a:latin typeface="Corbel" charset="0"/>
                </a:rPr>
                <a:t>loss of </a:t>
              </a:r>
              <a:br>
                <a:rPr lang="en-US" b="1">
                  <a:solidFill>
                    <a:srgbClr val="CC0000"/>
                  </a:solidFill>
                  <a:latin typeface="Corbel" charset="0"/>
                </a:rPr>
              </a:br>
              <a:r>
                <a:rPr lang="en-US" b="1">
                  <a:solidFill>
                    <a:srgbClr val="CC0000"/>
                  </a:solidFill>
                  <a:latin typeface="Corbel" charset="0"/>
                </a:rPr>
                <a:t>energy</a:t>
              </a:r>
            </a:p>
          </p:txBody>
        </p:sp>
      </p:grpSp>
      <p:sp>
        <p:nvSpPr>
          <p:cNvPr id="461833" name="Rectangle 9"/>
          <p:cNvSpPr>
            <a:spLocks noChangeArrowheads="1"/>
          </p:cNvSpPr>
          <p:nvPr/>
        </p:nvSpPr>
        <p:spPr bwMode="auto">
          <a:xfrm>
            <a:off x="4533900" y="1385888"/>
            <a:ext cx="2074862" cy="12827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Corbel" charset="0"/>
              </a:rPr>
              <a:t>secondary </a:t>
            </a:r>
            <a:br>
              <a:rPr lang="en-US" sz="2600" b="1">
                <a:solidFill>
                  <a:srgbClr val="0F116A"/>
                </a:solidFill>
                <a:latin typeface="Corbel" charset="0"/>
              </a:rPr>
            </a:br>
            <a:r>
              <a:rPr lang="en-US" sz="2600" b="1">
                <a:solidFill>
                  <a:srgbClr val="0F116A"/>
                </a:solidFill>
                <a:latin typeface="Corbel" charset="0"/>
              </a:rPr>
              <a:t>consumers</a:t>
            </a:r>
          </a:p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Corbel" charset="0"/>
              </a:rPr>
              <a:t>(carnivores)</a:t>
            </a:r>
            <a:endParaRPr lang="en-US" sz="3000" b="1">
              <a:solidFill>
                <a:srgbClr val="0F116A"/>
              </a:solidFill>
              <a:latin typeface="Corbel" charset="0"/>
            </a:endParaRPr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3932237" y="3786188"/>
            <a:ext cx="3276600" cy="88582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Corbel" charset="0"/>
              </a:rPr>
              <a:t>primary consumers</a:t>
            </a:r>
          </a:p>
          <a:p>
            <a:pPr>
              <a:defRPr/>
            </a:pPr>
            <a:r>
              <a:rPr lang="en-US" sz="2600" b="1">
                <a:solidFill>
                  <a:srgbClr val="0F116A"/>
                </a:solidFill>
                <a:latin typeface="Corbel" charset="0"/>
              </a:rPr>
              <a:t>(herbivores)</a:t>
            </a:r>
            <a:endParaRPr lang="en-US" sz="3000" b="1">
              <a:solidFill>
                <a:srgbClr val="0F116A"/>
              </a:solidFill>
              <a:latin typeface="Corbe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61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1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1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1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8" grpId="0" animBg="1"/>
      <p:bldP spid="461829" grpId="0" animBg="1"/>
      <p:bldP spid="461830" grpId="0" animBg="1"/>
      <p:bldP spid="461831" grpId="0" animBg="1"/>
      <p:bldP spid="461835" grpId="0" animBg="1"/>
      <p:bldP spid="461837" grpId="0" animBg="1"/>
      <p:bldP spid="461833" grpId="0" animBg="1"/>
      <p:bldP spid="4618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6181" t="42316" r="41878" b="16998"/>
          <a:stretch>
            <a:fillRect/>
          </a:stretch>
        </p:blipFill>
        <p:spPr>
          <a:xfrm>
            <a:off x="457200" y="1295400"/>
            <a:ext cx="8305799" cy="4879523"/>
          </a:xfr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Energy loss in ecosystem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sz="3900" dirty="0" smtClean="0">
                <a:latin typeface="+mn-lt"/>
              </a:rPr>
              <a:t>Ecological Pyramids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1"/>
            <a:ext cx="91440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Food chains  and food webs show feeding relationships in a community, but they do not show how many living organisms are involved.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“It is a representation of an ecological parameter present in various trophic levels of a food chain“.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>
                <a:latin typeface="+mj-lt"/>
              </a:rPr>
              <a:t>Like,- Energy flow, number of individuals etc.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+mj-lt"/>
              </a:rPr>
              <a:t>     Here the producers are at the base and consumers at the top.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2057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buFont typeface="Wingdings 2" charset="2"/>
              <a:buNone/>
            </a:pPr>
            <a:r>
              <a:rPr lang="en-GB" dirty="0" smtClean="0">
                <a:latin typeface="+mj-lt"/>
              </a:rPr>
              <a:t>On the basis of the parameters used, ecological</a:t>
            </a:r>
          </a:p>
          <a:p>
            <a:pPr eaLnBrk="1" hangingPunct="1">
              <a:lnSpc>
                <a:spcPct val="120000"/>
              </a:lnSpc>
              <a:buFont typeface="Wingdings 2" charset="2"/>
              <a:buNone/>
            </a:pPr>
            <a:r>
              <a:rPr lang="en-GB" dirty="0" smtClean="0">
                <a:latin typeface="+mj-lt"/>
              </a:rPr>
              <a:t>pyramids are of three types. 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+mj-lt"/>
              </a:rPr>
              <a:t>Pyramid of Numbers 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+mj-lt"/>
              </a:rPr>
              <a:t>Pyramid of Biomass </a:t>
            </a:r>
          </a:p>
          <a:p>
            <a:pPr marL="514350" indent="-5143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latin typeface="+mj-lt"/>
              </a:rPr>
              <a:t>Pyramid of Energy </a:t>
            </a:r>
          </a:p>
          <a:p>
            <a:pPr eaLnBrk="1" hangingPunct="1">
              <a:lnSpc>
                <a:spcPct val="120000"/>
              </a:lnSpc>
            </a:pPr>
            <a:endParaRPr lang="en-GB" dirty="0" smtClean="0"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endParaRPr lang="en-GB" dirty="0" smtClean="0">
              <a:latin typeface="+mj-lt"/>
            </a:endParaRPr>
          </a:p>
        </p:txBody>
      </p:sp>
      <p:pic>
        <p:nvPicPr>
          <p:cNvPr id="56322" name="Picture 2" descr="energy pyramid, biomass pyram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10802"/>
            <a:ext cx="2819400" cy="224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724400" cy="4572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70000"/>
              </a:lnSpc>
            </a:pPr>
            <a:r>
              <a:rPr lang="en-GB" sz="2800" dirty="0" smtClean="0">
                <a:latin typeface="+mj-lt"/>
              </a:rPr>
              <a:t>The graphic representation of number of individuals per unit area of various trophic levels.</a:t>
            </a:r>
          </a:p>
          <a:p>
            <a:pPr eaLnBrk="1" hangingPunct="1">
              <a:lnSpc>
                <a:spcPct val="170000"/>
              </a:lnSpc>
            </a:pPr>
            <a:r>
              <a:rPr lang="en-GB" sz="2800" dirty="0" smtClean="0">
                <a:latin typeface="+mj-lt"/>
              </a:rPr>
              <a:t>For </a:t>
            </a:r>
            <a:r>
              <a:rPr lang="en-GB" sz="2800" dirty="0" err="1" smtClean="0">
                <a:latin typeface="+mj-lt"/>
              </a:rPr>
              <a:t>eg</a:t>
            </a:r>
            <a:r>
              <a:rPr lang="en-GB" sz="2800" dirty="0" smtClean="0">
                <a:latin typeface="+mj-lt"/>
              </a:rPr>
              <a:t>-</a:t>
            </a:r>
          </a:p>
          <a:p>
            <a:pPr lvl="1" eaLnBrk="1" hangingPunct="1">
              <a:lnSpc>
                <a:spcPct val="170000"/>
              </a:lnSpc>
            </a:pPr>
            <a:r>
              <a:rPr lang="en-GB" sz="2400" dirty="0" smtClean="0">
                <a:latin typeface="+mj-lt"/>
              </a:rPr>
              <a:t>About 100 algae --- </a:t>
            </a:r>
          </a:p>
          <a:p>
            <a:pPr lvl="1" eaLnBrk="1" hangingPunct="1">
              <a:lnSpc>
                <a:spcPct val="170000"/>
              </a:lnSpc>
            </a:pPr>
            <a:r>
              <a:rPr lang="en-GB" sz="2400" dirty="0" smtClean="0">
                <a:latin typeface="+mj-lt"/>
              </a:rPr>
              <a:t>8 zooplanktons—</a:t>
            </a:r>
          </a:p>
          <a:p>
            <a:pPr lvl="1" eaLnBrk="1" hangingPunct="1">
              <a:lnSpc>
                <a:spcPct val="170000"/>
              </a:lnSpc>
            </a:pPr>
            <a:r>
              <a:rPr lang="en-GB" sz="2400" dirty="0" smtClean="0">
                <a:latin typeface="+mj-lt"/>
              </a:rPr>
              <a:t> 3 fishes and crabs----- </a:t>
            </a:r>
          </a:p>
          <a:p>
            <a:pPr lvl="1" eaLnBrk="1" hangingPunct="1">
              <a:lnSpc>
                <a:spcPct val="170000"/>
              </a:lnSpc>
            </a:pPr>
            <a:r>
              <a:rPr lang="en-GB" sz="2400" dirty="0" smtClean="0">
                <a:latin typeface="+mj-lt"/>
              </a:rPr>
              <a:t>one large fish.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400" dirty="0" smtClean="0"/>
              <a:t>1)Pyramid of Numbers</a:t>
            </a:r>
            <a:endParaRPr lang="en-GB" dirty="0" smtClean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15" t="37305" r="46126" b="27184"/>
          <a:stretch>
            <a:fillRect/>
          </a:stretch>
        </p:blipFill>
        <p:spPr bwMode="auto">
          <a:xfrm>
            <a:off x="4876800" y="2133600"/>
            <a:ext cx="4090987" cy="41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TGES BIOLOGY IGCSE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>
          <a:xfrm>
            <a:off x="0" y="4648200"/>
            <a:ext cx="9144000" cy="2209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>
                <a:latin typeface="Georgia" pitchFamily="18" charset="0"/>
              </a:rPr>
              <a:t>Producers are at the first level, herbivores at second and carnivores at third.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Georgia" pitchFamily="18" charset="0"/>
              </a:rPr>
              <a:t>There are fewer herbivores than producers.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latin typeface="Georgia" pitchFamily="18" charset="0"/>
              </a:rPr>
              <a:t>There are fewer carnivores than herbivores.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dirty="0" smtClean="0"/>
              <a:t>Pyramid of numbers</a:t>
            </a:r>
          </a:p>
        </p:txBody>
      </p:sp>
      <p:pic>
        <p:nvPicPr>
          <p:cNvPr id="38916" name="Picture 5" descr="http://image.wistatutor.com/content/ecosystem/pyramid-of-numbers-inverted-spindle-shaped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609600"/>
            <a:ext cx="51323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Georgia" pitchFamily="18" charset="0"/>
              </a:rPr>
              <a:t>Drawback: </a:t>
            </a:r>
          </a:p>
          <a:p>
            <a:r>
              <a:rPr lang="en-US" sz="2800" dirty="0" smtClean="0">
                <a:latin typeface="Georgia" pitchFamily="18" charset="0"/>
              </a:rPr>
              <a:t>Does not take into account the size of organisms.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 smtClean="0"/>
              <a:t>Pyramid of numbers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0063" y="3000375"/>
            <a:ext cx="2428875" cy="3143250"/>
            <a:chOff x="785786" y="3286124"/>
            <a:chExt cx="2143140" cy="2857520"/>
          </a:xfrm>
        </p:grpSpPr>
        <p:sp>
          <p:nvSpPr>
            <p:cNvPr id="4" name="Rectangle 3"/>
            <p:cNvSpPr/>
            <p:nvPr/>
          </p:nvSpPr>
          <p:spPr>
            <a:xfrm>
              <a:off x="1714480" y="5215672"/>
              <a:ext cx="214314" cy="92797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85786" y="4572008"/>
              <a:ext cx="2143140" cy="64366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2976" y="3929788"/>
              <a:ext cx="1357322" cy="64222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5918" y="3286124"/>
              <a:ext cx="142876" cy="64366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000625" y="3143250"/>
            <a:ext cx="2500313" cy="2857500"/>
            <a:chOff x="5000628" y="3143248"/>
            <a:chExt cx="2500330" cy="2857520"/>
          </a:xfrm>
        </p:grpSpPr>
        <p:sp>
          <p:nvSpPr>
            <p:cNvPr id="10" name="Rectangle 9"/>
            <p:cNvSpPr/>
            <p:nvPr/>
          </p:nvSpPr>
          <p:spPr>
            <a:xfrm>
              <a:off x="6143636" y="5072075"/>
              <a:ext cx="214314" cy="92869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14942" y="4429132"/>
              <a:ext cx="2143140" cy="6429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72132" y="3786191"/>
              <a:ext cx="1357322" cy="64294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00628" y="3143248"/>
              <a:ext cx="2500330" cy="6429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00250" y="5429250"/>
            <a:ext cx="1724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Mahogony tree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78138" y="4786313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Catterpillars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19288" y="3286125"/>
            <a:ext cx="1095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Buzzard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28875" y="3929063"/>
            <a:ext cx="1312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Blackbirds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529388" y="5227638"/>
            <a:ext cx="1289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Rose bush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78700" y="4584700"/>
            <a:ext cx="1120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Greenfly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04113" y="3214688"/>
            <a:ext cx="1211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Parasites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958013" y="3870325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Ladybirds </a:t>
            </a:r>
          </a:p>
        </p:txBody>
      </p:sp>
      <p:sp>
        <p:nvSpPr>
          <p:cNvPr id="39950" name="Footer Placeholder 2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TGES BIOLOGY IGCSE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/>
          <a:srcRect r="46153"/>
          <a:stretch>
            <a:fillRect/>
          </a:stretch>
        </p:blipFill>
        <p:spPr bwMode="auto">
          <a:xfrm>
            <a:off x="142875" y="0"/>
            <a:ext cx="200025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TGES BIOLOGY IGCSE</a:t>
            </a: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3581400" y="914400"/>
            <a:ext cx="2428875" cy="3143250"/>
            <a:chOff x="785786" y="3286124"/>
            <a:chExt cx="2143140" cy="2857520"/>
          </a:xfrm>
        </p:grpSpPr>
        <p:sp>
          <p:nvSpPr>
            <p:cNvPr id="17" name="Rectangle 16"/>
            <p:cNvSpPr/>
            <p:nvPr/>
          </p:nvSpPr>
          <p:spPr>
            <a:xfrm>
              <a:off x="1714480" y="5215672"/>
              <a:ext cx="214314" cy="92797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5786" y="4572008"/>
              <a:ext cx="2143140" cy="64366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2976" y="3929788"/>
              <a:ext cx="1357322" cy="64222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85918" y="3286124"/>
              <a:ext cx="142876" cy="643664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81587" y="3343275"/>
            <a:ext cx="989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Oak tree</a:t>
            </a:r>
            <a:endParaRPr lang="en-US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43600" y="2590800"/>
            <a:ext cx="12965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Caterpillars </a:t>
            </a:r>
            <a:endParaRPr lang="en-US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000625" y="1200150"/>
            <a:ext cx="1465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Sparrowhawk</a:t>
            </a:r>
            <a:endParaRPr lang="en-US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10212" y="1843088"/>
            <a:ext cx="949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Blue tits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3886200" y="928688"/>
            <a:ext cx="5186363" cy="2043111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60000"/>
              </a:lnSpc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The total amount of living or organic matter in an ecosystem at any time is called 'Biomass'.</a:t>
            </a:r>
          </a:p>
          <a:p>
            <a:pPr eaLnBrk="1" hangingPunct="1">
              <a:lnSpc>
                <a:spcPct val="160000"/>
              </a:lnSpc>
            </a:pPr>
            <a:endParaRPr lang="en-GB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2. Pyramid of Biomass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24" t="37109" r="58252" b="23828"/>
          <a:stretch>
            <a:fillRect/>
          </a:stretch>
        </p:blipFill>
        <p:spPr bwMode="auto">
          <a:xfrm>
            <a:off x="304800" y="990600"/>
            <a:ext cx="4267200" cy="5572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TGES BIOLOGY IGCSE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27432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>
                <a:latin typeface="Georgia" pitchFamily="18" charset="0"/>
              </a:rPr>
              <a:t>For construction-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>
                <a:latin typeface="Georgia" pitchFamily="18" charset="0"/>
              </a:rPr>
              <a:t>Samples of organisms at each trophic level is taken,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>
                <a:latin typeface="Georgia" pitchFamily="18" charset="0"/>
              </a:rPr>
              <a:t>Average mass is calculated</a:t>
            </a:r>
          </a:p>
          <a:p>
            <a:pPr lvl="1">
              <a:lnSpc>
                <a:spcPct val="170000"/>
              </a:lnSpc>
            </a:pPr>
            <a:r>
              <a:rPr lang="en-US" sz="1800" dirty="0" smtClean="0">
                <a:latin typeface="Georgia" pitchFamily="18" charset="0"/>
              </a:rPr>
              <a:t>Average mass is multiplied by the estimated number of organisms present in the community.</a:t>
            </a:r>
          </a:p>
          <a:p>
            <a:pPr>
              <a:lnSpc>
                <a:spcPct val="170000"/>
              </a:lnSpc>
            </a:pPr>
            <a:endParaRPr lang="en-US" sz="2400" dirty="0" smtClean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dirty="0" smtClean="0"/>
              <a:t>Pyramid of biomass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0438"/>
            <a:ext cx="4333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5"/>
          <p:cNvSpPr>
            <a:spLocks noGrp="1"/>
          </p:cNvSpPr>
          <p:nvPr>
            <p:ph idx="1"/>
          </p:nvPr>
        </p:nvSpPr>
        <p:spPr>
          <a:xfrm>
            <a:off x="1" y="838200"/>
            <a:ext cx="5029199" cy="51816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Georgia" pitchFamily="18" charset="0"/>
              </a:rPr>
              <a:t>Graphic representation of the amount of energy trapped per unit time and area in different trophic level of a food chain.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Georgia" pitchFamily="18" charset="0"/>
              </a:rPr>
              <a:t>The producers forming the base and the top carnivores at the tip. </a:t>
            </a:r>
          </a:p>
          <a:p>
            <a:pPr eaLnBrk="1" hangingPunct="1">
              <a:lnSpc>
                <a:spcPct val="150000"/>
              </a:lnSpc>
            </a:pPr>
            <a:endParaRPr lang="en-GB" sz="2800" dirty="0" smtClean="0">
              <a:latin typeface="Georgia" pitchFamily="18" charset="0"/>
            </a:endParaRPr>
          </a:p>
        </p:txBody>
      </p:sp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 dirty="0" smtClean="0"/>
              <a:t>3. Pyramid of Energy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0" t="44922" r="47266" b="16016"/>
          <a:stretch>
            <a:fillRect/>
          </a:stretch>
        </p:blipFill>
        <p:spPr bwMode="auto">
          <a:xfrm>
            <a:off x="4876800" y="914400"/>
            <a:ext cx="4267200" cy="54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Habitat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477000" cy="483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2052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600" dirty="0" smtClean="0"/>
              <a:t>Habitat is a place where an organism lives.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8113" y="107950"/>
            <a:ext cx="7858125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Ecological pyramid</a:t>
            </a:r>
          </a:p>
        </p:txBody>
      </p:sp>
      <p:sp>
        <p:nvSpPr>
          <p:cNvPr id="27651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8113" y="962025"/>
            <a:ext cx="7253287" cy="1628775"/>
          </a:xfrm>
        </p:spPr>
        <p:txBody>
          <a:bodyPr/>
          <a:lstStyle/>
          <a:p>
            <a:pPr eaLnBrk="1" hangingPunct="1"/>
            <a:r>
              <a:rPr lang="en-US" sz="2800" smtClean="0"/>
              <a:t>Loss of energy between levels of food chain</a:t>
            </a:r>
          </a:p>
          <a:p>
            <a:pPr lvl="1" eaLnBrk="1" hangingPunct="1"/>
            <a:r>
              <a:rPr lang="en-US" sz="2400" smtClean="0"/>
              <a:t>can feed fewer animals in each level</a:t>
            </a:r>
          </a:p>
          <a:p>
            <a:pPr lvl="1" eaLnBrk="1" hangingPunct="1"/>
            <a:r>
              <a:rPr lang="en-US" sz="2400" smtClean="0"/>
              <a:t>Fewr organisms at the top due to energy loss</a:t>
            </a:r>
            <a:endParaRPr lang="en-US" sz="2000" smtClean="0"/>
          </a:p>
        </p:txBody>
      </p:sp>
      <p:pic>
        <p:nvPicPr>
          <p:cNvPr id="27652" name="Picture 1027"/>
          <p:cNvPicPr>
            <a:picLocks noChangeAspect="1" noChangeArrowheads="1"/>
          </p:cNvPicPr>
          <p:nvPr/>
        </p:nvPicPr>
        <p:blipFill>
          <a:blip r:embed="rId6"/>
          <a:srcRect b="4691"/>
          <a:stretch>
            <a:fillRect/>
          </a:stretch>
        </p:blipFill>
        <p:spPr bwMode="auto">
          <a:xfrm>
            <a:off x="393700" y="2455863"/>
            <a:ext cx="845820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2069" name="AutoShape 1029"/>
          <p:cNvSpPr>
            <a:spLocks noChangeArrowheads="1"/>
          </p:cNvSpPr>
          <p:nvPr/>
        </p:nvSpPr>
        <p:spPr bwMode="auto">
          <a:xfrm>
            <a:off x="1881188" y="2182813"/>
            <a:ext cx="6143625" cy="4675187"/>
          </a:xfrm>
          <a:prstGeom prst="triangle">
            <a:avLst>
              <a:gd name="adj" fmla="val 50000"/>
            </a:avLst>
          </a:prstGeom>
          <a:solidFill>
            <a:srgbClr val="FFEA18">
              <a:alpha val="20000"/>
            </a:srgbClr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72070" name="AutoShape 1030"/>
          <p:cNvSpPr>
            <a:spLocks noChangeArrowheads="1"/>
          </p:cNvSpPr>
          <p:nvPr/>
        </p:nvSpPr>
        <p:spPr bwMode="auto">
          <a:xfrm>
            <a:off x="4067175" y="5783263"/>
            <a:ext cx="1741488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27432" tIns="0" rIns="45720" bIns="0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Corbel" charset="0"/>
              </a:rPr>
              <a:t>1,000,000,000</a:t>
            </a:r>
          </a:p>
        </p:txBody>
      </p:sp>
      <p:sp>
        <p:nvSpPr>
          <p:cNvPr id="472071" name="AutoShape 1031"/>
          <p:cNvSpPr>
            <a:spLocks noChangeArrowheads="1"/>
          </p:cNvSpPr>
          <p:nvPr/>
        </p:nvSpPr>
        <p:spPr bwMode="auto">
          <a:xfrm>
            <a:off x="4421188" y="4740275"/>
            <a:ext cx="1035050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27432" tIns="0" rIns="45720" bIns="0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Corbel" charset="0"/>
              </a:rPr>
              <a:t>100,000</a:t>
            </a:r>
          </a:p>
        </p:txBody>
      </p:sp>
      <p:sp>
        <p:nvSpPr>
          <p:cNvPr id="472072" name="AutoShape 1032"/>
          <p:cNvSpPr>
            <a:spLocks noChangeArrowheads="1"/>
          </p:cNvSpPr>
          <p:nvPr/>
        </p:nvSpPr>
        <p:spPr bwMode="auto">
          <a:xfrm>
            <a:off x="4668838" y="3697288"/>
            <a:ext cx="538162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27432" tIns="0" rIns="45720" bIns="0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Corbel" charset="0"/>
              </a:rPr>
              <a:t>100</a:t>
            </a:r>
          </a:p>
        </p:txBody>
      </p:sp>
      <p:sp>
        <p:nvSpPr>
          <p:cNvPr id="472073" name="AutoShape 1033"/>
          <p:cNvSpPr>
            <a:spLocks noChangeArrowheads="1"/>
          </p:cNvSpPr>
          <p:nvPr/>
        </p:nvSpPr>
        <p:spPr bwMode="auto">
          <a:xfrm>
            <a:off x="4803775" y="2660650"/>
            <a:ext cx="266700" cy="33972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27432" tIns="0" rIns="45720" bIns="0" anchor="ctr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Corbel" charset="0"/>
              </a:rPr>
              <a:t>1</a:t>
            </a:r>
          </a:p>
        </p:txBody>
      </p:sp>
      <p:sp>
        <p:nvSpPr>
          <p:cNvPr id="27658" name="AutoShape 1036"/>
          <p:cNvSpPr>
            <a:spLocks noChangeArrowheads="1"/>
          </p:cNvSpPr>
          <p:nvPr/>
        </p:nvSpPr>
        <p:spPr bwMode="auto">
          <a:xfrm>
            <a:off x="6878638" y="107950"/>
            <a:ext cx="2293937" cy="2293938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CC0000"/>
                </a:solidFill>
                <a:latin typeface="Corbel" charset="0"/>
              </a:rPr>
              <a:t>sun</a:t>
            </a:r>
            <a:endParaRPr lang="en-US" u="sng">
              <a:solidFill>
                <a:srgbClr val="008000"/>
              </a:solidFill>
              <a:latin typeface="Corbe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2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2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2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 animBg="1"/>
      <p:bldP spid="472070" grpId="0" animBg="1"/>
      <p:bldP spid="472071" grpId="0" animBg="1"/>
      <p:bldP spid="472072" grpId="0" animBg="1"/>
      <p:bldP spid="4720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400" dirty="0" smtClean="0">
                <a:latin typeface="+mn-lt"/>
              </a:rPr>
              <a:t>Explain why food chains usually have fewer  than five trophic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2209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Georgia" pitchFamily="18" charset="0"/>
              </a:rPr>
              <a:t>it's probably because energy is lost in huge amounts as you go up the trophic levels</a:t>
            </a:r>
            <a:r>
              <a:rPr lang="en-US" sz="2400" dirty="0" smtClean="0">
                <a:solidFill>
                  <a:srgbClr val="C00000"/>
                </a:solidFill>
                <a:latin typeface="Georgia" pitchFamily="18" charset="0"/>
              </a:rPr>
              <a:t>, due to metabolism, heat loss</a:t>
            </a:r>
            <a:r>
              <a:rPr lang="en-US" sz="2400" dirty="0" smtClean="0">
                <a:latin typeface="Georgia" pitchFamily="18" charset="0"/>
              </a:rPr>
              <a:t>, etc.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so if you had a 5th level consumer, they would have to eat less amounts of food to be able to survive.</a:t>
            </a:r>
            <a:endParaRPr lang="en-US" sz="24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54" t="45833" r="35578" b="15625"/>
          <a:stretch>
            <a:fillRect/>
          </a:stretch>
        </p:blipFill>
        <p:spPr bwMode="auto">
          <a:xfrm>
            <a:off x="914400" y="2780714"/>
            <a:ext cx="7162800" cy="407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Humans in food chains</a:t>
            </a:r>
          </a:p>
        </p:txBody>
      </p:sp>
      <p:sp>
        <p:nvSpPr>
          <p:cNvPr id="28675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1371600"/>
          </a:xfrm>
        </p:spPr>
        <p:txBody>
          <a:bodyPr rIns="0"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600" dirty="0" smtClean="0"/>
              <a:t>how much energy does it take to feed a human?</a:t>
            </a:r>
            <a:endParaRPr lang="en-US" dirty="0" smtClean="0"/>
          </a:p>
          <a:p>
            <a:pPr lvl="2" eaLnBrk="1" hangingPunct="1">
              <a:lnSpc>
                <a:spcPct val="150000"/>
              </a:lnSpc>
            </a:pPr>
            <a:r>
              <a:rPr lang="en-US" dirty="0" smtClean="0"/>
              <a:t>if we are meat eaters? Vegetarians?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/>
          <a:srcRect b="6772"/>
          <a:stretch>
            <a:fillRect/>
          </a:stretch>
        </p:blipFill>
        <p:spPr bwMode="auto">
          <a:xfrm>
            <a:off x="0" y="2743200"/>
            <a:ext cx="9144000" cy="369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534400" cy="43434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In what forms does carbon present in living organisms…..?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/>
              <a:t>	Carbohydrate, Protein,  Fats, DNA etc.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What are the sources of carbon.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How do carbon enters into living organisms.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In what way does it come back to the sources again.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sz="2400" dirty="0" smtClean="0"/>
          </a:p>
          <a:p>
            <a:pPr marL="514350" indent="-51435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Carbon Cycle…?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Copy the following figure</a:t>
            </a:r>
            <a:endParaRPr lang="en-IN" dirty="0"/>
          </a:p>
        </p:txBody>
      </p:sp>
      <p:pic>
        <p:nvPicPr>
          <p:cNvPr id="4" name="Picture 2" descr="http://www.ibguides.com/images/5.2.1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9144000" cy="6199632"/>
          </a:xfrm>
          <a:prstGeom prst="rect">
            <a:avLst/>
          </a:prstGeom>
          <a:noFill/>
        </p:spPr>
      </p:pic>
      <p:sp>
        <p:nvSpPr>
          <p:cNvPr id="5" name="AutoShape 30"/>
          <p:cNvSpPr>
            <a:spLocks noChangeArrowheads="1"/>
          </p:cNvSpPr>
          <p:nvPr/>
        </p:nvSpPr>
        <p:spPr bwMode="auto">
          <a:xfrm>
            <a:off x="6362700" y="2882900"/>
            <a:ext cx="2781300" cy="3975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2100" b="1" u="sng" dirty="0" err="1">
                <a:latin typeface="Corbel" charset="0"/>
              </a:rPr>
              <a:t>abiotic</a:t>
            </a:r>
            <a:r>
              <a:rPr lang="en-US" sz="2100" b="1" u="sng" dirty="0">
                <a:latin typeface="Corbel" charset="0"/>
              </a:rPr>
              <a:t> reservoir</a:t>
            </a:r>
            <a:r>
              <a:rPr lang="en-US" sz="2100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sz="2100" b="1" dirty="0">
                <a:latin typeface="Corbel" charset="0"/>
              </a:rPr>
              <a:t>CO</a:t>
            </a:r>
            <a:r>
              <a:rPr lang="en-US" sz="2100" b="1" baseline="-25000" dirty="0">
                <a:latin typeface="Corbel" charset="0"/>
              </a:rPr>
              <a:t>2</a:t>
            </a:r>
            <a:r>
              <a:rPr lang="en-US" sz="2100" b="1" dirty="0">
                <a:latin typeface="Corbel" charset="0"/>
              </a:rPr>
              <a:t> in atmosphere</a:t>
            </a:r>
          </a:p>
          <a:p>
            <a:pPr>
              <a:defRPr/>
            </a:pPr>
            <a:r>
              <a:rPr lang="en-US" sz="2100" b="1" u="sng" dirty="0">
                <a:latin typeface="Corbel" charset="0"/>
              </a:rPr>
              <a:t>enter food chain</a:t>
            </a:r>
            <a:r>
              <a:rPr lang="en-US" sz="2100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sz="2100" b="1" dirty="0">
                <a:latin typeface="Corbel" charset="0"/>
              </a:rPr>
              <a:t>photosynthesis = carbon fixation in Calvin cycle</a:t>
            </a:r>
          </a:p>
          <a:p>
            <a:pPr>
              <a:defRPr/>
            </a:pPr>
            <a:r>
              <a:rPr lang="en-US" sz="2100" b="1" u="sng" dirty="0">
                <a:latin typeface="Corbel" charset="0"/>
              </a:rPr>
              <a:t>Recycle: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100" b="1" dirty="0">
                <a:latin typeface="Corbel" charset="0"/>
              </a:rPr>
              <a:t>  decomposition</a:t>
            </a:r>
          </a:p>
          <a:p>
            <a:pPr>
              <a:defRPr/>
            </a:pPr>
            <a:r>
              <a:rPr lang="en-US" sz="2100" b="1" u="sng" dirty="0">
                <a:latin typeface="Corbel" charset="0"/>
              </a:rPr>
              <a:t>return to </a:t>
            </a:r>
            <a:r>
              <a:rPr lang="en-US" sz="2100" b="1" u="sng" dirty="0" err="1">
                <a:latin typeface="Corbel" charset="0"/>
              </a:rPr>
              <a:t>abiotic</a:t>
            </a:r>
            <a:r>
              <a:rPr lang="en-US" sz="2100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sz="2100" b="1" dirty="0">
                <a:latin typeface="Corbel" charset="0"/>
              </a:rPr>
              <a:t>respiration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sz="2100" b="1" dirty="0">
                <a:latin typeface="Corbel" charset="0"/>
              </a:rPr>
              <a:t>Combustion of fossil fuels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6"/>
          <a:srcRect t="10500" b="10500"/>
          <a:stretch>
            <a:fillRect/>
          </a:stretch>
        </p:blipFill>
        <p:spPr bwMode="auto">
          <a:xfrm>
            <a:off x="328613" y="1735138"/>
            <a:ext cx="8410575" cy="498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6100" y="5638800"/>
            <a:ext cx="9001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Lakes</a:t>
            </a:r>
            <a:endParaRPr lang="en-US">
              <a:latin typeface="Corbel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125913" y="5057775"/>
            <a:ext cx="1022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Runoff</a:t>
            </a:r>
            <a:endParaRPr lang="en-US">
              <a:latin typeface="Corbel" charset="0"/>
            </a:endParaRP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2633663" y="5889625"/>
            <a:ext cx="2735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Percolation in soil</a:t>
            </a:r>
            <a:endParaRPr lang="en-US">
              <a:latin typeface="Corbel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4535488" y="2587625"/>
            <a:ext cx="1835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Evaporation</a:t>
            </a:r>
            <a:endParaRPr lang="en-US">
              <a:latin typeface="Corbel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655763" y="2005013"/>
            <a:ext cx="202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Transpiration</a:t>
            </a:r>
            <a:endParaRPr lang="en-US">
              <a:latin typeface="Corbel" charset="0"/>
            </a:endParaRP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2593975" y="3233738"/>
            <a:ext cx="19224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Precipitation</a:t>
            </a:r>
            <a:endParaRPr lang="en-US">
              <a:latin typeface="Corbel" charset="0"/>
            </a:endParaRPr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6992938" y="4278313"/>
            <a:ext cx="11477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Oceans</a:t>
            </a:r>
            <a:endParaRPr lang="en-US">
              <a:latin typeface="Corbel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6742113" y="1833563"/>
            <a:ext cx="192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Solar energy</a:t>
            </a:r>
          </a:p>
        </p:txBody>
      </p:sp>
      <p:sp>
        <p:nvSpPr>
          <p:cNvPr id="22539" name="Rectangle 13"/>
          <p:cNvSpPr>
            <a:spLocks noChangeArrowheads="1"/>
          </p:cNvSpPr>
          <p:nvPr/>
        </p:nvSpPr>
        <p:spPr bwMode="auto">
          <a:xfrm>
            <a:off x="5883275" y="6035675"/>
            <a:ext cx="1111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Aquifer</a:t>
            </a:r>
            <a:endParaRPr lang="en-US">
              <a:latin typeface="Corbel" charset="0"/>
            </a:endParaRP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H="1">
            <a:off x="5508625" y="6188075"/>
            <a:ext cx="342900" cy="225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976563" y="6326188"/>
            <a:ext cx="1976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500" b="1">
                <a:solidFill>
                  <a:srgbClr val="000000"/>
                </a:solidFill>
                <a:latin typeface="Corbel" charset="0"/>
              </a:rPr>
              <a:t>Groundwater</a:t>
            </a:r>
            <a:endParaRPr lang="en-US">
              <a:latin typeface="Corbel" charset="0"/>
            </a:endParaRPr>
          </a:p>
        </p:txBody>
      </p:sp>
      <p:sp>
        <p:nvSpPr>
          <p:cNvPr id="454673" name="Oval 17"/>
          <p:cNvSpPr>
            <a:spLocks noChangeArrowheads="1"/>
          </p:cNvSpPr>
          <p:nvPr/>
        </p:nvSpPr>
        <p:spPr bwMode="auto">
          <a:xfrm>
            <a:off x="6748463" y="4013200"/>
            <a:ext cx="1855787" cy="838200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74" name="Oval 18"/>
          <p:cNvSpPr>
            <a:spLocks noChangeArrowheads="1"/>
          </p:cNvSpPr>
          <p:nvPr/>
        </p:nvSpPr>
        <p:spPr bwMode="auto">
          <a:xfrm>
            <a:off x="112713" y="5394325"/>
            <a:ext cx="1855787" cy="838200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75" name="Oval 19"/>
          <p:cNvSpPr>
            <a:spLocks noChangeArrowheads="1"/>
          </p:cNvSpPr>
          <p:nvPr/>
        </p:nvSpPr>
        <p:spPr bwMode="auto">
          <a:xfrm>
            <a:off x="2208213" y="5900738"/>
            <a:ext cx="5284787" cy="854075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76" name="Oval 20"/>
          <p:cNvSpPr>
            <a:spLocks noChangeArrowheads="1"/>
          </p:cNvSpPr>
          <p:nvPr/>
        </p:nvSpPr>
        <p:spPr bwMode="auto">
          <a:xfrm>
            <a:off x="1370013" y="1870075"/>
            <a:ext cx="2482850" cy="560388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77" name="Oval 21"/>
          <p:cNvSpPr>
            <a:spLocks noChangeArrowheads="1"/>
          </p:cNvSpPr>
          <p:nvPr/>
        </p:nvSpPr>
        <p:spPr bwMode="auto">
          <a:xfrm>
            <a:off x="2314575" y="3028950"/>
            <a:ext cx="2482850" cy="719138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150813" y="2413000"/>
            <a:ext cx="1541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100" b="1">
                <a:solidFill>
                  <a:srgbClr val="000000"/>
                </a:solidFill>
                <a:latin typeface="Corbel" charset="0"/>
              </a:rPr>
              <a:t>Water vapor</a:t>
            </a:r>
            <a:endParaRPr lang="en-US" sz="2000">
              <a:latin typeface="Corbel" charset="0"/>
            </a:endParaRPr>
          </a:p>
        </p:txBody>
      </p:sp>
      <p:sp>
        <p:nvSpPr>
          <p:cNvPr id="454679" name="Oval 23"/>
          <p:cNvSpPr>
            <a:spLocks noChangeArrowheads="1"/>
          </p:cNvSpPr>
          <p:nvPr/>
        </p:nvSpPr>
        <p:spPr bwMode="auto">
          <a:xfrm>
            <a:off x="0" y="2243138"/>
            <a:ext cx="1855788" cy="584200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81" name="Oval 25"/>
          <p:cNvSpPr>
            <a:spLocks noChangeArrowheads="1"/>
          </p:cNvSpPr>
          <p:nvPr/>
        </p:nvSpPr>
        <p:spPr bwMode="auto">
          <a:xfrm>
            <a:off x="4183063" y="2478088"/>
            <a:ext cx="2482850" cy="560387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454682" name="Oval 26"/>
          <p:cNvSpPr>
            <a:spLocks noChangeArrowheads="1"/>
          </p:cNvSpPr>
          <p:nvPr/>
        </p:nvSpPr>
        <p:spPr bwMode="auto">
          <a:xfrm>
            <a:off x="3444875" y="4935538"/>
            <a:ext cx="2482850" cy="560387"/>
          </a:xfrm>
          <a:prstGeom prst="ellipse">
            <a:avLst/>
          </a:prstGeom>
          <a:solidFill>
            <a:srgbClr val="FFFF00">
              <a:alpha val="20000"/>
            </a:srgbClr>
          </a:solidFill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rbel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Water cycles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54685" name="AutoShape 29"/>
          <p:cNvSpPr>
            <a:spLocks noChangeArrowheads="1"/>
          </p:cNvSpPr>
          <p:nvPr/>
        </p:nvSpPr>
        <p:spPr bwMode="auto">
          <a:xfrm>
            <a:off x="5995988" y="114300"/>
            <a:ext cx="3054350" cy="308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b="1" u="sng" dirty="0" err="1">
                <a:latin typeface="Corbel" charset="0"/>
              </a:rPr>
              <a:t>abiotic</a:t>
            </a:r>
            <a:r>
              <a:rPr lang="en-US" b="1" u="sng" dirty="0">
                <a:latin typeface="Corbel" charset="0"/>
              </a:rPr>
              <a:t> reservoir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surface &amp; atmospheric water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enter food chain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precipitation &amp; plant uptake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recycle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transpiration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return to abiotic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evaporation </a:t>
            </a:r>
            <a:r>
              <a:rPr lang="en-US" b="1" dirty="0">
                <a:solidFill>
                  <a:srgbClr val="000000"/>
                </a:solidFill>
                <a:latin typeface="Corbel" charset="0"/>
              </a:rPr>
              <a:t>&amp; runoff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4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4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4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4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4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4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468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468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4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4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4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4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4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4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4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4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4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4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4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4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4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4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73" grpId="0" animBg="1"/>
      <p:bldP spid="454674" grpId="0" animBg="1"/>
      <p:bldP spid="454675" grpId="0" animBg="1"/>
      <p:bldP spid="454676" grpId="0" animBg="1"/>
      <p:bldP spid="454677" grpId="0" animBg="1"/>
      <p:bldP spid="454679" grpId="0" animBg="1"/>
      <p:bldP spid="454681" grpId="0" animBg="1"/>
      <p:bldP spid="454682" grpId="0" animBg="1"/>
      <p:bldP spid="454685" grpId="0" build="p" bldLvl="2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1"/>
            <a:ext cx="8915400" cy="373379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In what forms does nitrogen present in living organisms…..?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400" dirty="0" smtClean="0"/>
              <a:t>	Amino acids, Protein, Chlorophyll, DNA etc.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What are the sources of nitrogen.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How do nitrogen enters into living organisms.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r>
              <a:rPr lang="en-US" sz="2400" dirty="0" smtClean="0"/>
              <a:t>In what way does it come back to the sources again.</a:t>
            </a:r>
          </a:p>
          <a:p>
            <a:pPr marL="514350" indent="-514350">
              <a:lnSpc>
                <a:spcPct val="150000"/>
              </a:lnSpc>
              <a:buAutoNum type="arabicPeriod" startAt="2"/>
            </a:pPr>
            <a:endParaRPr lang="en-US" sz="2400" dirty="0" smtClean="0"/>
          </a:p>
          <a:p>
            <a:pPr marL="514350" indent="-514350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Nitrogen Cycle…?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1084" t="13542" r="16252" b="6250"/>
          <a:stretch>
            <a:fillRect/>
          </a:stretch>
        </p:blipFill>
        <p:spPr bwMode="auto">
          <a:xfrm>
            <a:off x="0" y="152400"/>
            <a:ext cx="9144000" cy="658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6089650" y="3768725"/>
            <a:ext cx="3054350" cy="30892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b="1" u="sng" dirty="0" err="1">
                <a:latin typeface="Corbel" charset="0"/>
              </a:rPr>
              <a:t>abiotic</a:t>
            </a:r>
            <a:r>
              <a:rPr lang="en-US" b="1" u="sng" dirty="0">
                <a:latin typeface="Corbel" charset="0"/>
              </a:rPr>
              <a:t> reservoir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N in atmosphere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enter food chain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nitrogen fixation by soil &amp; aquatic bacteria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recycle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decomposing &amp; nitrifying bacteria</a:t>
            </a:r>
          </a:p>
          <a:p>
            <a:pPr>
              <a:defRPr/>
            </a:pPr>
            <a:r>
              <a:rPr lang="en-US" b="1" u="sng" dirty="0">
                <a:latin typeface="Corbel" charset="0"/>
              </a:rPr>
              <a:t>return to </a:t>
            </a:r>
            <a:r>
              <a:rPr lang="en-US" b="1" u="sng" dirty="0" err="1">
                <a:latin typeface="Corbel" charset="0"/>
              </a:rPr>
              <a:t>abiotic</a:t>
            </a:r>
            <a:r>
              <a:rPr lang="en-US" b="1" dirty="0">
                <a:latin typeface="Corbel" charset="0"/>
              </a:rPr>
              <a:t>:</a:t>
            </a:r>
          </a:p>
          <a:p>
            <a:pPr marL="288925" lvl="1" indent="-174625">
              <a:buFont typeface="Wingdings" charset="2"/>
              <a:buChar char="§"/>
              <a:defRPr/>
            </a:pPr>
            <a:r>
              <a:rPr lang="en-US" b="1" dirty="0">
                <a:latin typeface="Corbel" charset="0"/>
              </a:rPr>
              <a:t>denitrifying 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encil Check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dirty="0" smtClean="0">
                <a:latin typeface="+mn-lt"/>
              </a:rPr>
              <a:t>Remember the following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3124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</a:rPr>
              <a:t>Nitrogen fixation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</a:rPr>
              <a:t>Ammonification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</a:rPr>
              <a:t>Nitrification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en-US" sz="2800" dirty="0" smtClean="0">
                <a:latin typeface="+mj-lt"/>
              </a:rPr>
              <a:t>Denitrification 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000" dirty="0" smtClean="0"/>
              <a:t>Discuss the effects of the combustion of fossil fuels and the cutting down of forests on</a:t>
            </a:r>
            <a:br>
              <a:rPr lang="en-IN" sz="2000" dirty="0" smtClean="0"/>
            </a:br>
            <a:r>
              <a:rPr lang="en-IN" sz="2000" dirty="0" smtClean="0"/>
              <a:t>the oxygen and carbon dioxide concentrations in the atmosphere</a:t>
            </a:r>
            <a:endParaRPr lang="en-I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2209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7030A0"/>
                </a:solidFill>
              </a:rPr>
              <a:t>Processes that change the equilibrium :</a:t>
            </a:r>
          </a:p>
          <a:p>
            <a:pPr lvl="1"/>
            <a:r>
              <a:rPr lang="en-IN" sz="2600" dirty="0" smtClean="0">
                <a:solidFill>
                  <a:schemeClr val="tx1"/>
                </a:solidFill>
              </a:rPr>
              <a:t>Cutting down forest (Deforestation)</a:t>
            </a:r>
          </a:p>
          <a:p>
            <a:pPr lvl="1"/>
            <a:r>
              <a:rPr lang="en-IN" sz="2600" dirty="0" smtClean="0">
                <a:solidFill>
                  <a:schemeClr val="tx1"/>
                </a:solidFill>
              </a:rPr>
              <a:t>Combustion of fossil fuel (Coal, oil and gas)</a:t>
            </a:r>
          </a:p>
          <a:p>
            <a:pPr lvl="1"/>
            <a:r>
              <a:rPr lang="en-IN" sz="2600" dirty="0" smtClean="0">
                <a:solidFill>
                  <a:schemeClr val="tx1"/>
                </a:solidFill>
              </a:rPr>
              <a:t>Increasing numbers of animals (respiration)</a:t>
            </a:r>
          </a:p>
          <a:p>
            <a:pPr lvl="1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36576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dirty="0" smtClean="0"/>
              <a:t>Carbon dioxide + Water</a:t>
            </a:r>
            <a:endParaRPr lang="en-IN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0" y="1293812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810000" y="1522412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19800" y="1153180"/>
            <a:ext cx="3048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2800" dirty="0" smtClean="0"/>
              <a:t>Glucose +  Oxygen</a:t>
            </a:r>
            <a:endParaRPr lang="en-IN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926068"/>
            <a:ext cx="159960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Photosynthesis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1600200"/>
            <a:ext cx="245996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 smtClean="0"/>
              <a:t>Respiration, combustion</a:t>
            </a:r>
            <a:endParaRPr lang="en-IN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4648200"/>
            <a:ext cx="9144000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IN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ncrease in CO</a:t>
            </a:r>
            <a:r>
              <a:rPr kumimoji="0" lang="en-IN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levels: global warming.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Melts polar caps,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causing flooding of low lying land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Change weather conditions in some countries.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Cause</a:t>
            </a:r>
            <a:r>
              <a:rPr kumimoji="0" lang="e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extinction of some species (higher temperatures)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www.coolantarctica.com/gallery/scenic/mountains/Antarctica_sea_ice_Coronation_islan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6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0" y="533401"/>
            <a:ext cx="9144000" cy="8382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GB" sz="2800" dirty="0" smtClean="0">
                <a:solidFill>
                  <a:srgbClr val="C00000"/>
                </a:solidFill>
              </a:rPr>
              <a:t>	Species—a group of organisms which can interbreed and produce fertile offspring.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</a:rPr>
              <a:t>Species </a:t>
            </a:r>
            <a:endParaRPr lang="en-US" sz="3200" dirty="0">
              <a:latin typeface="+mn-lt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267200"/>
            <a:ext cx="1447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572000"/>
            <a:ext cx="1447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4114800"/>
            <a:ext cx="1447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164138"/>
            <a:ext cx="14478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257800"/>
            <a:ext cx="18859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86200"/>
            <a:ext cx="16144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962400"/>
            <a:ext cx="16144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419600"/>
            <a:ext cx="16144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-Right Arrow 13"/>
          <p:cNvSpPr/>
          <p:nvPr/>
        </p:nvSpPr>
        <p:spPr>
          <a:xfrm>
            <a:off x="6019800" y="6096000"/>
            <a:ext cx="12954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324600" y="5867400"/>
            <a:ext cx="609600" cy="762000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678488"/>
            <a:ext cx="13112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Population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3200" dirty="0" smtClean="0"/>
              <a:t>	A group of organisms of </a:t>
            </a:r>
            <a:r>
              <a:rPr lang="en-US" sz="3200" dirty="0" smtClean="0">
                <a:solidFill>
                  <a:srgbClr val="C00000"/>
                </a:solidFill>
              </a:rPr>
              <a:t>the same species </a:t>
            </a:r>
            <a:r>
              <a:rPr lang="en-US" sz="3200" dirty="0" smtClean="0"/>
              <a:t>living in the </a:t>
            </a:r>
            <a:r>
              <a:rPr lang="en-US" sz="3200" dirty="0" smtClean="0">
                <a:solidFill>
                  <a:srgbClr val="C00000"/>
                </a:solidFill>
              </a:rPr>
              <a:t>same area </a:t>
            </a:r>
            <a:r>
              <a:rPr lang="en-US" sz="3200" dirty="0" smtClean="0"/>
              <a:t>at the </a:t>
            </a:r>
            <a:r>
              <a:rPr lang="en-US" sz="3200" dirty="0" smtClean="0">
                <a:solidFill>
                  <a:srgbClr val="C00000"/>
                </a:solidFill>
              </a:rPr>
              <a:t>same time</a:t>
            </a:r>
            <a:r>
              <a:rPr lang="en-US" sz="3200" dirty="0" smtClean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724400" cy="31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407193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Community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943" r="23756"/>
          <a:stretch>
            <a:fillRect/>
          </a:stretch>
        </p:blipFill>
        <p:spPr bwMode="auto">
          <a:xfrm>
            <a:off x="1676400" y="838200"/>
            <a:ext cx="4876800" cy="502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All the populations of all the species in an area.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Ecosystem (</a:t>
            </a:r>
            <a:r>
              <a:rPr lang="en-GB" sz="3600" dirty="0" smtClean="0">
                <a:solidFill>
                  <a:srgbClr val="C00000"/>
                </a:solidFill>
                <a:latin typeface="+mn-lt"/>
              </a:rPr>
              <a:t>A natural functional unit of ecology </a:t>
            </a:r>
            <a:r>
              <a:rPr lang="en-US" sz="3600" dirty="0" smtClean="0">
                <a:latin typeface="+mn-lt"/>
              </a:rPr>
              <a:t>)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7199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	Community of organisms interacting with each other and their surroundings in a particular area.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GB" sz="2400" dirty="0" smtClean="0"/>
              <a:t>Example :-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/>
              <a:t>a pond,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/>
              <a:t>a lake, 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/>
              <a:t>A tree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/>
              <a:t>An aquarium</a:t>
            </a:r>
          </a:p>
          <a:p>
            <a:pPr eaLnBrk="1" hangingPunct="1">
              <a:lnSpc>
                <a:spcPct val="150000"/>
              </a:lnSpc>
            </a:pPr>
            <a:r>
              <a:rPr lang="en-GB" sz="2400" dirty="0" smtClean="0"/>
              <a:t>a forest etc.</a:t>
            </a:r>
          </a:p>
          <a:p>
            <a:pPr eaLnBrk="1" hangingPunct="1">
              <a:lnSpc>
                <a:spcPct val="150000"/>
              </a:lnSpc>
            </a:pPr>
            <a:endParaRPr lang="en-GB" sz="2400" dirty="0" smtClean="0">
              <a:latin typeface="Georgia" pitchFamily="18" charset="0"/>
            </a:endParaRPr>
          </a:p>
        </p:txBody>
      </p:sp>
      <p:pic>
        <p:nvPicPr>
          <p:cNvPr id="6" name="Picture 10" descr="020806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5791200" cy="39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smtClean="0">
                <a:latin typeface="+mn-lt"/>
              </a:rPr>
              <a:t>Ecosystem : Components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4" t="39062" r="27344" b="13245"/>
          <a:stretch>
            <a:fillRect/>
          </a:stretch>
        </p:blipFill>
        <p:spPr bwMode="auto">
          <a:xfrm>
            <a:off x="65" y="990600"/>
            <a:ext cx="914393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6629400" cy="4525962"/>
          </a:xfrm>
        </p:spPr>
        <p:txBody>
          <a:bodyPr>
            <a:normAutofit/>
          </a:bodyPr>
          <a:lstStyle/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whole lake</a:t>
            </a:r>
          </a:p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All the frogs in the lake</a:t>
            </a:r>
          </a:p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flow of water through the lake</a:t>
            </a:r>
          </a:p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All the plants and animals present</a:t>
            </a:r>
          </a:p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mud of the lake</a:t>
            </a:r>
          </a:p>
          <a:p>
            <a:pPr marL="622300" indent="-514350" eaLnBrk="1" hangingPunct="1">
              <a:buFont typeface="Lucida Sans Unicode" pitchFamily="34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temperature variations in the lake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Apply a term ……..?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400800" y="1109662"/>
            <a:ext cx="274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>
                <a:solidFill>
                  <a:srgbClr val="7030A0"/>
                </a:solidFill>
                <a:latin typeface="+mn-lt"/>
                <a:cs typeface="+mn-cs"/>
              </a:rPr>
              <a:t>Ecosystem</a:t>
            </a: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>
                <a:solidFill>
                  <a:srgbClr val="7030A0"/>
                </a:solidFill>
                <a:latin typeface="+mn-lt"/>
                <a:cs typeface="+mn-cs"/>
              </a:rPr>
              <a:t>Population</a:t>
            </a: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>
                <a:solidFill>
                  <a:srgbClr val="7030A0"/>
                </a:solidFill>
                <a:latin typeface="+mn-lt"/>
                <a:cs typeface="+mn-cs"/>
              </a:rPr>
              <a:t>Abiotic factor</a:t>
            </a: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>
                <a:solidFill>
                  <a:srgbClr val="7030A0"/>
                </a:solidFill>
                <a:latin typeface="+mn-lt"/>
                <a:cs typeface="+mn-cs"/>
              </a:rPr>
              <a:t>Community</a:t>
            </a: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700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 smtClean="0">
                <a:solidFill>
                  <a:srgbClr val="7030A0"/>
                </a:solidFill>
                <a:latin typeface="+mn-lt"/>
                <a:cs typeface="+mn-cs"/>
              </a:rPr>
              <a:t>Habitat</a:t>
            </a:r>
            <a:endParaRPr lang="en-US" sz="2700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700" dirty="0" err="1">
                <a:solidFill>
                  <a:srgbClr val="7030A0"/>
                </a:solidFill>
                <a:latin typeface="+mn-lt"/>
                <a:cs typeface="+mn-cs"/>
              </a:rPr>
              <a:t>Abiotic</a:t>
            </a:r>
            <a:r>
              <a:rPr lang="en-US" sz="2700" dirty="0">
                <a:solidFill>
                  <a:srgbClr val="7030A0"/>
                </a:solidFill>
                <a:latin typeface="+mn-lt"/>
                <a:cs typeface="+mn-cs"/>
              </a:rPr>
              <a:t> factor</a:t>
            </a:r>
          </a:p>
          <a:p>
            <a:pPr marL="623887" indent="-514350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TGES BIOLOGY IBDP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91918c8e84a3a8951673ae7a7ebe825139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1020</Words>
  <Application>Microsoft Office PowerPoint</Application>
  <PresentationFormat>On-screen Show (4:3)</PresentationFormat>
  <Paragraphs>232</Paragraphs>
  <Slides>39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Unit_ IV : Ecology &amp; environment</vt:lpstr>
      <vt:lpstr>Slide 2</vt:lpstr>
      <vt:lpstr>Habitat </vt:lpstr>
      <vt:lpstr>Species </vt:lpstr>
      <vt:lpstr>Population </vt:lpstr>
      <vt:lpstr>Community </vt:lpstr>
      <vt:lpstr>Ecosystem (A natural functional unit of ecology ) </vt:lpstr>
      <vt:lpstr>Ecosystem : Components</vt:lpstr>
      <vt:lpstr>Apply a term ……..?</vt:lpstr>
      <vt:lpstr>Ecosystem :b) Biotic Components</vt:lpstr>
      <vt:lpstr>Producers (Autotrophs)</vt:lpstr>
      <vt:lpstr>Consumer (Heterotrophs)</vt:lpstr>
      <vt:lpstr>Decomposers</vt:lpstr>
      <vt:lpstr>Slide 14</vt:lpstr>
      <vt:lpstr>Trophic levels</vt:lpstr>
      <vt:lpstr>FOOD CHAIN</vt:lpstr>
      <vt:lpstr>FOOD CHAIN</vt:lpstr>
      <vt:lpstr>Food web</vt:lpstr>
      <vt:lpstr>Energy flow and nutrient cycling</vt:lpstr>
      <vt:lpstr>Energy flows through ecosystems</vt:lpstr>
      <vt:lpstr>Slide 21</vt:lpstr>
      <vt:lpstr>Ecological Pyramids</vt:lpstr>
      <vt:lpstr>1)Pyramid of Numbers</vt:lpstr>
      <vt:lpstr>Pyramid of numbers</vt:lpstr>
      <vt:lpstr>Pyramid of numbers</vt:lpstr>
      <vt:lpstr>Slide 26</vt:lpstr>
      <vt:lpstr>2. Pyramid of Biomass</vt:lpstr>
      <vt:lpstr>Pyramid of biomass</vt:lpstr>
      <vt:lpstr>3. Pyramid of Energy</vt:lpstr>
      <vt:lpstr>Ecological pyramid</vt:lpstr>
      <vt:lpstr>Explain why food chains usually have fewer  than five trophic levels</vt:lpstr>
      <vt:lpstr>Humans in food chains</vt:lpstr>
      <vt:lpstr>Slide 33</vt:lpstr>
      <vt:lpstr>Copy the following figure</vt:lpstr>
      <vt:lpstr>Slide 35</vt:lpstr>
      <vt:lpstr>Slide 36</vt:lpstr>
      <vt:lpstr>Slide 37</vt:lpstr>
      <vt:lpstr>Remember the following</vt:lpstr>
      <vt:lpstr>Discuss the effects of the combustion of fossil fuels and the cutting down of forests on the oxygen and carbon dioxide concentrations in the atmosphere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JASRAJ KHANDELWAL</dc:creator>
  <cp:lastModifiedBy>GAJENDRA KHANDELWAL</cp:lastModifiedBy>
  <cp:revision>181</cp:revision>
  <dcterms:created xsi:type="dcterms:W3CDTF">2006-08-16T00:00:00Z</dcterms:created>
  <dcterms:modified xsi:type="dcterms:W3CDTF">2015-08-18T06:23:34Z</dcterms:modified>
</cp:coreProperties>
</file>