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5" r:id="rId10"/>
    <p:sldId id="272" r:id="rId11"/>
    <p:sldId id="269" r:id="rId12"/>
    <p:sldId id="273" r:id="rId13"/>
    <p:sldId id="276" r:id="rId14"/>
    <p:sldId id="266" r:id="rId15"/>
    <p:sldId id="267" r:id="rId16"/>
    <p:sldId id="278" r:id="rId17"/>
    <p:sldId id="277" r:id="rId18"/>
    <p:sldId id="279" r:id="rId19"/>
    <p:sldId id="270" r:id="rId20"/>
    <p:sldId id="274" r:id="rId21"/>
    <p:sldId id="280" r:id="rId22"/>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88" autoAdjust="0"/>
    <p:restoredTop sz="94660"/>
  </p:normalViewPr>
  <p:slideViewPr>
    <p:cSldViewPr>
      <p:cViewPr varScale="1">
        <p:scale>
          <a:sx n="64" d="100"/>
          <a:sy n="64" d="100"/>
        </p:scale>
        <p:origin x="-136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ned.fr/en/everything_about_population/animations/world_population/"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www.ined.fr/en/everything_about_population/animations/age_pyramid/"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lstStyle/>
          <a:p>
            <a:r>
              <a:rPr lang="en-US" dirty="0" smtClean="0"/>
              <a:t>Unit-5</a:t>
            </a:r>
            <a:endParaRPr lang="en-US" dirty="0"/>
          </a:p>
        </p:txBody>
      </p:sp>
      <p:sp>
        <p:nvSpPr>
          <p:cNvPr id="3" name="Subtitle 2"/>
          <p:cNvSpPr>
            <a:spLocks noGrp="1"/>
          </p:cNvSpPr>
          <p:nvPr>
            <p:ph type="subTitle" idx="1"/>
          </p:nvPr>
        </p:nvSpPr>
        <p:spPr>
          <a:xfrm>
            <a:off x="0" y="6248400"/>
            <a:ext cx="9144000" cy="609600"/>
          </a:xfrm>
        </p:spPr>
        <p:txBody>
          <a:bodyPr/>
          <a:lstStyle/>
          <a:p>
            <a:endParaRPr lang="en-US" dirty="0"/>
          </a:p>
        </p:txBody>
      </p:sp>
      <p:pic>
        <p:nvPicPr>
          <p:cNvPr id="4" name="Picture 2" descr="http://static.howstuffworks.com/gif/population-six-billion-1.jpg"/>
          <p:cNvPicPr>
            <a:picLocks noChangeAspect="1" noChangeArrowheads="1"/>
          </p:cNvPicPr>
          <p:nvPr/>
        </p:nvPicPr>
        <p:blipFill>
          <a:blip r:embed="rId2"/>
          <a:srcRect/>
          <a:stretch>
            <a:fillRect/>
          </a:stretch>
        </p:blipFill>
        <p:spPr bwMode="auto">
          <a:xfrm>
            <a:off x="1447800" y="838200"/>
            <a:ext cx="6269245" cy="515645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style>
          <a:lnRef idx="2">
            <a:schemeClr val="accent2"/>
          </a:lnRef>
          <a:fillRef idx="1">
            <a:schemeClr val="lt1"/>
          </a:fillRef>
          <a:effectRef idx="0">
            <a:schemeClr val="accent2"/>
          </a:effectRef>
          <a:fontRef idx="minor">
            <a:schemeClr val="dk1"/>
          </a:fontRef>
        </p:style>
        <p:txBody>
          <a:bodyPr>
            <a:noAutofit/>
          </a:bodyPr>
          <a:lstStyle/>
          <a:p>
            <a:r>
              <a:rPr lang="en-US" sz="2800" dirty="0" smtClean="0">
                <a:latin typeface="Georgia" pitchFamily="18" charset="0"/>
              </a:rPr>
              <a:t>Factors that affect the rate of population growth are….?</a:t>
            </a:r>
            <a:endParaRPr lang="en-US" sz="2800" dirty="0"/>
          </a:p>
        </p:txBody>
      </p:sp>
      <p:sp>
        <p:nvSpPr>
          <p:cNvPr id="3" name="Content Placeholder 2"/>
          <p:cNvSpPr>
            <a:spLocks noGrp="1"/>
          </p:cNvSpPr>
          <p:nvPr>
            <p:ph idx="1"/>
          </p:nvPr>
        </p:nvSpPr>
        <p:spPr>
          <a:xfrm>
            <a:off x="0" y="914400"/>
            <a:ext cx="5334000" cy="5638800"/>
          </a:xfrm>
        </p:spPr>
        <p:txBody>
          <a:bodyPr>
            <a:noAutofit/>
          </a:bodyPr>
          <a:lstStyle/>
          <a:p>
            <a:pPr marL="514350" indent="-514350">
              <a:lnSpc>
                <a:spcPct val="170000"/>
              </a:lnSpc>
              <a:buAutoNum type="arabicParenR"/>
            </a:pPr>
            <a:r>
              <a:rPr lang="en-US" sz="2400" dirty="0" smtClean="0">
                <a:solidFill>
                  <a:srgbClr val="C00000"/>
                </a:solidFill>
                <a:latin typeface="Georgia" pitchFamily="18" charset="0"/>
              </a:rPr>
              <a:t>Food supply</a:t>
            </a:r>
            <a:r>
              <a:rPr lang="en-US" sz="2400" dirty="0" smtClean="0">
                <a:latin typeface="Georgia" pitchFamily="18" charset="0"/>
              </a:rPr>
              <a:t>: </a:t>
            </a:r>
          </a:p>
          <a:p>
            <a:pPr marL="514350" indent="-514350">
              <a:lnSpc>
                <a:spcPct val="170000"/>
              </a:lnSpc>
            </a:pPr>
            <a:r>
              <a:rPr lang="en-US" sz="2400" dirty="0" smtClean="0">
                <a:latin typeface="Georgia" pitchFamily="18" charset="0"/>
              </a:rPr>
              <a:t>Ample food will enable organisms to breed more successfully to produce more offspring. </a:t>
            </a:r>
          </a:p>
          <a:p>
            <a:pPr marL="514350" indent="-514350">
              <a:lnSpc>
                <a:spcPct val="170000"/>
              </a:lnSpc>
            </a:pPr>
            <a:r>
              <a:rPr lang="en-US" sz="2400" dirty="0" smtClean="0">
                <a:latin typeface="Georgia" pitchFamily="18" charset="0"/>
              </a:rPr>
              <a:t>Shortage of food can result in death or emigration reducing the population.</a:t>
            </a:r>
          </a:p>
          <a:p>
            <a:pPr marL="514350" indent="-514350">
              <a:lnSpc>
                <a:spcPct val="170000"/>
              </a:lnSpc>
              <a:buNone/>
            </a:pPr>
            <a:endParaRPr lang="en-US" sz="2400" dirty="0">
              <a:latin typeface="Georgia" pitchFamily="18" charset="0"/>
            </a:endParaRPr>
          </a:p>
        </p:txBody>
      </p:sp>
      <p:pic>
        <p:nvPicPr>
          <p:cNvPr id="12290" name="Picture 2" descr="http://www.emergencyfoodsupplynews.com/wp-content/uploads/2010/11/1291003216-45.jpg"/>
          <p:cNvPicPr>
            <a:picLocks noChangeAspect="1" noChangeArrowheads="1"/>
          </p:cNvPicPr>
          <p:nvPr/>
        </p:nvPicPr>
        <p:blipFill>
          <a:blip r:embed="rId2"/>
          <a:srcRect/>
          <a:stretch>
            <a:fillRect/>
          </a:stretch>
        </p:blipFill>
        <p:spPr bwMode="auto">
          <a:xfrm>
            <a:off x="5715000" y="4191000"/>
            <a:ext cx="3162300" cy="2371725"/>
          </a:xfrm>
          <a:prstGeom prst="rect">
            <a:avLst/>
          </a:prstGeom>
          <a:noFill/>
        </p:spPr>
      </p:pic>
      <p:pic>
        <p:nvPicPr>
          <p:cNvPr id="13314" name="Picture 2" descr="http://farmingamerica.files.wordpress.com/2010/11/food.jpg"/>
          <p:cNvPicPr>
            <a:picLocks noChangeAspect="1" noChangeArrowheads="1"/>
          </p:cNvPicPr>
          <p:nvPr/>
        </p:nvPicPr>
        <p:blipFill>
          <a:blip r:embed="rId3"/>
          <a:srcRect/>
          <a:stretch>
            <a:fillRect/>
          </a:stretch>
        </p:blipFill>
        <p:spPr bwMode="auto">
          <a:xfrm>
            <a:off x="5334000" y="838200"/>
            <a:ext cx="3810000" cy="29813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990600"/>
            <a:ext cx="4572000" cy="5410200"/>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50000"/>
              </a:lnSpc>
              <a:spcBef>
                <a:spcPct val="20000"/>
              </a:spcBef>
              <a:spcAft>
                <a:spcPts val="0"/>
              </a:spcAft>
              <a:buClrTx/>
              <a:buSzTx/>
              <a:buFont typeface="Arial" pitchFamily="34" charset="0"/>
              <a:buAutoNum type="arabicParenR" startAt="2"/>
              <a:tabLst/>
              <a:defRPr/>
            </a:pPr>
            <a:r>
              <a:rPr kumimoji="0" lang="en-US" sz="2400" b="0" i="0" u="none" strike="noStrike" kern="1200" cap="none" spc="0" normalizeH="0" baseline="0" noProof="0" dirty="0" smtClean="0">
                <a:ln>
                  <a:noFill/>
                </a:ln>
                <a:solidFill>
                  <a:srgbClr val="C00000"/>
                </a:solidFill>
                <a:effectLst/>
                <a:uLnTx/>
                <a:uFillTx/>
                <a:latin typeface="Georgia" pitchFamily="18" charset="0"/>
                <a:ea typeface="+mn-ea"/>
                <a:cs typeface="+mn-cs"/>
              </a:rPr>
              <a:t>Predation:</a:t>
            </a:r>
            <a:endParaRPr kumimoji="0" lang="en-US"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514350" marR="0" lvl="0" indent="-5143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Georgia" pitchFamily="18" charset="0"/>
                <a:ea typeface="+mn-ea"/>
                <a:cs typeface="+mn-cs"/>
              </a:rPr>
              <a:t>Heavy predation </a:t>
            </a:r>
            <a:r>
              <a:rPr lang="en-US" sz="2400" dirty="0" smtClean="0">
                <a:latin typeface="Georgia" pitchFamily="18" charset="0"/>
              </a:rPr>
              <a:t>of a population will drop the number of organisms eaten.</a:t>
            </a:r>
          </a:p>
          <a:p>
            <a:pPr marL="514350" marR="0" lvl="0" indent="-514350" algn="l" defTabSz="914400" rtl="0" eaLnBrk="1" fontAlgn="auto" latinLnBrk="0" hangingPunct="1">
              <a:lnSpc>
                <a:spcPct val="150000"/>
              </a:lnSpc>
              <a:spcBef>
                <a:spcPct val="20000"/>
              </a:spcBef>
              <a:spcAft>
                <a:spcPts val="0"/>
              </a:spcAft>
              <a:buClrTx/>
              <a:buSzTx/>
              <a:buFont typeface="Arial" pitchFamily="34" charset="0"/>
              <a:buChar char="•"/>
              <a:tabLst/>
              <a:defRPr/>
            </a:pPr>
            <a:r>
              <a:rPr lang="en-US" sz="2400" dirty="0" smtClean="0">
                <a:latin typeface="Georgia" pitchFamily="18" charset="0"/>
              </a:rPr>
              <a:t>As</a:t>
            </a:r>
            <a:r>
              <a:rPr kumimoji="0" lang="en-US" sz="2400" b="0" i="0" u="none" strike="noStrike" kern="1200" cap="none" spc="0" normalizeH="0" baseline="0" noProof="0" dirty="0" smtClean="0">
                <a:ln>
                  <a:noFill/>
                </a:ln>
                <a:effectLst/>
                <a:uLnTx/>
                <a:uFillTx/>
                <a:latin typeface="Georgia" pitchFamily="18" charset="0"/>
                <a:ea typeface="+mn-ea"/>
                <a:cs typeface="+mn-cs"/>
              </a:rPr>
              <a:t> predator numbers</a:t>
            </a:r>
            <a:r>
              <a:rPr kumimoji="0" lang="en-US" sz="2400" b="0" i="0" u="none" strike="noStrike" kern="1200" cap="none" spc="0" normalizeH="0" noProof="0" dirty="0" smtClean="0">
                <a:ln>
                  <a:noFill/>
                </a:ln>
                <a:effectLst/>
                <a:uLnTx/>
                <a:uFillTx/>
                <a:latin typeface="Georgia" pitchFamily="18" charset="0"/>
                <a:ea typeface="+mn-ea"/>
                <a:cs typeface="+mn-cs"/>
              </a:rPr>
              <a:t> increase, prey numbers drop and as predators numbers drop, prey numbers rise.</a:t>
            </a:r>
            <a:endParaRPr kumimoji="0" lang="en-US" sz="2400" b="0" i="0" u="none" strike="noStrike" kern="1200" cap="none" spc="0" normalizeH="0" baseline="0" noProof="0" dirty="0" smtClean="0">
              <a:ln>
                <a:noFill/>
              </a:ln>
              <a:effectLst/>
              <a:uLnTx/>
              <a:uFillTx/>
              <a:latin typeface="Georgia" pitchFamily="18" charset="0"/>
              <a:ea typeface="+mn-ea"/>
              <a:cs typeface="+mn-cs"/>
            </a:endParaRPr>
          </a:p>
          <a:p>
            <a:pPr marL="514350" marR="0" lvl="0" indent="-514350" algn="l" defTabSz="914400" rtl="0" eaLnBrk="1" fontAlgn="auto" latinLnBrk="0" hangingPunct="1">
              <a:lnSpc>
                <a:spcPct val="15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514350" marR="0" lvl="0" indent="-51435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pic>
        <p:nvPicPr>
          <p:cNvPr id="12293" name="Picture 5"/>
          <p:cNvPicPr>
            <a:picLocks noChangeAspect="1" noChangeArrowheads="1"/>
          </p:cNvPicPr>
          <p:nvPr/>
        </p:nvPicPr>
        <p:blipFill>
          <a:blip r:embed="rId2"/>
          <a:srcRect l="25768" t="20833" r="26793" b="13542"/>
          <a:stretch>
            <a:fillRect/>
          </a:stretch>
        </p:blipFill>
        <p:spPr bwMode="auto">
          <a:xfrm>
            <a:off x="4495800" y="1227667"/>
            <a:ext cx="4495800" cy="3496733"/>
          </a:xfrm>
          <a:prstGeom prst="rect">
            <a:avLst/>
          </a:prstGeom>
          <a:noFill/>
          <a:ln w="9525">
            <a:noFill/>
            <a:miter lim="800000"/>
            <a:headEnd/>
            <a:tailEnd/>
          </a:ln>
          <a:effectLst/>
        </p:spPr>
      </p:pic>
      <p:sp>
        <p:nvSpPr>
          <p:cNvPr id="6" name="Title 1"/>
          <p:cNvSpPr txBox="1">
            <a:spLocks/>
          </p:cNvSpPr>
          <p:nvPr/>
        </p:nvSpPr>
        <p:spPr>
          <a:xfrm>
            <a:off x="0" y="0"/>
            <a:ext cx="9144000" cy="838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dk1"/>
                </a:solidFill>
                <a:effectLst/>
                <a:uLnTx/>
                <a:uFillTx/>
                <a:latin typeface="Georgia" pitchFamily="18" charset="0"/>
                <a:ea typeface="+mn-ea"/>
                <a:cs typeface="+mn-cs"/>
              </a:rPr>
              <a:t>Factors that affect the rate of population growth are….?</a:t>
            </a: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990600"/>
            <a:ext cx="3733800" cy="53340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50000"/>
              </a:lnSpc>
              <a:spcBef>
                <a:spcPct val="20000"/>
              </a:spcBef>
              <a:spcAft>
                <a:spcPts val="0"/>
              </a:spcAft>
              <a:buClrTx/>
              <a:buSzTx/>
              <a:buFont typeface="Arial" pitchFamily="34" charset="0"/>
              <a:buAutoNum type="arabicParenR" startAt="3"/>
              <a:tabLst/>
              <a:defRPr/>
            </a:pPr>
            <a:r>
              <a:rPr lang="en-US" sz="2400" dirty="0" smtClean="0">
                <a:solidFill>
                  <a:srgbClr val="C00000"/>
                </a:solidFill>
                <a:latin typeface="Georgia" pitchFamily="18" charset="0"/>
              </a:rPr>
              <a:t>Diseases</a:t>
            </a:r>
            <a:r>
              <a:rPr lang="en-US" sz="2400" dirty="0" smtClean="0">
                <a:latin typeface="Georgia" pitchFamily="18" charset="0"/>
              </a:rPr>
              <a:t>:</a:t>
            </a:r>
          </a:p>
          <a:p>
            <a:pPr marL="514350" marR="0" lvl="0" indent="-514350" algn="l" defTabSz="914400" rtl="0" eaLnBrk="1" fontAlgn="auto" latinLnBrk="0" hangingPunct="1">
              <a:lnSpc>
                <a:spcPct val="150000"/>
              </a:lnSpc>
              <a:spcBef>
                <a:spcPct val="20000"/>
              </a:spcBef>
              <a:spcAft>
                <a:spcPts val="0"/>
              </a:spcAft>
              <a:buClrTx/>
              <a:buSzTx/>
              <a:tabLst/>
              <a:defRPr/>
            </a:pPr>
            <a:r>
              <a:rPr lang="en-US" sz="2400" dirty="0" smtClean="0">
                <a:latin typeface="Georgia" pitchFamily="18" charset="0"/>
              </a:rPr>
              <a:t>	Epidemics can reduce population sizes very rapidly.</a:t>
            </a:r>
          </a:p>
          <a:p>
            <a:pPr marL="514350" marR="0" lvl="0" indent="-514350" algn="l" defTabSz="914400" rtl="0" eaLnBrk="1" fontAlgn="auto" latinLnBrk="0" hangingPunct="1">
              <a:lnSpc>
                <a:spcPct val="15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514350" marR="0" lvl="0" indent="-51435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pic>
        <p:nvPicPr>
          <p:cNvPr id="11268" name="Picture 4" descr="http://www.bibliotecapleyades.net/imagenes_ciencia/influenza13_03.jpg"/>
          <p:cNvPicPr>
            <a:picLocks noChangeAspect="1" noChangeArrowheads="1"/>
          </p:cNvPicPr>
          <p:nvPr/>
        </p:nvPicPr>
        <p:blipFill>
          <a:blip r:embed="rId2"/>
          <a:srcRect/>
          <a:stretch>
            <a:fillRect/>
          </a:stretch>
        </p:blipFill>
        <p:spPr bwMode="auto">
          <a:xfrm>
            <a:off x="4572000" y="1066800"/>
            <a:ext cx="4343400" cy="4343401"/>
          </a:xfrm>
          <a:prstGeom prst="rect">
            <a:avLst/>
          </a:prstGeom>
          <a:noFill/>
        </p:spPr>
      </p:pic>
      <p:sp>
        <p:nvSpPr>
          <p:cNvPr id="7" name="Title 1"/>
          <p:cNvSpPr txBox="1">
            <a:spLocks/>
          </p:cNvSpPr>
          <p:nvPr/>
        </p:nvSpPr>
        <p:spPr>
          <a:xfrm>
            <a:off x="0" y="0"/>
            <a:ext cx="9144000" cy="838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dk1"/>
                </a:solidFill>
                <a:effectLst/>
                <a:uLnTx/>
                <a:uFillTx/>
                <a:latin typeface="Georgia" pitchFamily="18" charset="0"/>
                <a:ea typeface="+mn-ea"/>
                <a:cs typeface="+mn-cs"/>
              </a:rPr>
              <a:t>Factors that affect the rate of population growth are….?</a:t>
            </a: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4000" dirty="0" smtClean="0">
                <a:latin typeface="Georgia" pitchFamily="18" charset="0"/>
              </a:rPr>
              <a:t>Population growth ……?</a:t>
            </a:r>
            <a:endParaRPr lang="en-US" sz="4000" dirty="0">
              <a:latin typeface="Georgia" pitchFamily="18" charset="0"/>
            </a:endParaRPr>
          </a:p>
        </p:txBody>
      </p:sp>
      <p:sp>
        <p:nvSpPr>
          <p:cNvPr id="3" name="Content Placeholder 2"/>
          <p:cNvSpPr>
            <a:spLocks noGrp="1"/>
          </p:cNvSpPr>
          <p:nvPr>
            <p:ph idx="1"/>
          </p:nvPr>
        </p:nvSpPr>
        <p:spPr>
          <a:xfrm>
            <a:off x="0" y="838201"/>
            <a:ext cx="9144000" cy="3200399"/>
          </a:xfrm>
        </p:spPr>
        <p:txBody>
          <a:bodyPr>
            <a:normAutofit/>
          </a:bodyPr>
          <a:lstStyle/>
          <a:p>
            <a:pPr marL="514350" indent="-514350">
              <a:lnSpc>
                <a:spcPct val="150000"/>
              </a:lnSpc>
              <a:buAutoNum type="alphaLcParenR"/>
            </a:pPr>
            <a:r>
              <a:rPr lang="en-US" dirty="0" smtClean="0">
                <a:latin typeface="Georgia" pitchFamily="18" charset="0"/>
              </a:rPr>
              <a:t>What will happen if a population grows in the presence of any limiting factor/s.</a:t>
            </a:r>
          </a:p>
          <a:p>
            <a:pPr marL="514350" indent="-514350">
              <a:lnSpc>
                <a:spcPct val="150000"/>
              </a:lnSpc>
              <a:buAutoNum type="alphaLcParenR"/>
            </a:pPr>
            <a:r>
              <a:rPr lang="en-US" dirty="0" smtClean="0">
                <a:latin typeface="Georgia" pitchFamily="18" charset="0"/>
              </a:rPr>
              <a:t>What will happen if a population grows in the absence of limiting factors.</a:t>
            </a:r>
            <a:endParaRPr lang="en-US" dirty="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600200"/>
            <a:ext cx="9144000" cy="685800"/>
          </a:xfrm>
        </p:spPr>
        <p:txBody>
          <a:bodyPr vert="horz" lIns="91440" tIns="45720" rIns="91440" bIns="45720" rtlCol="0" anchor="ctr">
            <a:normAutofit/>
          </a:bodyPr>
          <a:lstStyle/>
          <a:p>
            <a:pPr algn="ctr"/>
            <a:r>
              <a:rPr lang="en-US" sz="3200" dirty="0" smtClean="0">
                <a:solidFill>
                  <a:srgbClr val="C00000"/>
                </a:solidFill>
                <a:latin typeface="Georgia" pitchFamily="18" charset="0"/>
              </a:rPr>
              <a:t>Bacterial growth</a:t>
            </a:r>
          </a:p>
        </p:txBody>
      </p:sp>
      <p:pic>
        <p:nvPicPr>
          <p:cNvPr id="34820" name="Picture 4" descr="http://t1.gstatic.com/images?q=tbn:ANd9GcQIuBujRydhD12lEZ_52rIfALwp1ZX07Quhv-XKu8C8iSeZe5QiDg&amp;t=1"/>
          <p:cNvPicPr>
            <a:picLocks noChangeAspect="1" noChangeArrowheads="1"/>
          </p:cNvPicPr>
          <p:nvPr/>
        </p:nvPicPr>
        <p:blipFill>
          <a:blip r:embed="rId2"/>
          <a:srcRect/>
          <a:stretch>
            <a:fillRect/>
          </a:stretch>
        </p:blipFill>
        <p:spPr bwMode="auto">
          <a:xfrm>
            <a:off x="2743200" y="2384025"/>
            <a:ext cx="3505200" cy="4473975"/>
          </a:xfrm>
          <a:prstGeom prst="rect">
            <a:avLst/>
          </a:prstGeom>
          <a:noFill/>
          <a:ln>
            <a:solidFill>
              <a:schemeClr val="tx1"/>
            </a:solidFill>
          </a:ln>
        </p:spPr>
      </p:pic>
      <p:sp>
        <p:nvSpPr>
          <p:cNvPr id="5" name="Rectangle 4"/>
          <p:cNvSpPr/>
          <p:nvPr/>
        </p:nvSpPr>
        <p:spPr>
          <a:xfrm>
            <a:off x="0" y="0"/>
            <a:ext cx="9144000" cy="1480021"/>
          </a:xfrm>
          <a:prstGeom prst="rect">
            <a:avLst/>
          </a:prstGeom>
        </p:spPr>
        <p:txBody>
          <a:bodyPr wrap="square">
            <a:spAutoFit/>
          </a:bodyPr>
          <a:lstStyle/>
          <a:p>
            <a:pPr marL="514350" indent="-514350">
              <a:lnSpc>
                <a:spcPct val="150000"/>
              </a:lnSpc>
              <a:buAutoNum type="alphaLcParenR"/>
            </a:pPr>
            <a:r>
              <a:rPr lang="en-US" sz="3200" dirty="0" smtClean="0">
                <a:latin typeface="Georgia" pitchFamily="18" charset="0"/>
              </a:rPr>
              <a:t>What effect will you find on population growth if there is any limiting factor/s exist.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500" fill="hold"/>
                                        <p:tgtEl>
                                          <p:spTgt spid="34820"/>
                                        </p:tgtEl>
                                        <p:attrNameLst>
                                          <p:attrName>ppt_w</p:attrName>
                                        </p:attrNameLst>
                                      </p:cBhvr>
                                      <p:tavLst>
                                        <p:tav tm="0">
                                          <p:val>
                                            <p:fltVal val="0"/>
                                          </p:val>
                                        </p:tav>
                                        <p:tav tm="100000">
                                          <p:val>
                                            <p:strVal val="#ppt_w"/>
                                          </p:val>
                                        </p:tav>
                                      </p:tavLst>
                                    </p:anim>
                                    <p:anim calcmode="lin" valueType="num">
                                      <p:cBhvr>
                                        <p:cTn id="8" dur="500" fill="hold"/>
                                        <p:tgtEl>
                                          <p:spTgt spid="348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ioc.rice.edu/bios576/nih_bioreactor/NDL_Bioreactor%20Page_files/bacterial%20growth%20curve.jpg"/>
          <p:cNvPicPr>
            <a:picLocks noGrp="1" noChangeAspect="1" noChangeArrowheads="1"/>
          </p:cNvPicPr>
          <p:nvPr>
            <p:ph idx="1"/>
          </p:nvPr>
        </p:nvPicPr>
        <p:blipFill>
          <a:blip r:embed="rId2"/>
          <a:srcRect t="12525" r="-1587"/>
          <a:stretch>
            <a:fillRect/>
          </a:stretch>
        </p:blipFill>
        <p:spPr bwMode="auto">
          <a:xfrm>
            <a:off x="523632" y="2133600"/>
            <a:ext cx="4810368" cy="4724400"/>
          </a:xfrm>
          <a:prstGeom prst="rect">
            <a:avLst/>
          </a:prstGeom>
          <a:noFill/>
        </p:spPr>
      </p:pic>
      <p:sp>
        <p:nvSpPr>
          <p:cNvPr id="3" name="TextBox 2"/>
          <p:cNvSpPr txBox="1"/>
          <p:nvPr/>
        </p:nvSpPr>
        <p:spPr>
          <a:xfrm>
            <a:off x="5943600" y="0"/>
            <a:ext cx="3200400" cy="1938992"/>
          </a:xfrm>
          <a:prstGeom prst="rect">
            <a:avLst/>
          </a:prstGeom>
          <a:solidFill>
            <a:schemeClr val="accent1">
              <a:lumMod val="20000"/>
              <a:lumOff val="80000"/>
            </a:schemeClr>
          </a:solidFill>
        </p:spPr>
        <p:txBody>
          <a:bodyPr wrap="square" rtlCol="0">
            <a:spAutoFit/>
          </a:bodyPr>
          <a:lstStyle/>
          <a:p>
            <a:pPr marL="342900" indent="-342900"/>
            <a:r>
              <a:rPr lang="en-US" sz="2400" dirty="0" smtClean="0">
                <a:solidFill>
                  <a:srgbClr val="C00000"/>
                </a:solidFill>
              </a:rPr>
              <a:t>Lag phase</a:t>
            </a:r>
            <a:r>
              <a:rPr lang="en-US" sz="2400" dirty="0" smtClean="0"/>
              <a:t>: </a:t>
            </a:r>
          </a:p>
          <a:p>
            <a:pPr marL="342900" indent="-342900"/>
            <a:r>
              <a:rPr lang="en-US" sz="2400" dirty="0" smtClean="0"/>
              <a:t>	new population takes  time to settle and mature before breeding season.</a:t>
            </a:r>
          </a:p>
        </p:txBody>
      </p:sp>
      <p:sp>
        <p:nvSpPr>
          <p:cNvPr id="5" name="TextBox 4"/>
          <p:cNvSpPr txBox="1"/>
          <p:nvPr/>
        </p:nvSpPr>
        <p:spPr>
          <a:xfrm>
            <a:off x="5943600" y="2057400"/>
            <a:ext cx="3200400" cy="2677656"/>
          </a:xfrm>
          <a:prstGeom prst="rect">
            <a:avLst/>
          </a:prstGeom>
          <a:solidFill>
            <a:srgbClr val="92D050"/>
          </a:solidFill>
        </p:spPr>
        <p:txBody>
          <a:bodyPr wrap="square" rtlCol="0">
            <a:spAutoFit/>
          </a:bodyPr>
          <a:lstStyle/>
          <a:p>
            <a:pPr marL="342900" indent="-342900"/>
            <a:r>
              <a:rPr lang="en-US" sz="2400" dirty="0" smtClean="0">
                <a:solidFill>
                  <a:srgbClr val="C00000"/>
                </a:solidFill>
              </a:rPr>
              <a:t>Log phase: </a:t>
            </a:r>
          </a:p>
          <a:p>
            <a:pPr marL="342900" indent="-342900"/>
            <a:r>
              <a:rPr lang="en-US" sz="2400" dirty="0" smtClean="0">
                <a:solidFill>
                  <a:srgbClr val="C00000"/>
                </a:solidFill>
              </a:rPr>
              <a:t>	</a:t>
            </a:r>
            <a:r>
              <a:rPr lang="en-US" sz="2400" dirty="0" smtClean="0"/>
              <a:t>No limiting factors will allow rapid breeding that result into significant increase in population.</a:t>
            </a:r>
          </a:p>
        </p:txBody>
      </p:sp>
      <p:sp>
        <p:nvSpPr>
          <p:cNvPr id="6" name="TextBox 5"/>
          <p:cNvSpPr txBox="1"/>
          <p:nvPr/>
        </p:nvSpPr>
        <p:spPr>
          <a:xfrm>
            <a:off x="5943600" y="4842808"/>
            <a:ext cx="3200400" cy="1938992"/>
          </a:xfrm>
          <a:prstGeom prst="rect">
            <a:avLst/>
          </a:prstGeom>
          <a:solidFill>
            <a:schemeClr val="accent2">
              <a:lumMod val="40000"/>
              <a:lumOff val="60000"/>
            </a:schemeClr>
          </a:solidFill>
        </p:spPr>
        <p:txBody>
          <a:bodyPr wrap="square" rtlCol="0">
            <a:spAutoFit/>
          </a:bodyPr>
          <a:lstStyle/>
          <a:p>
            <a:pPr marL="342900" indent="-342900"/>
            <a:r>
              <a:rPr lang="en-US" sz="2400" dirty="0" smtClean="0">
                <a:solidFill>
                  <a:srgbClr val="C00000"/>
                </a:solidFill>
              </a:rPr>
              <a:t>Stationary phase:</a:t>
            </a:r>
          </a:p>
          <a:p>
            <a:pPr marL="342900" indent="-342900"/>
            <a:r>
              <a:rPr lang="en-US" sz="2400" dirty="0" smtClean="0"/>
              <a:t>	Limiting factor such as shortage of food, reproduction rate down, more death. </a:t>
            </a:r>
          </a:p>
        </p:txBody>
      </p:sp>
      <p:sp>
        <p:nvSpPr>
          <p:cNvPr id="8" name="Rectangle 7"/>
          <p:cNvSpPr/>
          <p:nvPr/>
        </p:nvSpPr>
        <p:spPr>
          <a:xfrm>
            <a:off x="0" y="0"/>
            <a:ext cx="5791200" cy="218521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70000"/>
              </a:lnSpc>
            </a:pPr>
            <a:r>
              <a:rPr lang="en-US" sz="2000" dirty="0" smtClean="0">
                <a:latin typeface="Georgia" pitchFamily="18" charset="0"/>
              </a:rPr>
              <a:t>Identify the lag, exponential (log), stationary and  death phases in the sigmoid population growth  curve for a population growing in an environment  with limited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pPr marL="514350" indent="-514350"/>
            <a:r>
              <a:rPr lang="en-US" sz="3200" dirty="0" smtClean="0">
                <a:latin typeface="Georgia" pitchFamily="18" charset="0"/>
              </a:rPr>
              <a:t>b) What will happen if a population grow in the absence of limiting factors.</a:t>
            </a:r>
            <a:endParaRPr lang="en-US" sz="3200" dirty="0">
              <a:latin typeface="Georgia" pitchFamily="18" charset="0"/>
            </a:endParaRPr>
          </a:p>
        </p:txBody>
      </p:sp>
      <p:pic>
        <p:nvPicPr>
          <p:cNvPr id="5" name="Picture 1"/>
          <p:cNvPicPr>
            <a:picLocks noGrp="1" noChangeAspect="1" noChangeArrowheads="1"/>
          </p:cNvPicPr>
          <p:nvPr>
            <p:ph idx="1"/>
          </p:nvPr>
        </p:nvPicPr>
        <p:blipFill>
          <a:blip r:embed="rId2"/>
          <a:srcRect l="31625" t="31250" r="34407" b="18750"/>
          <a:stretch>
            <a:fillRect/>
          </a:stretch>
        </p:blipFill>
        <p:spPr bwMode="auto">
          <a:xfrm>
            <a:off x="1524000" y="1371600"/>
            <a:ext cx="5867400" cy="4855750"/>
          </a:xfrm>
          <a:prstGeom prst="rect">
            <a:avLst/>
          </a:prstGeom>
          <a:noFill/>
          <a:ln w="9525">
            <a:noFill/>
            <a:miter lim="800000"/>
            <a:headEnd/>
            <a:tailEnd/>
          </a:ln>
          <a:effectLst/>
        </p:spPr>
      </p:pic>
      <p:sp>
        <p:nvSpPr>
          <p:cNvPr id="4" name="TextBox 3"/>
          <p:cNvSpPr txBox="1"/>
          <p:nvPr/>
        </p:nvSpPr>
        <p:spPr>
          <a:xfrm>
            <a:off x="0" y="6396335"/>
            <a:ext cx="9144000" cy="461665"/>
          </a:xfrm>
          <a:prstGeom prst="rect">
            <a:avLst/>
          </a:prstGeom>
          <a:solidFill>
            <a:schemeClr val="accent6">
              <a:lumMod val="60000"/>
              <a:lumOff val="40000"/>
            </a:schemeClr>
          </a:solidFill>
        </p:spPr>
        <p:txBody>
          <a:bodyPr wrap="square" rtlCol="0">
            <a:spAutoFit/>
          </a:bodyPr>
          <a:lstStyle/>
          <a:p>
            <a:r>
              <a:rPr lang="en-US" sz="2400" dirty="0" smtClean="0">
                <a:latin typeface="Georgia" pitchFamily="18" charset="0"/>
              </a:rPr>
              <a:t>Is this pattern match with human population growth……..?</a:t>
            </a:r>
            <a:endParaRPr lang="en-US" sz="2400"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a:bodyPr>
          <a:lstStyle/>
          <a:p>
            <a:r>
              <a:rPr lang="en-US" sz="3600" dirty="0" smtClean="0">
                <a:solidFill>
                  <a:schemeClr val="dk1"/>
                </a:solidFill>
                <a:latin typeface="Georgia" pitchFamily="18" charset="0"/>
                <a:ea typeface="+mn-ea"/>
                <a:cs typeface="+mn-cs"/>
              </a:rPr>
              <a:t>Describe the increase in human population size</a:t>
            </a:r>
            <a:endParaRPr lang="en-US" sz="3600" dirty="0">
              <a:solidFill>
                <a:schemeClr val="dk1"/>
              </a:solidFill>
              <a:latin typeface="Georgia" pitchFamily="18" charset="0"/>
              <a:ea typeface="+mn-ea"/>
              <a:cs typeface="+mn-cs"/>
            </a:endParaRPr>
          </a:p>
        </p:txBody>
      </p:sp>
      <p:sp>
        <p:nvSpPr>
          <p:cNvPr id="32772" name="AutoShape 4" descr="yeast growth curve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Content Placeholder 4" descr="Slide1"/>
          <p:cNvPicPr>
            <a:picLocks noGrp="1" noChangeAspect="1" noChangeArrowheads="1"/>
          </p:cNvPicPr>
          <p:nvPr>
            <p:ph idx="1"/>
          </p:nvPr>
        </p:nvPicPr>
        <p:blipFill>
          <a:blip r:embed="rId2"/>
          <a:srcRect r="11041"/>
          <a:stretch>
            <a:fillRect/>
          </a:stretch>
        </p:blipFill>
        <p:spPr bwMode="auto">
          <a:xfrm>
            <a:off x="1600200" y="838200"/>
            <a:ext cx="5791200" cy="4882474"/>
          </a:xfrm>
          <a:prstGeom prst="rect">
            <a:avLst/>
          </a:prstGeom>
          <a:noFill/>
          <a:ln w="9525">
            <a:solidFill>
              <a:schemeClr val="tx1"/>
            </a:solidFill>
            <a:miter lim="800000"/>
            <a:headEnd/>
            <a:tailEnd/>
          </a:ln>
          <a:effectLst>
            <a:outerShdw dist="35921" dir="2700000" algn="ctr" rotWithShape="0">
              <a:schemeClr val="tx1"/>
            </a:outerShdw>
          </a:effectLst>
        </p:spPr>
      </p:pic>
      <p:sp>
        <p:nvSpPr>
          <p:cNvPr id="6" name="TextBox 5"/>
          <p:cNvSpPr txBox="1"/>
          <p:nvPr/>
        </p:nvSpPr>
        <p:spPr>
          <a:xfrm>
            <a:off x="0" y="6334780"/>
            <a:ext cx="9144000" cy="523220"/>
          </a:xfrm>
          <a:prstGeom prst="rect">
            <a:avLst/>
          </a:prstGeom>
          <a:solidFill>
            <a:schemeClr val="accent6">
              <a:lumMod val="60000"/>
              <a:lumOff val="40000"/>
            </a:schemeClr>
          </a:solidFill>
        </p:spPr>
        <p:txBody>
          <a:bodyPr wrap="square" rtlCol="0">
            <a:spAutoFit/>
          </a:bodyPr>
          <a:lstStyle/>
          <a:p>
            <a:r>
              <a:rPr lang="en-US" sz="2800" dirty="0" smtClean="0">
                <a:latin typeface="Georgia" pitchFamily="18" charset="0"/>
              </a:rPr>
              <a:t>Find out the nature of curve and reasons of it…?</a:t>
            </a:r>
            <a:endParaRPr lang="en-US" sz="2800" dirty="0">
              <a:latin typeface="Georgia" pitchFamily="18" charset="0"/>
            </a:endParaRPr>
          </a:p>
        </p:txBody>
      </p:sp>
      <p:sp>
        <p:nvSpPr>
          <p:cNvPr id="7" name="Rectangle 6"/>
          <p:cNvSpPr/>
          <p:nvPr/>
        </p:nvSpPr>
        <p:spPr>
          <a:xfrm>
            <a:off x="0" y="5879068"/>
            <a:ext cx="9144000" cy="369332"/>
          </a:xfrm>
          <a:prstGeom prst="rect">
            <a:avLst/>
          </a:prstGeom>
        </p:spPr>
        <p:txBody>
          <a:bodyPr wrap="square">
            <a:spAutoFit/>
          </a:bodyPr>
          <a:lstStyle/>
          <a:p>
            <a:r>
              <a:rPr lang="en-US" dirty="0" smtClean="0">
                <a:latin typeface="Georgia" pitchFamily="18" charset="0"/>
                <a:hlinkClick r:id="rId3"/>
              </a:rPr>
              <a:t>http://www.ined.fr/en/everything_about_population/animations/world_population/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838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dk1"/>
                </a:solidFill>
                <a:effectLst/>
                <a:uLnTx/>
                <a:uFillTx/>
                <a:latin typeface="Georgia" pitchFamily="18" charset="0"/>
                <a:ea typeface="+mn-ea"/>
                <a:cs typeface="+mn-cs"/>
              </a:rPr>
              <a:t>Describe the increase in human population size</a:t>
            </a:r>
            <a:endParaRPr kumimoji="0" lang="en-US" sz="3600" b="0" i="0" u="none" strike="noStrike" kern="1200" cap="none" spc="0" normalizeH="0" baseline="0" noProof="0" dirty="0">
              <a:ln>
                <a:noFill/>
              </a:ln>
              <a:solidFill>
                <a:schemeClr val="dk1"/>
              </a:solidFill>
              <a:effectLst/>
              <a:uLnTx/>
              <a:uFillTx/>
              <a:latin typeface="Georgia" pitchFamily="18" charset="0"/>
              <a:ea typeface="+mn-ea"/>
              <a:cs typeface="+mn-cs"/>
            </a:endParaRPr>
          </a:p>
        </p:txBody>
      </p:sp>
      <p:sp>
        <p:nvSpPr>
          <p:cNvPr id="7" name="TextBox 6"/>
          <p:cNvSpPr txBox="1"/>
          <p:nvPr/>
        </p:nvSpPr>
        <p:spPr>
          <a:xfrm>
            <a:off x="0" y="990600"/>
            <a:ext cx="9144000" cy="3046988"/>
          </a:xfrm>
          <a:prstGeom prst="rect">
            <a:avLst/>
          </a:prstGeom>
          <a:noFill/>
        </p:spPr>
        <p:txBody>
          <a:bodyPr wrap="square" rtlCol="0">
            <a:spAutoFit/>
          </a:bodyPr>
          <a:lstStyle/>
          <a:p>
            <a:pPr marL="342900" indent="-342900">
              <a:lnSpc>
                <a:spcPct val="150000"/>
              </a:lnSpc>
              <a:buAutoNum type="alphaLcParenR"/>
            </a:pPr>
            <a:r>
              <a:rPr lang="en-US" sz="3200" dirty="0" smtClean="0">
                <a:latin typeface="Georgia" pitchFamily="18" charset="0"/>
              </a:rPr>
              <a:t>Improvement in food supply</a:t>
            </a:r>
          </a:p>
          <a:p>
            <a:pPr marL="342900" indent="-342900">
              <a:lnSpc>
                <a:spcPct val="150000"/>
              </a:lnSpc>
              <a:buAutoNum type="alphaLcParenR"/>
            </a:pPr>
            <a:r>
              <a:rPr lang="en-US" sz="3200" dirty="0" smtClean="0">
                <a:latin typeface="Georgia" pitchFamily="18" charset="0"/>
              </a:rPr>
              <a:t>Development of medicine to control diseases.</a:t>
            </a:r>
          </a:p>
          <a:p>
            <a:pPr marL="342900" indent="-342900">
              <a:lnSpc>
                <a:spcPct val="150000"/>
              </a:lnSpc>
              <a:buAutoNum type="alphaLcParenR"/>
            </a:pPr>
            <a:r>
              <a:rPr lang="en-US" sz="3200" dirty="0" smtClean="0">
                <a:latin typeface="Georgia" pitchFamily="18" charset="0"/>
              </a:rPr>
              <a:t>Infant  mortality has decreased</a:t>
            </a:r>
          </a:p>
          <a:p>
            <a:pPr marL="342900" indent="-342900">
              <a:lnSpc>
                <a:spcPct val="150000"/>
              </a:lnSpc>
              <a:buAutoNum type="alphaLcParenR"/>
            </a:pPr>
            <a:r>
              <a:rPr lang="en-US" sz="3200" dirty="0" smtClean="0">
                <a:latin typeface="Georgia" pitchFamily="18" charset="0"/>
              </a:rPr>
              <a:t>Increased life expectancy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5334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dk1"/>
                </a:solidFill>
                <a:effectLst/>
                <a:uLnTx/>
                <a:uFillTx/>
                <a:latin typeface="Georgia" pitchFamily="18" charset="0"/>
                <a:ea typeface="+mn-ea"/>
                <a:cs typeface="+mn-cs"/>
              </a:rPr>
              <a:t>Human population size and its social implications</a:t>
            </a:r>
            <a:endParaRPr kumimoji="0" lang="en-US" sz="3600" b="0" i="0" u="none" strike="noStrike" kern="1200" cap="none" spc="0" normalizeH="0" baseline="0" noProof="0" dirty="0">
              <a:ln>
                <a:noFill/>
              </a:ln>
              <a:solidFill>
                <a:schemeClr val="dk1"/>
              </a:solidFill>
              <a:effectLst/>
              <a:uLnTx/>
              <a:uFillTx/>
              <a:latin typeface="Georgia" pitchFamily="18" charset="0"/>
              <a:ea typeface="+mn-ea"/>
              <a:cs typeface="+mn-cs"/>
            </a:endParaRPr>
          </a:p>
        </p:txBody>
      </p:sp>
      <p:sp>
        <p:nvSpPr>
          <p:cNvPr id="7" name="TextBox 6"/>
          <p:cNvSpPr txBox="1"/>
          <p:nvPr/>
        </p:nvSpPr>
        <p:spPr>
          <a:xfrm>
            <a:off x="0" y="3657600"/>
            <a:ext cx="9144000" cy="3323987"/>
          </a:xfrm>
          <a:prstGeom prst="rect">
            <a:avLst/>
          </a:prstGeom>
          <a:noFill/>
        </p:spPr>
        <p:txBody>
          <a:bodyPr wrap="square" rtlCol="0">
            <a:spAutoFit/>
          </a:bodyPr>
          <a:lstStyle/>
          <a:p>
            <a:pPr marL="342900" indent="-342900">
              <a:lnSpc>
                <a:spcPct val="150000"/>
              </a:lnSpc>
            </a:pPr>
            <a:r>
              <a:rPr lang="en-US" sz="2000" dirty="0" smtClean="0">
                <a:latin typeface="Georgia" pitchFamily="18" charset="0"/>
              </a:rPr>
              <a:t>Increasing  demands for basic resources like</a:t>
            </a:r>
          </a:p>
          <a:p>
            <a:pPr marL="514350" indent="-514350">
              <a:lnSpc>
                <a:spcPct val="150000"/>
              </a:lnSpc>
              <a:buAutoNum type="alphaLcParenR"/>
            </a:pPr>
            <a:r>
              <a:rPr lang="en-US" sz="2000" dirty="0" smtClean="0">
                <a:latin typeface="Georgia" pitchFamily="18" charset="0"/>
              </a:rPr>
              <a:t>Food</a:t>
            </a:r>
          </a:p>
          <a:p>
            <a:pPr marL="514350" indent="-514350">
              <a:lnSpc>
                <a:spcPct val="150000"/>
              </a:lnSpc>
              <a:buAutoNum type="alphaLcParenR"/>
            </a:pPr>
            <a:r>
              <a:rPr lang="en-US" sz="2000" dirty="0" smtClean="0">
                <a:latin typeface="Georgia" pitchFamily="18" charset="0"/>
              </a:rPr>
              <a:t>Water</a:t>
            </a:r>
          </a:p>
          <a:p>
            <a:pPr marL="514350" indent="-514350">
              <a:lnSpc>
                <a:spcPct val="150000"/>
              </a:lnSpc>
              <a:buAutoNum type="alphaLcParenR"/>
            </a:pPr>
            <a:r>
              <a:rPr lang="en-US" sz="2000" dirty="0" smtClean="0">
                <a:latin typeface="Georgia" pitchFamily="18" charset="0"/>
              </a:rPr>
              <a:t>Space</a:t>
            </a:r>
          </a:p>
          <a:p>
            <a:pPr marL="514350" indent="-514350">
              <a:lnSpc>
                <a:spcPct val="150000"/>
              </a:lnSpc>
              <a:buAutoNum type="alphaLcParenR"/>
            </a:pPr>
            <a:r>
              <a:rPr lang="en-US" sz="2000" dirty="0" smtClean="0">
                <a:latin typeface="Georgia" pitchFamily="18" charset="0"/>
              </a:rPr>
              <a:t>Medical care</a:t>
            </a:r>
          </a:p>
          <a:p>
            <a:pPr marL="514350" indent="-514350">
              <a:lnSpc>
                <a:spcPct val="150000"/>
              </a:lnSpc>
              <a:buAutoNum type="alphaLcParenR"/>
            </a:pPr>
            <a:r>
              <a:rPr lang="en-US" sz="2000" dirty="0" smtClean="0">
                <a:latin typeface="Georgia" pitchFamily="18" charset="0"/>
              </a:rPr>
              <a:t>Fossil fuels</a:t>
            </a:r>
          </a:p>
          <a:p>
            <a:pPr marL="514350" indent="-514350">
              <a:lnSpc>
                <a:spcPct val="150000"/>
              </a:lnSpc>
              <a:buAutoNum type="alphaLcParenR"/>
            </a:pPr>
            <a:r>
              <a:rPr lang="en-US" sz="2000" dirty="0" smtClean="0">
                <a:latin typeface="Georgia" pitchFamily="18" charset="0"/>
              </a:rPr>
              <a:t>Greater pressure on environment leads to pollution.</a:t>
            </a:r>
          </a:p>
        </p:txBody>
      </p:sp>
      <p:pic>
        <p:nvPicPr>
          <p:cNvPr id="4098" name="Picture 2" descr="http://www.dosomething.org/files/project_photos/kids_4.jpg"/>
          <p:cNvPicPr>
            <a:picLocks noChangeAspect="1" noChangeArrowheads="1"/>
          </p:cNvPicPr>
          <p:nvPr/>
        </p:nvPicPr>
        <p:blipFill>
          <a:blip r:embed="rId2"/>
          <a:srcRect/>
          <a:stretch>
            <a:fillRect/>
          </a:stretch>
        </p:blipFill>
        <p:spPr bwMode="auto">
          <a:xfrm>
            <a:off x="2209800" y="838200"/>
            <a:ext cx="3657600" cy="2770023"/>
          </a:xfrm>
          <a:prstGeom prst="rect">
            <a:avLst/>
          </a:prstGeom>
          <a:noFill/>
        </p:spPr>
      </p:pic>
      <p:pic>
        <p:nvPicPr>
          <p:cNvPr id="4100" name="Picture 4" descr="http://www.shomeswim.com/wp-content/uploads/2011/08/water_wars.gif"/>
          <p:cNvPicPr>
            <a:picLocks noChangeAspect="1" noChangeArrowheads="1"/>
          </p:cNvPicPr>
          <p:nvPr/>
        </p:nvPicPr>
        <p:blipFill>
          <a:blip r:embed="rId3"/>
          <a:srcRect/>
          <a:stretch>
            <a:fillRect/>
          </a:stretch>
        </p:blipFill>
        <p:spPr bwMode="auto">
          <a:xfrm>
            <a:off x="2133600" y="762000"/>
            <a:ext cx="4009626" cy="3048000"/>
          </a:xfrm>
          <a:prstGeom prst="rect">
            <a:avLst/>
          </a:prstGeom>
          <a:noFill/>
        </p:spPr>
      </p:pic>
      <p:pic>
        <p:nvPicPr>
          <p:cNvPr id="4102" name="Picture 6" descr="http://www.tribuneindia.com/2004/20041009/haryana.jpg"/>
          <p:cNvPicPr>
            <a:picLocks noChangeAspect="1" noChangeArrowheads="1"/>
          </p:cNvPicPr>
          <p:nvPr/>
        </p:nvPicPr>
        <p:blipFill>
          <a:blip r:embed="rId4"/>
          <a:srcRect/>
          <a:stretch>
            <a:fillRect/>
          </a:stretch>
        </p:blipFill>
        <p:spPr bwMode="auto">
          <a:xfrm>
            <a:off x="1828801" y="609600"/>
            <a:ext cx="4611522" cy="3228975"/>
          </a:xfrm>
          <a:prstGeom prst="rect">
            <a:avLst/>
          </a:prstGeom>
          <a:noFill/>
        </p:spPr>
      </p:pic>
      <p:pic>
        <p:nvPicPr>
          <p:cNvPr id="4104" name="Picture 8" descr="http://www.myowneyes.org/wp-content/uploads/2009/06/img_6764-edit.jpg"/>
          <p:cNvPicPr>
            <a:picLocks noChangeAspect="1" noChangeArrowheads="1"/>
          </p:cNvPicPr>
          <p:nvPr/>
        </p:nvPicPr>
        <p:blipFill>
          <a:blip r:embed="rId5"/>
          <a:srcRect/>
          <a:stretch>
            <a:fillRect/>
          </a:stretch>
        </p:blipFill>
        <p:spPr bwMode="auto">
          <a:xfrm>
            <a:off x="1752600" y="685800"/>
            <a:ext cx="4648200" cy="3095775"/>
          </a:xfrm>
          <a:prstGeom prst="rect">
            <a:avLst/>
          </a:prstGeom>
          <a:noFill/>
        </p:spPr>
      </p:pic>
      <p:sp>
        <p:nvSpPr>
          <p:cNvPr id="4106" name="AutoShape 10" descr="The ability of electric vehicles to curb our appetite for fossil fuel depends largely on the electric grid and mobility patterns. Photo by Coconinoco."/>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7" name="Picture 11"/>
          <p:cNvPicPr>
            <a:picLocks noChangeAspect="1" noChangeArrowheads="1"/>
          </p:cNvPicPr>
          <p:nvPr/>
        </p:nvPicPr>
        <p:blipFill>
          <a:blip r:embed="rId6"/>
          <a:srcRect l="23426" t="15625" r="22345" b="13542"/>
          <a:stretch>
            <a:fillRect/>
          </a:stretch>
        </p:blipFill>
        <p:spPr bwMode="auto">
          <a:xfrm>
            <a:off x="1905000" y="533400"/>
            <a:ext cx="4419600" cy="3245618"/>
          </a:xfrm>
          <a:prstGeom prst="rect">
            <a:avLst/>
          </a:prstGeom>
          <a:noFill/>
          <a:ln w="9525">
            <a:noFill/>
            <a:miter lim="800000"/>
            <a:headEnd/>
            <a:tailEnd/>
          </a:ln>
          <a:effectLst/>
        </p:spPr>
      </p:pic>
      <p:pic>
        <p:nvPicPr>
          <p:cNvPr id="4109" name="Picture 13" descr="http://www.betalabservices.com/images/emissions-5.jpg"/>
          <p:cNvPicPr>
            <a:picLocks noChangeAspect="1" noChangeArrowheads="1"/>
          </p:cNvPicPr>
          <p:nvPr/>
        </p:nvPicPr>
        <p:blipFill>
          <a:blip r:embed="rId7"/>
          <a:srcRect/>
          <a:stretch>
            <a:fillRect/>
          </a:stretch>
        </p:blipFill>
        <p:spPr bwMode="auto">
          <a:xfrm>
            <a:off x="1752599" y="623312"/>
            <a:ext cx="4953001" cy="311048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arn(inHorizontal)">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 calcmode="lin" valueType="num">
                                      <p:cBhvr>
                                        <p:cTn id="18" dur="500" fill="hold"/>
                                        <p:tgtEl>
                                          <p:spTgt spid="4100"/>
                                        </p:tgtEl>
                                        <p:attrNameLst>
                                          <p:attrName>ppt_w</p:attrName>
                                        </p:attrNameLst>
                                      </p:cBhvr>
                                      <p:tavLst>
                                        <p:tav tm="0">
                                          <p:val>
                                            <p:fltVal val="0"/>
                                          </p:val>
                                        </p:tav>
                                        <p:tav tm="100000">
                                          <p:val>
                                            <p:strVal val="#ppt_w"/>
                                          </p:val>
                                        </p:tav>
                                      </p:tavLst>
                                    </p:anim>
                                    <p:anim calcmode="lin" valueType="num">
                                      <p:cBhvr>
                                        <p:cTn id="19" dur="500" fill="hold"/>
                                        <p:tgtEl>
                                          <p:spTgt spid="4100"/>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Horizont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4102"/>
                                        </p:tgtEl>
                                        <p:attrNameLst>
                                          <p:attrName>style.visibility</p:attrName>
                                        </p:attrNameLst>
                                      </p:cBhvr>
                                      <p:to>
                                        <p:strVal val="visible"/>
                                      </p:to>
                                    </p:set>
                                    <p:anim calcmode="lin" valueType="num">
                                      <p:cBhvr>
                                        <p:cTn id="29" dur="500" fill="hold"/>
                                        <p:tgtEl>
                                          <p:spTgt spid="4102"/>
                                        </p:tgtEl>
                                        <p:attrNameLst>
                                          <p:attrName>ppt_w</p:attrName>
                                        </p:attrNameLst>
                                      </p:cBhvr>
                                      <p:tavLst>
                                        <p:tav tm="0">
                                          <p:val>
                                            <p:fltVal val="0"/>
                                          </p:val>
                                        </p:tav>
                                        <p:tav tm="100000">
                                          <p:val>
                                            <p:strVal val="#ppt_w"/>
                                          </p:val>
                                        </p:tav>
                                      </p:tavLst>
                                    </p:anim>
                                    <p:anim calcmode="lin" valueType="num">
                                      <p:cBhvr>
                                        <p:cTn id="30" dur="500" fill="hold"/>
                                        <p:tgtEl>
                                          <p:spTgt spid="4102"/>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arn(inHorizontal)">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p:cTn id="40" dur="500" fill="hold"/>
                                        <p:tgtEl>
                                          <p:spTgt spid="4104"/>
                                        </p:tgtEl>
                                        <p:attrNameLst>
                                          <p:attrName>ppt_w</p:attrName>
                                        </p:attrNameLst>
                                      </p:cBhvr>
                                      <p:tavLst>
                                        <p:tav tm="0">
                                          <p:val>
                                            <p:fltVal val="0"/>
                                          </p:val>
                                        </p:tav>
                                        <p:tav tm="100000">
                                          <p:val>
                                            <p:strVal val="#ppt_w"/>
                                          </p:val>
                                        </p:tav>
                                      </p:tavLst>
                                    </p:anim>
                                    <p:anim calcmode="lin" valueType="num">
                                      <p:cBhvr>
                                        <p:cTn id="41" dur="500" fill="hold"/>
                                        <p:tgtEl>
                                          <p:spTgt spid="4104"/>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barn(inHorizontal)">
                                      <p:cBhvr>
                                        <p:cTn id="46" dur="5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4107"/>
                                        </p:tgtEl>
                                        <p:attrNameLst>
                                          <p:attrName>style.visibility</p:attrName>
                                        </p:attrNameLst>
                                      </p:cBhvr>
                                      <p:to>
                                        <p:strVal val="visible"/>
                                      </p:to>
                                    </p:set>
                                    <p:anim calcmode="lin" valueType="num">
                                      <p:cBhvr>
                                        <p:cTn id="51" dur="500" fill="hold"/>
                                        <p:tgtEl>
                                          <p:spTgt spid="4107"/>
                                        </p:tgtEl>
                                        <p:attrNameLst>
                                          <p:attrName>ppt_w</p:attrName>
                                        </p:attrNameLst>
                                      </p:cBhvr>
                                      <p:tavLst>
                                        <p:tav tm="0">
                                          <p:val>
                                            <p:fltVal val="0"/>
                                          </p:val>
                                        </p:tav>
                                        <p:tav tm="100000">
                                          <p:val>
                                            <p:strVal val="#ppt_w"/>
                                          </p:val>
                                        </p:tav>
                                      </p:tavLst>
                                    </p:anim>
                                    <p:anim calcmode="lin" valueType="num">
                                      <p:cBhvr>
                                        <p:cTn id="52" dur="500" fill="hold"/>
                                        <p:tgtEl>
                                          <p:spTgt spid="4107"/>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barn(inHorizontal)">
                                      <p:cBhvr>
                                        <p:cTn id="57" dur="500"/>
                                        <p:tgtEl>
                                          <p:spTgt spid="7">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nodeType="clickEffect">
                                  <p:stCondLst>
                                    <p:cond delay="0"/>
                                  </p:stCondLst>
                                  <p:childTnLst>
                                    <p:set>
                                      <p:cBhvr>
                                        <p:cTn id="61" dur="1" fill="hold">
                                          <p:stCondLst>
                                            <p:cond delay="0"/>
                                          </p:stCondLst>
                                        </p:cTn>
                                        <p:tgtEl>
                                          <p:spTgt spid="4109"/>
                                        </p:tgtEl>
                                        <p:attrNameLst>
                                          <p:attrName>style.visibility</p:attrName>
                                        </p:attrNameLst>
                                      </p:cBhvr>
                                      <p:to>
                                        <p:strVal val="visible"/>
                                      </p:to>
                                    </p:set>
                                    <p:anim calcmode="lin" valueType="num">
                                      <p:cBhvr>
                                        <p:cTn id="62" dur="500" fill="hold"/>
                                        <p:tgtEl>
                                          <p:spTgt spid="4109"/>
                                        </p:tgtEl>
                                        <p:attrNameLst>
                                          <p:attrName>ppt_w</p:attrName>
                                        </p:attrNameLst>
                                      </p:cBhvr>
                                      <p:tavLst>
                                        <p:tav tm="0">
                                          <p:val>
                                            <p:fltVal val="0"/>
                                          </p:val>
                                        </p:tav>
                                        <p:tav tm="100000">
                                          <p:val>
                                            <p:strVal val="#ppt_w"/>
                                          </p:val>
                                        </p:tav>
                                      </p:tavLst>
                                    </p:anim>
                                    <p:anim calcmode="lin" valueType="num">
                                      <p:cBhvr>
                                        <p:cTn id="63" dur="500" fill="hold"/>
                                        <p:tgtEl>
                                          <p:spTgt spid="4109"/>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6" fill="hold" nodeType="clickEffect">
                                  <p:stCondLst>
                                    <p:cond delay="0"/>
                                  </p:stCondLst>
                                  <p:childTnLst>
                                    <p:set>
                                      <p:cBhvr>
                                        <p:cTn id="67" dur="1" fill="hold">
                                          <p:stCondLst>
                                            <p:cond delay="0"/>
                                          </p:stCondLst>
                                        </p:cTn>
                                        <p:tgtEl>
                                          <p:spTgt spid="7">
                                            <p:txEl>
                                              <p:pRg st="6" end="6"/>
                                            </p:txEl>
                                          </p:spTgt>
                                        </p:tgtEl>
                                        <p:attrNameLst>
                                          <p:attrName>style.visibility</p:attrName>
                                        </p:attrNameLst>
                                      </p:cBhvr>
                                      <p:to>
                                        <p:strVal val="visible"/>
                                      </p:to>
                                    </p:set>
                                    <p:animEffect transition="in" filter="barn(inHorizontal)">
                                      <p:cBhvr>
                                        <p:cTn id="6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t>4. Population size : objectives</a:t>
            </a:r>
          </a:p>
        </p:txBody>
      </p:sp>
      <p:sp>
        <p:nvSpPr>
          <p:cNvPr id="3" name="Content Placeholder 2"/>
          <p:cNvSpPr>
            <a:spLocks noGrp="1"/>
          </p:cNvSpPr>
          <p:nvPr>
            <p:ph idx="1"/>
          </p:nvPr>
        </p:nvSpPr>
        <p:spPr>
          <a:xfrm>
            <a:off x="0" y="685800"/>
            <a:ext cx="9144000" cy="5791200"/>
          </a:xfrm>
        </p:spPr>
        <p:txBody>
          <a:bodyPr>
            <a:noAutofit/>
          </a:bodyPr>
          <a:lstStyle/>
          <a:p>
            <a:pPr>
              <a:lnSpc>
                <a:spcPct val="170000"/>
              </a:lnSpc>
              <a:buNone/>
            </a:pPr>
            <a:r>
              <a:rPr lang="en-US" sz="1600" dirty="0" smtClean="0">
                <a:latin typeface="Georgia" pitchFamily="18" charset="0"/>
              </a:rPr>
              <a:t>	</a:t>
            </a:r>
            <a:r>
              <a:rPr lang="en-US" sz="1600" dirty="0" smtClean="0">
                <a:solidFill>
                  <a:srgbClr val="C00000"/>
                </a:solidFill>
                <a:latin typeface="Georgia" pitchFamily="18" charset="0"/>
              </a:rPr>
              <a:t>Core</a:t>
            </a:r>
          </a:p>
          <a:p>
            <a:pPr>
              <a:lnSpc>
                <a:spcPct val="170000"/>
              </a:lnSpc>
            </a:pPr>
            <a:r>
              <a:rPr lang="en-US" sz="1600" dirty="0" smtClean="0">
                <a:latin typeface="Georgia" pitchFamily="18" charset="0"/>
              </a:rPr>
              <a:t>Define population as a group of organisms of  one species, living in the same area at the same time.</a:t>
            </a:r>
          </a:p>
          <a:p>
            <a:pPr>
              <a:lnSpc>
                <a:spcPct val="170000"/>
              </a:lnSpc>
            </a:pPr>
            <a:r>
              <a:rPr lang="en-US" sz="1600" dirty="0" smtClean="0">
                <a:latin typeface="Georgia" pitchFamily="18" charset="0"/>
              </a:rPr>
              <a:t>State the factors affecting the rate of population growth for a population of an organism (limited to food supply, predation and disease), and describe their importance .Identify the lag, exponential (log), stationary and  death phases in the sigmoid population growth  curve for a population growing in an environment  with limited resources</a:t>
            </a:r>
          </a:p>
          <a:p>
            <a:pPr>
              <a:lnSpc>
                <a:spcPct val="170000"/>
              </a:lnSpc>
            </a:pPr>
            <a:r>
              <a:rPr lang="en-US" sz="1600" dirty="0" smtClean="0">
                <a:latin typeface="Georgia" pitchFamily="18" charset="0"/>
              </a:rPr>
              <a:t>Describe the increase in human population size  and its social implications</a:t>
            </a:r>
          </a:p>
          <a:p>
            <a:pPr>
              <a:lnSpc>
                <a:spcPct val="170000"/>
              </a:lnSpc>
            </a:pPr>
            <a:r>
              <a:rPr lang="en-US" sz="1600" dirty="0" smtClean="0">
                <a:latin typeface="Georgia" pitchFamily="18" charset="0"/>
              </a:rPr>
              <a:t>Interpret graphs and diagrams of human population growth.</a:t>
            </a:r>
          </a:p>
          <a:p>
            <a:pPr>
              <a:lnSpc>
                <a:spcPct val="170000"/>
              </a:lnSpc>
              <a:buNone/>
            </a:pPr>
            <a:r>
              <a:rPr lang="en-US" sz="1600" dirty="0" smtClean="0">
                <a:latin typeface="Georgia" pitchFamily="18" charset="0"/>
              </a:rPr>
              <a:t>	</a:t>
            </a:r>
            <a:r>
              <a:rPr lang="en-US" sz="1600" dirty="0" smtClean="0">
                <a:solidFill>
                  <a:srgbClr val="C00000"/>
                </a:solidFill>
                <a:latin typeface="Georgia" pitchFamily="18" charset="0"/>
              </a:rPr>
              <a:t>Supplement</a:t>
            </a:r>
          </a:p>
          <a:p>
            <a:pPr>
              <a:lnSpc>
                <a:spcPct val="170000"/>
              </a:lnSpc>
            </a:pPr>
            <a:r>
              <a:rPr lang="en-US" sz="1600" dirty="0" smtClean="0">
                <a:latin typeface="Georgia" pitchFamily="18" charset="0"/>
              </a:rPr>
              <a:t>Explain the factors that lead to the lag phase,  exponential (log) phase and stationary phase in the sigmoid curve of population growth  making reference, where appropriate, to the  role of limiting factor</a:t>
            </a:r>
            <a:endParaRPr lang="en-US" sz="1600" dirty="0">
              <a:latin typeface="Georgia"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34670"/>
            <a:ext cx="9144000" cy="923330"/>
          </a:xfrm>
          <a:prstGeom prst="rect">
            <a:avLst/>
          </a:prstGeom>
        </p:spPr>
        <p:txBody>
          <a:bodyPr wrap="square">
            <a:spAutoFit/>
          </a:bodyPr>
          <a:lstStyle/>
          <a:p>
            <a:pPr>
              <a:lnSpc>
                <a:spcPct val="150000"/>
              </a:lnSpc>
            </a:pPr>
            <a:endParaRPr lang="en-US" dirty="0" smtClean="0">
              <a:latin typeface="Georgia" pitchFamily="18" charset="0"/>
            </a:endParaRPr>
          </a:p>
          <a:p>
            <a:pPr>
              <a:lnSpc>
                <a:spcPct val="150000"/>
              </a:lnSpc>
            </a:pPr>
            <a:r>
              <a:rPr lang="en-US" dirty="0" smtClean="0">
                <a:latin typeface="Georgia" pitchFamily="18" charset="0"/>
                <a:hlinkClick r:id="rId2"/>
              </a:rPr>
              <a:t>http://www.ined.fr/en/everything_about_population/animations/age_pyramid/</a:t>
            </a:r>
            <a:endParaRPr lang="en-US" dirty="0" smtClean="0">
              <a:latin typeface="Georgia" pitchFamily="18" charset="0"/>
            </a:endParaRPr>
          </a:p>
        </p:txBody>
      </p:sp>
      <p:sp>
        <p:nvSpPr>
          <p:cNvPr id="6" name="Rectangle 5"/>
          <p:cNvSpPr/>
          <p:nvPr/>
        </p:nvSpPr>
        <p:spPr>
          <a:xfrm>
            <a:off x="0" y="0"/>
            <a:ext cx="8991600" cy="6344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70000"/>
              </a:lnSpc>
            </a:pPr>
            <a:r>
              <a:rPr lang="en-US" sz="2400" dirty="0" smtClean="0">
                <a:solidFill>
                  <a:schemeClr val="dk1"/>
                </a:solidFill>
                <a:latin typeface="Georgia" pitchFamily="18" charset="0"/>
              </a:rPr>
              <a:t>Interpret graphs and diagrams of human population growth.</a:t>
            </a:r>
          </a:p>
        </p:txBody>
      </p:sp>
      <p:pic>
        <p:nvPicPr>
          <p:cNvPr id="3074" name="Picture 2" descr="http://www.uni.edu/gai/India/India_Lesson_Plans/India_Population_Pyramids_files/image002.gif"/>
          <p:cNvPicPr>
            <a:picLocks noChangeAspect="1" noChangeArrowheads="1"/>
          </p:cNvPicPr>
          <p:nvPr/>
        </p:nvPicPr>
        <p:blipFill>
          <a:blip r:embed="rId3"/>
          <a:srcRect/>
          <a:stretch>
            <a:fillRect/>
          </a:stretch>
        </p:blipFill>
        <p:spPr bwMode="auto">
          <a:xfrm>
            <a:off x="685800" y="838200"/>
            <a:ext cx="7467600" cy="519853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762000"/>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a:lnSpc>
                <a:spcPct val="90000"/>
              </a:lnSpc>
            </a:pPr>
            <a:r>
              <a:rPr lang="en-US" sz="3200" dirty="0" smtClean="0">
                <a:solidFill>
                  <a:schemeClr val="dk1"/>
                </a:solidFill>
                <a:latin typeface="Georgia" pitchFamily="18" charset="0"/>
                <a:ea typeface="+mn-ea"/>
                <a:cs typeface="+mn-cs"/>
              </a:rPr>
              <a:t>Checks on population increase</a:t>
            </a:r>
          </a:p>
        </p:txBody>
      </p:sp>
      <p:sp>
        <p:nvSpPr>
          <p:cNvPr id="6" name="Content Placeholder 5"/>
          <p:cNvSpPr>
            <a:spLocks noGrp="1"/>
          </p:cNvSpPr>
          <p:nvPr>
            <p:ph sz="quarter" idx="1"/>
          </p:nvPr>
        </p:nvSpPr>
        <p:spPr>
          <a:xfrm>
            <a:off x="0" y="914400"/>
            <a:ext cx="8839200" cy="4873752"/>
          </a:xfrm>
        </p:spPr>
        <p:txBody>
          <a:bodyPr>
            <a:noAutofit/>
          </a:bodyPr>
          <a:lstStyle/>
          <a:p>
            <a:pPr marL="880110" lvl="1" indent="-514350">
              <a:lnSpc>
                <a:spcPct val="150000"/>
              </a:lnSpc>
              <a:buFont typeface="+mj-lt"/>
              <a:buAutoNum type="arabicPeriod"/>
            </a:pPr>
            <a:r>
              <a:rPr lang="en-US" sz="2400" dirty="0" smtClean="0">
                <a:latin typeface="Georgia" pitchFamily="18" charset="0"/>
              </a:rPr>
              <a:t>Competition: </a:t>
            </a:r>
          </a:p>
          <a:p>
            <a:pPr marL="880110" lvl="1" indent="-514350">
              <a:lnSpc>
                <a:spcPct val="150000"/>
              </a:lnSpc>
              <a:buFont typeface="+mj-lt"/>
              <a:buAutoNum type="arabicPeriod"/>
            </a:pPr>
            <a:r>
              <a:rPr lang="en-US" sz="2400" dirty="0" smtClean="0">
                <a:latin typeface="Georgia" pitchFamily="18" charset="0"/>
              </a:rPr>
              <a:t>Predation:</a:t>
            </a:r>
          </a:p>
          <a:p>
            <a:pPr marL="880110" lvl="1" indent="-514350">
              <a:lnSpc>
                <a:spcPct val="150000"/>
              </a:lnSpc>
              <a:buFont typeface="+mj-lt"/>
              <a:buAutoNum type="arabicPeriod"/>
            </a:pPr>
            <a:r>
              <a:rPr lang="en-US" sz="2400" dirty="0" smtClean="0">
                <a:latin typeface="Georgia" pitchFamily="18" charset="0"/>
              </a:rPr>
              <a:t>Diseases:</a:t>
            </a:r>
          </a:p>
          <a:p>
            <a:pPr marL="880110" lvl="1" indent="-514350">
              <a:lnSpc>
                <a:spcPct val="150000"/>
              </a:lnSpc>
              <a:buFont typeface="+mj-lt"/>
              <a:buAutoNum type="arabicPeriod"/>
            </a:pPr>
            <a:r>
              <a:rPr lang="en-US" sz="2400" dirty="0" smtClean="0">
                <a:latin typeface="Georgia" pitchFamily="18" charset="0"/>
              </a:rPr>
              <a:t>Famine</a:t>
            </a:r>
          </a:p>
          <a:p>
            <a:pPr marL="880110" lvl="1" indent="-514350">
              <a:lnSpc>
                <a:spcPct val="150000"/>
              </a:lnSpc>
              <a:buFont typeface="+mj-lt"/>
              <a:buAutoNum type="arabicPeriod"/>
            </a:pPr>
            <a:r>
              <a:rPr lang="en-US" sz="2400" dirty="0" smtClean="0">
                <a:latin typeface="Georgia" pitchFamily="18" charset="0"/>
              </a:rPr>
              <a:t>War</a:t>
            </a:r>
          </a:p>
          <a:p>
            <a:pPr marL="880110" lvl="1" indent="-514350">
              <a:lnSpc>
                <a:spcPct val="150000"/>
              </a:lnSpc>
              <a:buFont typeface="+mj-lt"/>
              <a:buAutoNum type="arabicPeriod"/>
            </a:pPr>
            <a:r>
              <a:rPr lang="en-US" sz="2400" dirty="0" smtClean="0">
                <a:latin typeface="Georgia" pitchFamily="18" charset="0"/>
              </a:rPr>
              <a:t>Epidemics</a:t>
            </a:r>
          </a:p>
          <a:p>
            <a:pPr marL="880110" lvl="1" indent="-514350">
              <a:lnSpc>
                <a:spcPct val="150000"/>
              </a:lnSpc>
              <a:buFont typeface="+mj-lt"/>
              <a:buAutoNum type="arabicPeriod"/>
            </a:pPr>
            <a:r>
              <a:rPr lang="en-US" sz="2400" dirty="0" smtClean="0">
                <a:latin typeface="Georgia" pitchFamily="18" charset="0"/>
              </a:rPr>
              <a:t>Flood</a:t>
            </a:r>
          </a:p>
          <a:p>
            <a:pPr marL="880110" lvl="1" indent="-514350">
              <a:lnSpc>
                <a:spcPct val="150000"/>
              </a:lnSpc>
              <a:buFont typeface="+mj-lt"/>
              <a:buAutoNum type="arabicPeriod"/>
            </a:pPr>
            <a:r>
              <a:rPr lang="en-US" sz="2400" dirty="0" smtClean="0">
                <a:latin typeface="Georgia" pitchFamily="18" charset="0"/>
              </a:rPr>
              <a:t>Tsunami</a:t>
            </a:r>
          </a:p>
          <a:p>
            <a:pPr marL="880110" lvl="1" indent="-514350">
              <a:lnSpc>
                <a:spcPct val="150000"/>
              </a:lnSpc>
              <a:buFont typeface="+mj-lt"/>
              <a:buAutoNum type="arabicPeriod"/>
            </a:pPr>
            <a:r>
              <a:rPr lang="en-US" sz="2400" dirty="0" smtClean="0">
                <a:latin typeface="Georgia" pitchFamily="18" charset="0"/>
              </a:rPr>
              <a:t>Earthquakes</a:t>
            </a:r>
            <a:endParaRPr lang="en-US" sz="2400" dirty="0">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2285999"/>
          </a:xfrm>
        </p:spPr>
        <p:txBody>
          <a:bodyPr>
            <a:normAutofit lnSpcReduction="10000"/>
          </a:bodyPr>
          <a:lstStyle/>
          <a:p>
            <a:pPr>
              <a:lnSpc>
                <a:spcPct val="150000"/>
              </a:lnSpc>
            </a:pPr>
            <a:r>
              <a:rPr lang="en-US" sz="2400" dirty="0" smtClean="0">
                <a:latin typeface="Georgia" pitchFamily="18" charset="0"/>
              </a:rPr>
              <a:t>Population as a group of organisms of  one species, living in the same area at the same time.</a:t>
            </a:r>
          </a:p>
          <a:p>
            <a:pPr>
              <a:lnSpc>
                <a:spcPct val="150000"/>
              </a:lnSpc>
            </a:pPr>
            <a:r>
              <a:rPr lang="en-US" sz="2400" dirty="0" smtClean="0">
                <a:latin typeface="Georgia" pitchFamily="18" charset="0"/>
              </a:rPr>
              <a:t>All the individuals in a populations  may interbreed and produce fertile offspring.</a:t>
            </a:r>
          </a:p>
        </p:txBody>
      </p:sp>
      <p:sp>
        <p:nvSpPr>
          <p:cNvPr id="4" name="Title 1"/>
          <p:cNvSpPr>
            <a:spLocks noGrp="1"/>
          </p:cNvSpPr>
          <p:nvPr>
            <p:ph type="title"/>
          </p:nvPr>
        </p:nvSpPr>
        <p:spPr>
          <a:xfrm>
            <a:off x="0" y="0"/>
            <a:ext cx="9144000" cy="685800"/>
          </a:xfrm>
        </p:spPr>
        <p:txBody>
          <a:bodyPr vert="horz" lIns="91440" tIns="45720" rIns="91440" bIns="45720" rtlCol="0" anchor="ctr">
            <a:normAutofit/>
          </a:bodyPr>
          <a:lstStyle/>
          <a:p>
            <a:r>
              <a:rPr lang="en-US" sz="3200" dirty="0" smtClean="0">
                <a:solidFill>
                  <a:srgbClr val="C00000"/>
                </a:solidFill>
                <a:latin typeface="Georgia" pitchFamily="18" charset="0"/>
              </a:rPr>
              <a:t>Define the term population…?</a:t>
            </a:r>
          </a:p>
        </p:txBody>
      </p:sp>
      <p:pic>
        <p:nvPicPr>
          <p:cNvPr id="5" name="Picture 3"/>
          <p:cNvPicPr>
            <a:picLocks noChangeAspect="1" noChangeArrowheads="1"/>
          </p:cNvPicPr>
          <p:nvPr/>
        </p:nvPicPr>
        <p:blipFill>
          <a:blip r:embed="rId2"/>
          <a:srcRect/>
          <a:stretch>
            <a:fillRect/>
          </a:stretch>
        </p:blipFill>
        <p:spPr bwMode="auto">
          <a:xfrm>
            <a:off x="1828800" y="2895600"/>
            <a:ext cx="5306786"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990601"/>
            <a:ext cx="9144000" cy="2667000"/>
          </a:xfrm>
        </p:spPr>
        <p:txBody>
          <a:bodyPr>
            <a:normAutofit fontScale="85000" lnSpcReduction="10000"/>
          </a:bodyPr>
          <a:lstStyle/>
          <a:p>
            <a:pPr>
              <a:lnSpc>
                <a:spcPct val="150000"/>
              </a:lnSpc>
            </a:pPr>
            <a:r>
              <a:rPr lang="en-US" dirty="0" smtClean="0">
                <a:latin typeface="Georgia" pitchFamily="18" charset="0"/>
              </a:rPr>
              <a:t>Some species individuals are very widely distributed and it is difficult to divide them into separate populations.</a:t>
            </a:r>
          </a:p>
          <a:p>
            <a:pPr>
              <a:lnSpc>
                <a:spcPct val="150000"/>
              </a:lnSpc>
            </a:pPr>
            <a:r>
              <a:rPr lang="en-US" dirty="0" smtClean="0">
                <a:latin typeface="Georgia" pitchFamily="18" charset="0"/>
              </a:rPr>
              <a:t>These are divided into separate populations due to reproductive barrier such as rivers and mountains.</a:t>
            </a:r>
          </a:p>
        </p:txBody>
      </p:sp>
      <p:sp>
        <p:nvSpPr>
          <p:cNvPr id="4" name="Title 1"/>
          <p:cNvSpPr>
            <a:spLocks noGrp="1"/>
          </p:cNvSpPr>
          <p:nvPr>
            <p:ph type="title"/>
          </p:nvPr>
        </p:nvSpPr>
        <p:spPr>
          <a:xfrm>
            <a:off x="0" y="0"/>
            <a:ext cx="9144000" cy="762000"/>
          </a:xfrm>
        </p:spPr>
        <p:txBody>
          <a:bodyPr vert="horz" lIns="91440" tIns="45720" rIns="91440" bIns="45720" rtlCol="0" anchor="ctr">
            <a:normAutofit/>
          </a:bodyPr>
          <a:lstStyle/>
          <a:p>
            <a:r>
              <a:rPr lang="en-US" sz="3200" dirty="0" smtClean="0">
                <a:solidFill>
                  <a:srgbClr val="C00000"/>
                </a:solidFill>
                <a:latin typeface="Georgia" pitchFamily="18" charset="0"/>
              </a:rPr>
              <a:t>Define the term population…?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www.worldatlas.com/webimage/countrys/namerica/caribb/trintbgo.gif"/>
          <p:cNvPicPr>
            <a:picLocks noChangeAspect="1" noChangeArrowheads="1"/>
          </p:cNvPicPr>
          <p:nvPr/>
        </p:nvPicPr>
        <p:blipFill>
          <a:blip r:embed="rId2"/>
          <a:srcRect/>
          <a:stretch>
            <a:fillRect/>
          </a:stretch>
        </p:blipFill>
        <p:spPr bwMode="auto">
          <a:xfrm>
            <a:off x="5029200" y="1901568"/>
            <a:ext cx="4114800" cy="4695567"/>
          </a:xfrm>
          <a:prstGeom prst="rect">
            <a:avLst/>
          </a:prstGeom>
          <a:noFill/>
        </p:spPr>
      </p:pic>
      <p:sp>
        <p:nvSpPr>
          <p:cNvPr id="6" name="Title 5"/>
          <p:cNvSpPr>
            <a:spLocks noGrp="1"/>
          </p:cNvSpPr>
          <p:nvPr>
            <p:ph type="title"/>
          </p:nvPr>
        </p:nvSpPr>
        <p:spPr>
          <a:xfrm>
            <a:off x="0" y="0"/>
            <a:ext cx="9144000" cy="1524000"/>
          </a:xfrm>
        </p:spPr>
        <p:style>
          <a:lnRef idx="2">
            <a:schemeClr val="accent2"/>
          </a:lnRef>
          <a:fillRef idx="1">
            <a:schemeClr val="lt1"/>
          </a:fillRef>
          <a:effectRef idx="0">
            <a:schemeClr val="accent2"/>
          </a:effectRef>
          <a:fontRef idx="minor">
            <a:schemeClr val="dk1"/>
          </a:fontRef>
        </p:style>
        <p:txBody>
          <a:bodyPr>
            <a:noAutofit/>
          </a:bodyPr>
          <a:lstStyle/>
          <a:p>
            <a:pPr>
              <a:lnSpc>
                <a:spcPct val="150000"/>
              </a:lnSpc>
            </a:pPr>
            <a:r>
              <a:rPr lang="en-US" sz="2400" dirty="0" smtClean="0">
                <a:solidFill>
                  <a:srgbClr val="C00000"/>
                </a:solidFill>
              </a:rPr>
              <a:t>Populations: Creole wrasse</a:t>
            </a:r>
            <a:br>
              <a:rPr lang="en-US" sz="2400" dirty="0" smtClean="0">
                <a:solidFill>
                  <a:srgbClr val="C00000"/>
                </a:solidFill>
              </a:rPr>
            </a:br>
            <a:r>
              <a:rPr lang="en-US" sz="2400" dirty="0" smtClean="0">
                <a:solidFill>
                  <a:srgbClr val="002060"/>
                </a:solidFill>
              </a:rPr>
              <a:t>Habitat: Coral reef</a:t>
            </a:r>
            <a:r>
              <a:rPr lang="en-US" sz="2400" dirty="0" smtClean="0">
                <a:solidFill>
                  <a:srgbClr val="C00000"/>
                </a:solidFill>
              </a:rPr>
              <a:t/>
            </a:r>
            <a:br>
              <a:rPr lang="en-US" sz="2400" dirty="0" smtClean="0">
                <a:solidFill>
                  <a:srgbClr val="C00000"/>
                </a:solidFill>
              </a:rPr>
            </a:br>
            <a:r>
              <a:rPr lang="en-US" sz="2400" dirty="0" smtClean="0">
                <a:solidFill>
                  <a:schemeClr val="accent3">
                    <a:lumMod val="75000"/>
                  </a:schemeClr>
                </a:solidFill>
              </a:rPr>
              <a:t>Place: Reefs around Tobago in the Caribbean</a:t>
            </a:r>
            <a:endParaRPr lang="en-US" sz="2400" dirty="0">
              <a:solidFill>
                <a:schemeClr val="accent3">
                  <a:lumMod val="75000"/>
                </a:schemeClr>
              </a:solidFill>
            </a:endParaRPr>
          </a:p>
        </p:txBody>
      </p:sp>
      <p:pic>
        <p:nvPicPr>
          <p:cNvPr id="30722" name="Picture 2" descr="http://c.photoshelter.com/img-get/I00008.juyMmFnDk/s/750/750/creole-wrasse-fish-photo-014507.jpg"/>
          <p:cNvPicPr>
            <a:picLocks noGrp="1" noChangeAspect="1" noChangeArrowheads="1"/>
          </p:cNvPicPr>
          <p:nvPr>
            <p:ph sz="quarter" idx="1"/>
          </p:nvPr>
        </p:nvPicPr>
        <p:blipFill>
          <a:blip r:embed="rId3"/>
          <a:srcRect/>
          <a:stretch>
            <a:fillRect/>
          </a:stretch>
        </p:blipFill>
        <p:spPr bwMode="auto">
          <a:xfrm>
            <a:off x="0" y="2514600"/>
            <a:ext cx="4953000" cy="328879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524000"/>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nSpc>
                <a:spcPct val="150000"/>
              </a:lnSpc>
            </a:pPr>
            <a:r>
              <a:rPr lang="en-US" sz="2400" dirty="0" smtClean="0">
                <a:solidFill>
                  <a:srgbClr val="C00000"/>
                </a:solidFill>
                <a:latin typeface="+mn-lt"/>
                <a:ea typeface="+mn-ea"/>
                <a:cs typeface="+mn-cs"/>
              </a:rPr>
              <a:t>Populations: Wildebeest  And Zebras</a:t>
            </a:r>
            <a:br>
              <a:rPr lang="en-US" sz="2400" dirty="0" smtClean="0">
                <a:solidFill>
                  <a:srgbClr val="C00000"/>
                </a:solidFill>
                <a:latin typeface="+mn-lt"/>
                <a:ea typeface="+mn-ea"/>
                <a:cs typeface="+mn-cs"/>
              </a:rPr>
            </a:br>
            <a:r>
              <a:rPr lang="en-US" sz="2400" dirty="0" smtClean="0">
                <a:solidFill>
                  <a:srgbClr val="002060"/>
                </a:solidFill>
                <a:latin typeface="+mj-lt"/>
                <a:ea typeface="+mj-ea"/>
                <a:cs typeface="+mj-cs"/>
              </a:rPr>
              <a:t>Habitat: Grassland</a:t>
            </a:r>
            <a:r>
              <a:rPr lang="en-US" sz="2400" dirty="0" smtClean="0">
                <a:solidFill>
                  <a:srgbClr val="C00000"/>
                </a:solidFill>
                <a:latin typeface="+mn-lt"/>
                <a:ea typeface="+mn-ea"/>
                <a:cs typeface="+mn-cs"/>
              </a:rPr>
              <a:t/>
            </a:r>
            <a:br>
              <a:rPr lang="en-US" sz="2400" dirty="0" smtClean="0">
                <a:solidFill>
                  <a:srgbClr val="C00000"/>
                </a:solidFill>
                <a:latin typeface="+mn-lt"/>
                <a:ea typeface="+mn-ea"/>
                <a:cs typeface="+mn-cs"/>
              </a:rPr>
            </a:br>
            <a:r>
              <a:rPr lang="en-US" sz="2400" dirty="0" smtClean="0">
                <a:solidFill>
                  <a:srgbClr val="00B050"/>
                </a:solidFill>
                <a:latin typeface="+mn-lt"/>
                <a:ea typeface="+mn-ea"/>
                <a:cs typeface="+mn-cs"/>
              </a:rPr>
              <a:t>Place: East Africa (Game park)</a:t>
            </a:r>
            <a:endParaRPr lang="en-US" sz="2400" dirty="0">
              <a:solidFill>
                <a:srgbClr val="00B050"/>
              </a:solidFill>
              <a:latin typeface="+mn-lt"/>
              <a:ea typeface="+mn-ea"/>
              <a:cs typeface="+mn-cs"/>
            </a:endParaRPr>
          </a:p>
        </p:txBody>
      </p:sp>
      <p:pic>
        <p:nvPicPr>
          <p:cNvPr id="32772" name="Picture 4" descr="wildebeest facts"/>
          <p:cNvPicPr>
            <a:picLocks noChangeAspect="1" noChangeArrowheads="1"/>
          </p:cNvPicPr>
          <p:nvPr/>
        </p:nvPicPr>
        <p:blipFill>
          <a:blip r:embed="rId2"/>
          <a:srcRect/>
          <a:stretch>
            <a:fillRect/>
          </a:stretch>
        </p:blipFill>
        <p:spPr bwMode="auto">
          <a:xfrm>
            <a:off x="76200" y="2419350"/>
            <a:ext cx="4419600" cy="3314700"/>
          </a:xfrm>
          <a:prstGeom prst="rect">
            <a:avLst/>
          </a:prstGeom>
          <a:noFill/>
        </p:spPr>
      </p:pic>
      <p:pic>
        <p:nvPicPr>
          <p:cNvPr id="32774" name="Picture 6" descr="http://goway.com/superspecials/canada/wp-content/uploads/2010/12/Kenya-zebras-and-wildebeest1.jpg"/>
          <p:cNvPicPr>
            <a:picLocks noChangeAspect="1" noChangeArrowheads="1"/>
          </p:cNvPicPr>
          <p:nvPr/>
        </p:nvPicPr>
        <p:blipFill>
          <a:blip r:embed="rId3" cstate="print"/>
          <a:srcRect/>
          <a:stretch>
            <a:fillRect/>
          </a:stretch>
        </p:blipFill>
        <p:spPr bwMode="auto">
          <a:xfrm>
            <a:off x="4724400" y="2438400"/>
            <a:ext cx="4368800" cy="3276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8991600" cy="1524000"/>
          </a:xfrm>
        </p:spPr>
        <p:style>
          <a:lnRef idx="2">
            <a:schemeClr val="accent2"/>
          </a:lnRef>
          <a:fillRef idx="1">
            <a:schemeClr val="lt1"/>
          </a:fillRef>
          <a:effectRef idx="0">
            <a:schemeClr val="accent2"/>
          </a:effectRef>
          <a:fontRef idx="minor">
            <a:schemeClr val="dk1"/>
          </a:fontRef>
        </p:style>
        <p:txBody>
          <a:bodyPr>
            <a:noAutofit/>
          </a:bodyPr>
          <a:lstStyle/>
          <a:p>
            <a:pPr>
              <a:lnSpc>
                <a:spcPct val="150000"/>
              </a:lnSpc>
            </a:pPr>
            <a:r>
              <a:rPr lang="en-US" sz="2400" dirty="0" smtClean="0">
                <a:solidFill>
                  <a:srgbClr val="C00000"/>
                </a:solidFill>
              </a:rPr>
              <a:t>Populations: komodo dragon</a:t>
            </a:r>
            <a:br>
              <a:rPr lang="en-US" sz="2400" dirty="0" smtClean="0">
                <a:solidFill>
                  <a:srgbClr val="C00000"/>
                </a:solidFill>
              </a:rPr>
            </a:br>
            <a:r>
              <a:rPr lang="en-US" sz="2400" dirty="0" smtClean="0">
                <a:solidFill>
                  <a:srgbClr val="002060"/>
                </a:solidFill>
              </a:rPr>
              <a:t>Habitat: Dry grassland and forest</a:t>
            </a:r>
            <a:r>
              <a:rPr lang="en-US" sz="2400" dirty="0" smtClean="0">
                <a:solidFill>
                  <a:srgbClr val="C00000"/>
                </a:solidFill>
              </a:rPr>
              <a:t/>
            </a:r>
            <a:br>
              <a:rPr lang="en-US" sz="2400" dirty="0" smtClean="0">
                <a:solidFill>
                  <a:srgbClr val="C00000"/>
                </a:solidFill>
              </a:rPr>
            </a:br>
            <a:r>
              <a:rPr lang="en-US" sz="2400" dirty="0" smtClean="0">
                <a:solidFill>
                  <a:schemeClr val="accent3">
                    <a:lumMod val="75000"/>
                  </a:schemeClr>
                </a:solidFill>
              </a:rPr>
              <a:t>Place: Komodo  island in Indonesia</a:t>
            </a:r>
            <a:endParaRPr lang="en-US" sz="2400" dirty="0">
              <a:solidFill>
                <a:schemeClr val="accent3">
                  <a:lumMod val="75000"/>
                </a:schemeClr>
              </a:solidFill>
            </a:endParaRPr>
          </a:p>
        </p:txBody>
      </p:sp>
      <p:pic>
        <p:nvPicPr>
          <p:cNvPr id="4" name="Picture 4" descr="http://labuanbajo-flores.com/images/komodoparkmap.gif"/>
          <p:cNvPicPr>
            <a:picLocks noGrp="1" noChangeAspect="1" noChangeArrowheads="1"/>
          </p:cNvPicPr>
          <p:nvPr>
            <p:ph sz="quarter" idx="1"/>
          </p:nvPr>
        </p:nvPicPr>
        <p:blipFill>
          <a:blip r:embed="rId2"/>
          <a:stretch>
            <a:fillRect/>
          </a:stretch>
        </p:blipFill>
        <p:spPr bwMode="auto">
          <a:xfrm>
            <a:off x="1600199" y="2667000"/>
            <a:ext cx="5956203" cy="4191000"/>
          </a:xfrm>
          <a:prstGeom prst="rect">
            <a:avLst/>
          </a:prstGeom>
          <a:noFill/>
        </p:spPr>
      </p:pic>
      <p:pic>
        <p:nvPicPr>
          <p:cNvPr id="5" name="Picture 2" descr="http://blog.turntablelab.com/images/KomodoDragon.jpg"/>
          <p:cNvPicPr>
            <a:picLocks noChangeAspect="1" noChangeArrowheads="1"/>
          </p:cNvPicPr>
          <p:nvPr/>
        </p:nvPicPr>
        <p:blipFill>
          <a:blip r:embed="rId3"/>
          <a:srcRect/>
          <a:stretch>
            <a:fillRect/>
          </a:stretch>
        </p:blipFill>
        <p:spPr bwMode="auto">
          <a:xfrm>
            <a:off x="3505201" y="1565910"/>
            <a:ext cx="1905000" cy="1177290"/>
          </a:xfrm>
          <a:prstGeom prst="rect">
            <a:avLst/>
          </a:prstGeom>
          <a:noFill/>
        </p:spPr>
      </p:pic>
      <p:pic>
        <p:nvPicPr>
          <p:cNvPr id="8" name="Picture 2" descr="http://blog.turntablelab.com/images/KomodoDragon.jpg"/>
          <p:cNvPicPr>
            <a:picLocks noGrp="1" noChangeAspect="1" noChangeArrowheads="1"/>
          </p:cNvPicPr>
          <p:nvPr>
            <p:ph sz="quarter" idx="2"/>
          </p:nvPr>
        </p:nvPicPr>
        <p:blipFill>
          <a:blip r:embed="rId3"/>
          <a:srcRect/>
          <a:stretch>
            <a:fillRect/>
          </a:stretch>
        </p:blipFill>
        <p:spPr bwMode="auto">
          <a:xfrm>
            <a:off x="380998" y="1583743"/>
            <a:ext cx="8534402" cy="52742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524000"/>
          </a:xfrm>
        </p:spPr>
        <p:style>
          <a:lnRef idx="2">
            <a:schemeClr val="accent2"/>
          </a:lnRef>
          <a:fillRef idx="1">
            <a:schemeClr val="lt1"/>
          </a:fillRef>
          <a:effectRef idx="0">
            <a:schemeClr val="accent2"/>
          </a:effectRef>
          <a:fontRef idx="minor">
            <a:schemeClr val="dk1"/>
          </a:fontRef>
        </p:style>
        <p:txBody>
          <a:bodyPr>
            <a:noAutofit/>
          </a:bodyPr>
          <a:lstStyle/>
          <a:p>
            <a:pPr>
              <a:lnSpc>
                <a:spcPct val="150000"/>
              </a:lnSpc>
              <a:tabLst>
                <a:tab pos="2919413" algn="l"/>
              </a:tabLst>
            </a:pPr>
            <a:r>
              <a:rPr lang="en-US" sz="2400" dirty="0" smtClean="0">
                <a:solidFill>
                  <a:srgbClr val="C00000"/>
                </a:solidFill>
              </a:rPr>
              <a:t>Populations: </a:t>
            </a:r>
            <a:r>
              <a:rPr lang="en-US" sz="2400" i="1" dirty="0" smtClean="0">
                <a:solidFill>
                  <a:srgbClr val="C00000"/>
                </a:solidFill>
              </a:rPr>
              <a:t>Nepenthes rajah</a:t>
            </a:r>
            <a:r>
              <a:rPr lang="en-US" sz="2400" dirty="0" smtClean="0">
                <a:solidFill>
                  <a:srgbClr val="C00000"/>
                </a:solidFill>
              </a:rPr>
              <a:t>( Carnivorous plant)</a:t>
            </a:r>
            <a:br>
              <a:rPr lang="en-US" sz="2400" dirty="0" smtClean="0">
                <a:solidFill>
                  <a:srgbClr val="C00000"/>
                </a:solidFill>
              </a:rPr>
            </a:br>
            <a:r>
              <a:rPr lang="en-US" sz="2400" dirty="0" smtClean="0">
                <a:solidFill>
                  <a:srgbClr val="002060"/>
                </a:solidFill>
              </a:rPr>
              <a:t>Habitat: Mountain forest</a:t>
            </a:r>
            <a:r>
              <a:rPr lang="en-US" sz="2400" dirty="0" smtClean="0">
                <a:solidFill>
                  <a:srgbClr val="C00000"/>
                </a:solidFill>
              </a:rPr>
              <a:t/>
            </a:r>
            <a:br>
              <a:rPr lang="en-US" sz="2400" dirty="0" smtClean="0">
                <a:solidFill>
                  <a:srgbClr val="C00000"/>
                </a:solidFill>
              </a:rPr>
            </a:br>
            <a:r>
              <a:rPr lang="en-US" sz="2400" dirty="0" smtClean="0">
                <a:solidFill>
                  <a:schemeClr val="accent3">
                    <a:lumMod val="75000"/>
                  </a:schemeClr>
                </a:solidFill>
              </a:rPr>
              <a:t>Place: Mount Kinabalu in Malaysia</a:t>
            </a:r>
            <a:endParaRPr lang="en-US" sz="2400" dirty="0">
              <a:solidFill>
                <a:schemeClr val="accent3">
                  <a:lumMod val="75000"/>
                </a:schemeClr>
              </a:solidFill>
            </a:endParaRPr>
          </a:p>
        </p:txBody>
      </p:sp>
      <p:pic>
        <p:nvPicPr>
          <p:cNvPr id="29700" name="Picture 4" descr="http://www.sixthseal.com/archive/October2005/mt_kinabalu_certificate.jpg"/>
          <p:cNvPicPr>
            <a:picLocks noChangeAspect="1" noChangeArrowheads="1"/>
          </p:cNvPicPr>
          <p:nvPr/>
        </p:nvPicPr>
        <p:blipFill>
          <a:blip r:embed="rId2"/>
          <a:srcRect/>
          <a:stretch>
            <a:fillRect/>
          </a:stretch>
        </p:blipFill>
        <p:spPr bwMode="auto">
          <a:xfrm>
            <a:off x="0" y="1752600"/>
            <a:ext cx="3648445" cy="5162551"/>
          </a:xfrm>
          <a:prstGeom prst="rect">
            <a:avLst/>
          </a:prstGeom>
          <a:noFill/>
        </p:spPr>
      </p:pic>
      <p:pic>
        <p:nvPicPr>
          <p:cNvPr id="29698" name="Picture 2" descr="http://mw2.google.com/mw-panoramio/photos/medium/6257049.jpg"/>
          <p:cNvPicPr>
            <a:picLocks noGrp="1" noChangeAspect="1" noChangeArrowheads="1"/>
          </p:cNvPicPr>
          <p:nvPr>
            <p:ph sz="quarter" idx="1"/>
          </p:nvPr>
        </p:nvPicPr>
        <p:blipFill>
          <a:blip r:embed="rId3"/>
          <a:srcRect/>
          <a:stretch>
            <a:fillRect/>
          </a:stretch>
        </p:blipFill>
        <p:spPr bwMode="auto">
          <a:xfrm>
            <a:off x="3810000" y="1714501"/>
            <a:ext cx="5334000" cy="50673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685800"/>
          </a:xfrm>
        </p:spPr>
        <p:txBody>
          <a:bodyPr vert="horz" lIns="91440" tIns="45720" rIns="91440" bIns="45720" rtlCol="0" anchor="ctr">
            <a:normAutofit/>
          </a:bodyPr>
          <a:lstStyle/>
          <a:p>
            <a:pPr algn="ctr"/>
            <a:r>
              <a:rPr lang="en-US" sz="3200" dirty="0" smtClean="0">
                <a:solidFill>
                  <a:srgbClr val="C00000"/>
                </a:solidFill>
                <a:latin typeface="Georgia" pitchFamily="18" charset="0"/>
              </a:rPr>
              <a:t>Population size</a:t>
            </a:r>
          </a:p>
        </p:txBody>
      </p:sp>
      <p:pic>
        <p:nvPicPr>
          <p:cNvPr id="27652" name="Picture 4" descr="http://click4biology.info/c4b/5/images/5.3/Pop-size.gif"/>
          <p:cNvPicPr>
            <a:picLocks noGrp="1" noChangeAspect="1" noChangeArrowheads="1"/>
          </p:cNvPicPr>
          <p:nvPr>
            <p:ph sz="quarter" idx="1"/>
          </p:nvPr>
        </p:nvPicPr>
        <p:blipFill>
          <a:blip r:embed="rId2"/>
          <a:srcRect/>
          <a:stretch>
            <a:fillRect/>
          </a:stretch>
        </p:blipFill>
        <p:spPr bwMode="auto">
          <a:xfrm>
            <a:off x="685800" y="1066800"/>
            <a:ext cx="7834829" cy="5105400"/>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a7eb38bf36f7bd5a66b7edd6e25c8b7af6fe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419</Words>
  <Application>Microsoft Office PowerPoint</Application>
  <PresentationFormat>On-screen Show (4:3)</PresentationFormat>
  <Paragraphs>74</Paragraphs>
  <Slides>21</Slides>
  <Notes>0</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Unit-5</vt:lpstr>
      <vt:lpstr>4. Population size : objectives</vt:lpstr>
      <vt:lpstr>Define the term population…?</vt:lpstr>
      <vt:lpstr>Define the term population…?</vt:lpstr>
      <vt:lpstr>Populations: Creole wrasse Habitat: Coral reef Place: Reefs around Tobago in the Caribbean</vt:lpstr>
      <vt:lpstr>Populations: Wildebeest  And Zebras Habitat: Grassland Place: East Africa (Game park)</vt:lpstr>
      <vt:lpstr>Populations: komodo dragon Habitat: Dry grassland and forest Place: Komodo  island in Indonesia</vt:lpstr>
      <vt:lpstr>Populations: Nepenthes rajah( Carnivorous plant) Habitat: Mountain forest Place: Mount Kinabalu in Malaysia</vt:lpstr>
      <vt:lpstr>Population size</vt:lpstr>
      <vt:lpstr>Factors that affect the rate of population growth are….?</vt:lpstr>
      <vt:lpstr>Slide 11</vt:lpstr>
      <vt:lpstr>Slide 12</vt:lpstr>
      <vt:lpstr>Population growth ……?</vt:lpstr>
      <vt:lpstr>Bacterial growth</vt:lpstr>
      <vt:lpstr>Slide 15</vt:lpstr>
      <vt:lpstr>b) What will happen if a population grow in the absence of limiting factors.</vt:lpstr>
      <vt:lpstr>Describe the increase in human population size</vt:lpstr>
      <vt:lpstr>Slide 18</vt:lpstr>
      <vt:lpstr>Slide 19</vt:lpstr>
      <vt:lpstr>Slide 20</vt:lpstr>
      <vt:lpstr>Checks on population increase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JASRAJ KHANDELWAL</dc:creator>
  <cp:lastModifiedBy>GAJENDRA KHANDELWAL</cp:lastModifiedBy>
  <cp:revision>121</cp:revision>
  <dcterms:created xsi:type="dcterms:W3CDTF">2006-08-16T00:00:00Z</dcterms:created>
  <dcterms:modified xsi:type="dcterms:W3CDTF">2014-03-08T05:54:23Z</dcterms:modified>
</cp:coreProperties>
</file>