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3" r:id="rId3"/>
    <p:sldId id="264" r:id="rId4"/>
    <p:sldId id="257" r:id="rId5"/>
    <p:sldId id="262" r:id="rId6"/>
    <p:sldId id="260" r:id="rId7"/>
    <p:sldId id="258" r:id="rId8"/>
    <p:sldId id="266" r:id="rId9"/>
    <p:sldId id="267" r:id="rId10"/>
    <p:sldId id="280" r:id="rId11"/>
    <p:sldId id="279" r:id="rId12"/>
    <p:sldId id="268" r:id="rId13"/>
    <p:sldId id="283" r:id="rId14"/>
    <p:sldId id="284" r:id="rId15"/>
    <p:sldId id="285" r:id="rId16"/>
    <p:sldId id="281" r:id="rId17"/>
    <p:sldId id="269" r:id="rId18"/>
    <p:sldId id="286" r:id="rId19"/>
    <p:sldId id="270" r:id="rId20"/>
    <p:sldId id="273" r:id="rId21"/>
    <p:sldId id="287" r:id="rId22"/>
    <p:sldId id="274" r:id="rId23"/>
    <p:sldId id="288" r:id="rId24"/>
    <p:sldId id="289" r:id="rId25"/>
    <p:sldId id="271" r:id="rId26"/>
    <p:sldId id="290" r:id="rId27"/>
    <p:sldId id="291" r:id="rId28"/>
    <p:sldId id="272" r:id="rId29"/>
    <p:sldId id="292" r:id="rId30"/>
    <p:sldId id="259" r:id="rId31"/>
    <p:sldId id="276" r:id="rId32"/>
    <p:sldId id="294" r:id="rId33"/>
    <p:sldId id="295" r:id="rId34"/>
    <p:sldId id="301" r:id="rId35"/>
    <p:sldId id="278" r:id="rId36"/>
    <p:sldId id="296" r:id="rId37"/>
    <p:sldId id="297" r:id="rId38"/>
    <p:sldId id="298" r:id="rId39"/>
    <p:sldId id="299" r:id="rId40"/>
    <p:sldId id="300" r:id="rId41"/>
    <p:sldId id="293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00" autoAdjust="0"/>
    <p:restoredTop sz="94660"/>
  </p:normalViewPr>
  <p:slideViewPr>
    <p:cSldViewPr>
      <p:cViewPr>
        <p:scale>
          <a:sx n="59" d="100"/>
          <a:sy n="59" d="100"/>
        </p:scale>
        <p:origin x="-142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1BB80-31A7-4D12-B1CD-9DDDE679F067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B77D-3B04-495B-A644-359292F0C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CB77D-3B04-495B-A644-359292F0C7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CB77D-3B04-495B-A644-359292F0C7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cid%20Rain%20Animation%20-%20YouTube.f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Acid%20Rain%20Animation%20-%20YouTube.fl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1_CIE\IGCSE\CONTENT\Chapter_19_HUMAN%20INFLUENCES%20ON%20THE%20ECOSYSTEM\Eutrophication%20Animation%20-%20YouTube.fl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he.com/biosci/pae/environmentalscience/enger8e/interexplor/chap15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83819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5. Human influences on the ecosystem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6" name="Picture 4" descr="http://webecoist.com/wp-content/uploads/2008/11/rf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2"/>
            <a:ext cx="6172200" cy="462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	Air pollution by sulfur dioxide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495800" cy="11430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800" dirty="0" smtClean="0">
                <a:latin typeface="Georgia" pitchFamily="18" charset="0"/>
              </a:rPr>
              <a:t>Causes:</a:t>
            </a:r>
          </a:p>
          <a:p>
            <a:pPr marL="457200" indent="-457200">
              <a:buNone/>
            </a:pPr>
            <a:r>
              <a:rPr lang="en-US" sz="2800" dirty="0" smtClean="0">
                <a:latin typeface="Georgia" pitchFamily="18" charset="0"/>
              </a:rPr>
              <a:t>Combustion of fossil fuels</a:t>
            </a:r>
          </a:p>
          <a:p>
            <a:pPr marL="514350" indent="-514350">
              <a:buAutoNum type="alphaLcParenR"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35842" name="Picture 2" descr="http://www.rpi.edu/dept/chem-eng/Biotech-Environ/Environmental/acidrain/diagram.gi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914402"/>
            <a:ext cx="3581400" cy="2754923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2057400"/>
            <a:ext cx="88392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Effects: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Damage to plant leaves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latin typeface="Georgia" pitchFamily="18" charset="0"/>
              </a:rPr>
              <a:t>Acidification of lakes.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latin typeface="Georgia" pitchFamily="18" charset="0"/>
              </a:rPr>
              <a:t>Increased risk of asthma and bronchitis in human.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latin typeface="Georgia" pitchFamily="18" charset="0"/>
              </a:rPr>
              <a:t>Corrosion of stone work on buildings.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latin typeface="Georgia" pitchFamily="18" charset="0"/>
              </a:rPr>
              <a:t>Soluble plant nutrients can wash out.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latin typeface="Georgia" pitchFamily="18" charset="0"/>
              </a:rPr>
              <a:t>In acidic medium aluminum compound becomes soluble, acidifies water body and become toxic to fishes etc.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Georgia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Main causes of acid rain: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Sulphur dioxide and nitrogen dioxide.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Sources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 Burning of fossil fuel by power stations, factories.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Combustion of petrol in car engines (Large NO2, CO2, CO).</a:t>
            </a:r>
            <a:endParaRPr lang="en-US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 Effects : same as mentioned in previous slide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Ways of reduction:</a:t>
            </a:r>
          </a:p>
          <a:p>
            <a:pPr marL="914400" lvl="1" indent="-457200">
              <a:buAutoNum type="alphaLcParenR"/>
            </a:pPr>
            <a:r>
              <a:rPr lang="en-US" sz="2400" dirty="0" smtClean="0">
                <a:latin typeface="Georgia" pitchFamily="18" charset="0"/>
              </a:rPr>
              <a:t>Low sulfur fuel</a:t>
            </a:r>
          </a:p>
          <a:p>
            <a:pPr marL="914400" lvl="1" indent="-457200">
              <a:buAutoNum type="alphaLcParenR"/>
            </a:pPr>
            <a:r>
              <a:rPr lang="en-US" sz="2400" dirty="0" smtClean="0">
                <a:latin typeface="Georgia" pitchFamily="18" charset="0"/>
              </a:rPr>
              <a:t>Using scrubber in power station chimney- removes most of SO2.</a:t>
            </a:r>
          </a:p>
          <a:p>
            <a:pPr marL="914400" lvl="1" indent="-457200">
              <a:buAutoNum type="alphaLcParenR"/>
            </a:pPr>
            <a:r>
              <a:rPr lang="en-US" sz="2400" dirty="0" smtClean="0">
                <a:latin typeface="Georgia" pitchFamily="18" charset="0"/>
              </a:rPr>
              <a:t>Catalytic converter : can be use in car exhausts which convert oxides of nitrogen to harmless nitrogen.</a:t>
            </a:r>
          </a:p>
          <a:p>
            <a:pPr marL="914400" lvl="1" indent="-457200">
              <a:buAutoNum type="alphaLcParenR"/>
            </a:pP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914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 algn="l"/>
            <a:r>
              <a:rPr lang="en-US" sz="24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 	Discuss the causes and effects on the environment of acid rain, and the measures that might be taken to reduce its incidence.</a:t>
            </a:r>
          </a:p>
        </p:txBody>
      </p:sp>
      <p:pic>
        <p:nvPicPr>
          <p:cNvPr id="4" name="Picture 2" descr="http://www.rpi.edu/dept/chem-eng/Biotech-Environ/Environmental/acidrain/diagram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1"/>
            <a:ext cx="7010400" cy="5392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/>
            <a:r>
              <a:rPr lang="en-US" sz="24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Air pollution by </a:t>
            </a:r>
            <a:r>
              <a:rPr lang="en-US" sz="2400" dirty="0" smtClean="0">
                <a:latin typeface="Georgia" pitchFamily="18" charset="0"/>
              </a:rPr>
              <a:t>greenhouse gases (carbon dioxide and methane)</a:t>
            </a:r>
            <a:endParaRPr lang="en-US" sz="2400" dirty="0" smtClean="0">
              <a:solidFill>
                <a:schemeClr val="dk1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429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What do you mean by green house gases?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The gases which  present in atmosphere act like a green house to keep in heat that radiated into space.</a:t>
            </a:r>
          </a:p>
          <a:p>
            <a:r>
              <a:rPr lang="en-US" sz="2400" dirty="0" smtClean="0">
                <a:latin typeface="Georgia" pitchFamily="18" charset="0"/>
              </a:rPr>
              <a:t>Green hose gases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Carbon dioxide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Water vapour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Methane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CFC (Man made air pollutants)</a:t>
            </a:r>
          </a:p>
          <a:p>
            <a:pPr lvl="1"/>
            <a:endParaRPr lang="en-US" sz="2400" dirty="0" smtClean="0">
              <a:latin typeface="Georgia" pitchFamily="18" charset="0"/>
            </a:endParaRPr>
          </a:p>
          <a:p>
            <a:pPr lvl="1"/>
            <a:endParaRPr lang="en-US" sz="2400" dirty="0" smtClean="0">
              <a:latin typeface="Georgia" pitchFamily="18" charset="0"/>
            </a:endParaRPr>
          </a:p>
          <a:p>
            <a:pPr lvl="1"/>
            <a:endParaRPr lang="en-US" sz="2400" dirty="0" smtClean="0">
              <a:latin typeface="Georgia" pitchFamily="18" charset="0"/>
            </a:endParaRPr>
          </a:p>
          <a:p>
            <a:pPr lvl="1"/>
            <a:endParaRPr lang="en-US" sz="2400" dirty="0" smtClean="0">
              <a:latin typeface="Georgia" pitchFamily="18" charset="0"/>
            </a:endParaRPr>
          </a:p>
          <a:p>
            <a:pPr lvl="1"/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endParaRPr lang="en-US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6386" name="Picture 2" descr="http://weathersavvy.com/PowerPlantEmiss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4" y="4343400"/>
            <a:ext cx="2664425" cy="2286000"/>
          </a:xfrm>
          <a:prstGeom prst="rect">
            <a:avLst/>
          </a:prstGeom>
          <a:noFill/>
        </p:spPr>
      </p:pic>
      <p:pic>
        <p:nvPicPr>
          <p:cNvPr id="16388" name="Picture 4" descr="http://weathersavvy.com/landfil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1" y="4495800"/>
            <a:ext cx="2856615" cy="2362200"/>
          </a:xfrm>
          <a:prstGeom prst="rect">
            <a:avLst/>
          </a:prstGeom>
          <a:noFill/>
        </p:spPr>
      </p:pic>
      <p:pic>
        <p:nvPicPr>
          <p:cNvPr id="17410" name="Picture 2" descr="http://new.unep.org/ozonaction/Portals/105/images/Aeroso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267200"/>
            <a:ext cx="576376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/>
            <a:r>
              <a:rPr lang="en-US" sz="24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Air pollution by </a:t>
            </a:r>
            <a:r>
              <a:rPr lang="en-US" sz="2400" dirty="0" smtClean="0">
                <a:latin typeface="Georgia" pitchFamily="18" charset="0"/>
              </a:rPr>
              <a:t>greenhouse gases : Carbon dioxide &amp; Methane</a:t>
            </a:r>
            <a:endParaRPr lang="en-US" sz="2400" dirty="0" smtClean="0">
              <a:solidFill>
                <a:schemeClr val="dk1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3"/>
            <a:ext cx="9144000" cy="289559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buNone/>
            </a:pPr>
            <a:r>
              <a:rPr lang="en-US" sz="2700" dirty="0" smtClean="0">
                <a:solidFill>
                  <a:srgbClr val="C00000"/>
                </a:solidFill>
                <a:latin typeface="Georgia" pitchFamily="18" charset="0"/>
              </a:rPr>
              <a:t>Increasing in amount  carbon dioxide:</a:t>
            </a:r>
          </a:p>
          <a:p>
            <a:pPr marL="914400" lvl="1" indent="-457200">
              <a:buAutoNum type="alphaLcParenR"/>
            </a:pPr>
            <a:r>
              <a:rPr lang="en-US" sz="2700" dirty="0" smtClean="0">
                <a:latin typeface="Georgia" pitchFamily="18" charset="0"/>
              </a:rPr>
              <a:t>Power station, factories, domestic heating and transport use fossil fuel release huge amount of carbon dioxide.</a:t>
            </a:r>
          </a:p>
          <a:p>
            <a:pPr marL="914400" lvl="1" indent="-457200">
              <a:buAutoNum type="alphaLcParenR"/>
            </a:pPr>
            <a:r>
              <a:rPr lang="en-US" sz="2700" dirty="0" smtClean="0">
                <a:latin typeface="Georgia" pitchFamily="18" charset="0"/>
              </a:rPr>
              <a:t>Deforestation </a:t>
            </a:r>
          </a:p>
          <a:p>
            <a:pPr marL="914400" lvl="1" indent="-457200">
              <a:buAutoNum type="alphaLcParenR"/>
            </a:pPr>
            <a:r>
              <a:rPr lang="en-US" sz="2700" dirty="0" smtClean="0">
                <a:latin typeface="Georgia" pitchFamily="18" charset="0"/>
              </a:rPr>
              <a:t>Decomposer microbes produce more carbon dioxide. </a:t>
            </a:r>
          </a:p>
          <a:p>
            <a:pPr lvl="1"/>
            <a:endParaRPr lang="en-US" sz="2700" dirty="0" smtClean="0">
              <a:latin typeface="Georgia" pitchFamily="18" charset="0"/>
            </a:endParaRPr>
          </a:p>
          <a:p>
            <a:pPr lvl="1"/>
            <a:endParaRPr lang="en-US" sz="2700" dirty="0" smtClean="0">
              <a:latin typeface="Georgia" pitchFamily="18" charset="0"/>
            </a:endParaRPr>
          </a:p>
          <a:p>
            <a:pPr lvl="1"/>
            <a:endParaRPr lang="en-US" sz="2700" dirty="0" smtClean="0">
              <a:latin typeface="Georgia" pitchFamily="18" charset="0"/>
            </a:endParaRPr>
          </a:p>
          <a:p>
            <a:pPr lvl="1"/>
            <a:endParaRPr lang="en-US" sz="2700" dirty="0" smtClean="0">
              <a:latin typeface="Georgia" pitchFamily="18" charset="0"/>
            </a:endParaRPr>
          </a:p>
          <a:p>
            <a:pPr>
              <a:buNone/>
            </a:pPr>
            <a:endParaRPr lang="en-US" sz="27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6386" name="Picture 2" descr="http://images.whatsyourimpact.eu.org/graphs/sources-of-carbon-dioxide-emissions-from-fossil-fuel-combu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3733800"/>
            <a:ext cx="4040804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/>
            <a:r>
              <a:rPr lang="en-US" sz="24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Air pollution by </a:t>
            </a:r>
            <a:r>
              <a:rPr lang="en-US" sz="2400" dirty="0" smtClean="0">
                <a:latin typeface="Georgia" pitchFamily="18" charset="0"/>
              </a:rPr>
              <a:t>greenhouse gases : Carbon dioxide &amp; Methane</a:t>
            </a:r>
            <a:endParaRPr lang="en-US" sz="2400" dirty="0" smtClean="0">
              <a:solidFill>
                <a:schemeClr val="dk1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09600"/>
            <a:ext cx="91440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914400" lvl="1" indent="-457200">
              <a:spcBef>
                <a:spcPct val="2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Increasing in amount of methane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AutoNum type="alphaLcParenR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Expansion of rice cultivation </a:t>
            </a:r>
          </a:p>
          <a:p>
            <a:pPr marL="914400" marR="0" lvl="1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Cattle rearing</a:t>
            </a:r>
          </a:p>
          <a:p>
            <a:pPr marL="914400" marR="0" lvl="1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Rotting of materials in landfills</a:t>
            </a:r>
          </a:p>
          <a:p>
            <a:pPr marL="914400" marR="0" lvl="1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en-US" sz="2400" dirty="0" smtClean="0">
                <a:latin typeface="Georgia" pitchFamily="18" charset="0"/>
              </a:rPr>
              <a:t>Extraction of oil and natural gas.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700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400" dirty="0" smtClean="0">
                <a:latin typeface="Georgia" pitchFamily="18" charset="0"/>
              </a:rPr>
              <a:t>Wetlands and rice fields are two major sources of methane emissions to the atmosphere</a:t>
            </a:r>
            <a:endParaRPr lang="en-US" dirty="0"/>
          </a:p>
        </p:txBody>
      </p:sp>
      <p:pic>
        <p:nvPicPr>
          <p:cNvPr id="2052" name="Picture 4" descr="http://www.indiatalkies.com/images/rice-cultivation12433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124202"/>
            <a:ext cx="3581400" cy="2377035"/>
          </a:xfrm>
          <a:prstGeom prst="rect">
            <a:avLst/>
          </a:prstGeom>
          <a:noFill/>
        </p:spPr>
      </p:pic>
      <p:pic>
        <p:nvPicPr>
          <p:cNvPr id="2050" name="Picture 2" descr="http://www.climateavenue.com/photogallery/3.energy/methane.nz.tax.gif"/>
          <p:cNvPicPr>
            <a:picLocks noChangeAspect="1" noChangeArrowheads="1"/>
          </p:cNvPicPr>
          <p:nvPr/>
        </p:nvPicPr>
        <p:blipFill>
          <a:blip r:embed="rId3"/>
          <a:srcRect t="5755" r="1923" b="39568"/>
          <a:stretch>
            <a:fillRect/>
          </a:stretch>
        </p:blipFill>
        <p:spPr bwMode="auto">
          <a:xfrm>
            <a:off x="1185113" y="3048000"/>
            <a:ext cx="6527131" cy="2667000"/>
          </a:xfrm>
          <a:prstGeom prst="rect">
            <a:avLst/>
          </a:prstGeom>
          <a:noFill/>
        </p:spPr>
      </p:pic>
      <p:pic>
        <p:nvPicPr>
          <p:cNvPr id="8" name="Picture 4" descr="http://weathersavvy.com/landfil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819402"/>
            <a:ext cx="3657600" cy="3024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2.bp.blogspot.com/_2ptLyS7lFCE/Sk0kmbsx9QI/AAAAAAAAAQ0/KmiZ3LGGRxY/s400/global_warming_by_teab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445001"/>
            <a:ext cx="1905000" cy="2413000"/>
          </a:xfrm>
          <a:prstGeom prst="rect">
            <a:avLst/>
          </a:prstGeom>
          <a:noFill/>
        </p:spPr>
      </p:pic>
      <p:pic>
        <p:nvPicPr>
          <p:cNvPr id="1029" name="Picture 5" descr="http://www.zitrec.com/images/ice%20-%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9600"/>
            <a:ext cx="3251200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/>
            <a:r>
              <a:rPr lang="en-US" sz="28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Green house effect</a:t>
            </a:r>
          </a:p>
        </p:txBody>
      </p:sp>
      <p:pic>
        <p:nvPicPr>
          <p:cNvPr id="4" name="Content Placeholder 3" descr="http://www.climatechange.gc.ca/english/climate_change/images/ghg_effect_lg_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33401"/>
            <a:ext cx="4800600" cy="3856483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4419600"/>
            <a:ext cx="2514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09588" lvl="1" indent="-225425"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	Without green house gases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48400" y="4419600"/>
            <a:ext cx="2895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09588" lvl="1" indent="-225425">
              <a:spcBef>
                <a:spcPct val="20000"/>
              </a:spcBef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	With more green house gases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 algn="l"/>
            <a:r>
              <a:rPr lang="en-US" sz="24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Air pollution by </a:t>
            </a:r>
            <a:r>
              <a:rPr lang="en-US" sz="2400" dirty="0" smtClean="0">
                <a:latin typeface="Georgia" pitchFamily="18" charset="0"/>
              </a:rPr>
              <a:t>greenhouse gases (carbon dioxide and methane) contributing to global warming</a:t>
            </a:r>
            <a:endParaRPr lang="en-US" sz="2400" dirty="0" smtClean="0">
              <a:solidFill>
                <a:schemeClr val="dk1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0" y="914400"/>
            <a:ext cx="9144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What do you mean by global warming…?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AutoNum type="alphaLcParenR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Due to human activities there is an increase in concentration of green house gases,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which causing enhanced greenhouse effect. This result into global warming.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895600"/>
            <a:ext cx="9144000" cy="213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What 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the consequences of global warming?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Rise in sea level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Flooding of low lying areas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Changes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in the world’s climate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lang="en-US" sz="2400" baseline="0" dirty="0" smtClean="0">
                <a:solidFill>
                  <a:schemeClr val="tx1"/>
                </a:solidFill>
                <a:latin typeface="Georgia" pitchFamily="18" charset="0"/>
              </a:rPr>
              <a:t>Reduction in crop production in some areas.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5029200"/>
            <a:ext cx="9144000" cy="18288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What 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the measurement of reduction?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Reduce carbon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emission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lang="en-US" sz="2400" baseline="0" dirty="0" smtClean="0">
                <a:solidFill>
                  <a:schemeClr val="tx1"/>
                </a:solidFill>
                <a:latin typeface="Georgia" pitchFamily="18" charset="0"/>
              </a:rPr>
              <a:t>Use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of fossil fuel efficiently.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Change in the diet of cattle.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Water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2971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What do you mean by water pollution..?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Any undesirable change in the physical, chemical and biological property of water that make it unfit for human use.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Pollution of river and seas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Domestic and industrial pollutants are often discharged into rivers and into sea.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eorgia" pitchFamily="18" charset="0"/>
              </a:rPr>
              <a:t>Rivers empty toxic waste into sea.</a:t>
            </a:r>
          </a:p>
        </p:txBody>
      </p:sp>
      <p:pic>
        <p:nvPicPr>
          <p:cNvPr id="12290" name="Picture 2" descr="http://www.hardrainproject.com/thumbnail.php?im=SP1118097.jpg&amp;type=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469642"/>
            <a:ext cx="4419600" cy="3388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2667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Fertilizers</a:t>
            </a:r>
            <a:r>
              <a:rPr lang="en-US" sz="2800" dirty="0" smtClean="0">
                <a:latin typeface="Georgia" pitchFamily="18" charset="0"/>
              </a:rPr>
              <a:t> :increases microbes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Sewage : </a:t>
            </a:r>
            <a:r>
              <a:rPr lang="en-US" sz="2800" dirty="0" smtClean="0">
                <a:latin typeface="Georgia" pitchFamily="18" charset="0"/>
              </a:rPr>
              <a:t>Increases microbes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Pesticides: </a:t>
            </a:r>
            <a:r>
              <a:rPr lang="en-US" sz="2800" dirty="0" smtClean="0">
                <a:latin typeface="Georgia" pitchFamily="18" charset="0"/>
              </a:rPr>
              <a:t>concentrated in mollusks.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Radioactive chemicals</a:t>
            </a:r>
            <a:r>
              <a:rPr lang="en-US" sz="2800" dirty="0" smtClean="0">
                <a:latin typeface="Georgia" pitchFamily="18" charset="0"/>
              </a:rPr>
              <a:t>: higher concentration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Toxic metals </a:t>
            </a:r>
            <a:r>
              <a:rPr lang="en-US" sz="2800" dirty="0" smtClean="0">
                <a:latin typeface="Georgia" pitchFamily="18" charset="0"/>
              </a:rPr>
              <a:t>(Copper, Lead, Mercury)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 algn="ctr">
              <a:lnSpc>
                <a:spcPct val="170000"/>
              </a:lnSpc>
            </a:pPr>
            <a:r>
              <a:rPr lang="en-US" sz="3200" dirty="0" smtClean="0">
                <a:latin typeface="Georgia" pitchFamily="18" charset="0"/>
              </a:rPr>
              <a:t>Water pollution by chemical  waste </a:t>
            </a:r>
          </a:p>
        </p:txBody>
      </p:sp>
      <p:pic>
        <p:nvPicPr>
          <p:cNvPr id="45058" name="Picture 2" descr="http://www.sciencephoto.com/image/183998/large/E8300012-North_sea_pollution-S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3" y="3368762"/>
            <a:ext cx="5423159" cy="348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410200" cy="198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	What is sewage..?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The waste water from domestic, commercial and industrial sources.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 algn="ctr">
              <a:lnSpc>
                <a:spcPct val="170000"/>
              </a:lnSpc>
            </a:pPr>
            <a:r>
              <a:rPr lang="en-US" sz="3200" dirty="0" smtClean="0">
                <a:latin typeface="Georgia" pitchFamily="18" charset="0"/>
              </a:rPr>
              <a:t>Water pollution by sewage</a:t>
            </a:r>
          </a:p>
        </p:txBody>
      </p:sp>
      <p:pic>
        <p:nvPicPr>
          <p:cNvPr id="5" name="Picture 2" descr="http://topnews.in/healthcare/sites/default/files/Sew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762000"/>
            <a:ext cx="3488691" cy="3124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3352800"/>
            <a:ext cx="56388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Undesirable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effects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It </a:t>
            </a:r>
            <a:r>
              <a:rPr lang="en-US" sz="2400" dirty="0" smtClean="0">
                <a:latin typeface="Georgia" pitchFamily="18" charset="0"/>
              </a:rPr>
              <a:t>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ncourages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the growth of bacteria that feed on organic matter.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latin typeface="Georgia" pitchFamily="18" charset="0"/>
              </a:rPr>
              <a:t>Microbes used up lot of oxygen.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latin typeface="Georgia" pitchFamily="18" charset="0"/>
              </a:rPr>
              <a:t>Oxygen deficiency kills fishes and small invertebrates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7" name="Picture 2" descr="http://www.earlywarninginc.com/Uploads/Sewer%20Wat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Social implication of increase in the world population</a:t>
            </a:r>
          </a:p>
        </p:txBody>
      </p:sp>
      <p:sp>
        <p:nvSpPr>
          <p:cNvPr id="6" name="Oval 5"/>
          <p:cNvSpPr/>
          <p:nvPr/>
        </p:nvSpPr>
        <p:spPr>
          <a:xfrm>
            <a:off x="2743200" y="1676400"/>
            <a:ext cx="3505200" cy="4191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4495802"/>
            <a:ext cx="280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Resources affected on planet …..?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cdn.dipity.com/uploads/events/510e90d622d0092d356ec120dfe841de_1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2190C"/>
              </a:clrFrom>
              <a:clrTo>
                <a:srgbClr val="32190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905001"/>
            <a:ext cx="2769160" cy="2743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/>
          <a:srcRect l="23426" t="15625" r="22345" b="13542"/>
          <a:stretch>
            <a:fillRect/>
          </a:stretch>
        </p:blipFill>
        <p:spPr bwMode="auto">
          <a:xfrm>
            <a:off x="6248400" y="728681"/>
            <a:ext cx="2743200" cy="201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http://www.tribuneindia.com/2004/20041009/hary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00602"/>
            <a:ext cx="2590800" cy="181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://www.shomeswim.com/wp-content/uploads/2011/08/water_war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" y="914400"/>
            <a:ext cx="2606257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genecampaign.org/Images/Mazie+rice+Sesame+mungbean%20in%20low%20land%20ecology%20(risk%20managem.JPG"/>
          <p:cNvPicPr>
            <a:picLocks noChangeAspect="1" noChangeArrowheads="1"/>
          </p:cNvPicPr>
          <p:nvPr/>
        </p:nvPicPr>
        <p:blipFill>
          <a:blip r:embed="rId6"/>
          <a:srcRect l="21250" r="5000" b="13333"/>
          <a:stretch>
            <a:fillRect/>
          </a:stretch>
        </p:blipFill>
        <p:spPr bwMode="auto">
          <a:xfrm>
            <a:off x="6494584" y="4495803"/>
            <a:ext cx="2497016" cy="220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3581400" y="1905000"/>
            <a:ext cx="1828800" cy="533400"/>
          </a:xfrm>
          <a:prstGeom prst="rect">
            <a:avLst/>
          </a:prstGeom>
          <a:noFill/>
          <a:scene3d>
            <a:camera prst="orthographicFront">
              <a:rot lat="1480392" lon="20941544" rev="21375150"/>
            </a:camera>
            <a:lightRig rig="threePt" dir="t"/>
          </a:scene3d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dirty="0" smtClean="0"/>
              <a:t>Population explosion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/>
            <a:r>
              <a:rPr lang="en-US" sz="28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Describe the undesirable effects of overuse of fertilizers (to include eutrophication of lakes and rivers)</a:t>
            </a:r>
          </a:p>
        </p:txBody>
      </p:sp>
      <p:pic>
        <p:nvPicPr>
          <p:cNvPr id="14338" name="Picture 2" descr="http://i1.tribune.com.pk/wp-content/uploads/2011/12/313450-FertiliserPHOTOFILEREUTERS-1325101632-897-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1" y="2971801"/>
            <a:ext cx="4967817" cy="3725863"/>
          </a:xfrm>
          <a:prstGeom prst="rect">
            <a:avLst/>
          </a:prstGeom>
          <a:noFill/>
        </p:spPr>
      </p:pic>
      <p:pic>
        <p:nvPicPr>
          <p:cNvPr id="14340" name="Picture 4" descr="http://t0.gstatic.com/images?q=tbn:ANd9GcSM63pwe6j_8xCrsnHUz2hdodnGBqh8zIBzpQg9ZK_0Hz1lZBMo39P8T_m8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2755"/>
            <a:ext cx="3733800" cy="3180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/>
            <a:r>
              <a:rPr lang="en-US" sz="28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Describe the undesirable effects of overuse of fertilizers (to include eutrophication of lakes and rivers)</a:t>
            </a:r>
          </a:p>
        </p:txBody>
      </p:sp>
      <p:pic>
        <p:nvPicPr>
          <p:cNvPr id="9218" name="Picture 2" descr="http://3.bp.blogspot.com/_y5FD_RPOigU/TUksbDUpbjI/AAAAAAAAABE/gBUL1fBu_2o/s1600/eutroph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1" y="1143000"/>
            <a:ext cx="7378700" cy="5105400"/>
          </a:xfrm>
          <a:prstGeom prst="rect">
            <a:avLst/>
          </a:prstGeom>
          <a:noFill/>
        </p:spPr>
      </p:pic>
      <p:sp>
        <p:nvSpPr>
          <p:cNvPr id="7" name="Action Button: Sound 6">
            <a:hlinkClick r:id="rId4" action="ppaction://program" highlightClick="1">
              <a:snd r:embed="rId3" name="applause.wav" builtIn="1"/>
            </a:hlinkClick>
          </p:cNvPr>
          <p:cNvSpPr/>
          <p:nvPr/>
        </p:nvSpPr>
        <p:spPr>
          <a:xfrm>
            <a:off x="3733800" y="6324600"/>
            <a:ext cx="1066800" cy="533400"/>
          </a:xfrm>
          <a:prstGeom prst="actionButtonSou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/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 Difference between biodegradable and non biodegradable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257800" cy="579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700" dirty="0" smtClean="0">
                <a:solidFill>
                  <a:srgbClr val="C00000"/>
                </a:solidFill>
                <a:latin typeface="Georgia" pitchFamily="18" charset="0"/>
              </a:rPr>
              <a:t>Biodegradable materials : </a:t>
            </a:r>
          </a:p>
          <a:p>
            <a:pPr>
              <a:lnSpc>
                <a:spcPct val="150000"/>
              </a:lnSpc>
              <a:buNone/>
            </a:pPr>
            <a:r>
              <a:rPr lang="en-US" sz="2700" dirty="0" smtClean="0">
                <a:latin typeface="Georgia" pitchFamily="18" charset="0"/>
              </a:rPr>
              <a:t>	The materials which can be broken down in the environment by decomposers.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solidFill>
                  <a:srgbClr val="C00000"/>
                </a:solidFill>
                <a:latin typeface="Georgia" pitchFamily="18" charset="0"/>
              </a:rPr>
              <a:t>Non- biodegradable materials: </a:t>
            </a:r>
          </a:p>
          <a:p>
            <a:pPr>
              <a:lnSpc>
                <a:spcPct val="150000"/>
              </a:lnSpc>
              <a:buNone/>
            </a:pPr>
            <a:r>
              <a:rPr lang="en-US" sz="2700" dirty="0" smtClean="0">
                <a:solidFill>
                  <a:srgbClr val="C00000"/>
                </a:solidFill>
                <a:latin typeface="Georgia" pitchFamily="18" charset="0"/>
              </a:rPr>
              <a:t>	</a:t>
            </a:r>
            <a:r>
              <a:rPr lang="en-US" sz="2700" dirty="0" smtClean="0">
                <a:latin typeface="Georgia" pitchFamily="18" charset="0"/>
              </a:rPr>
              <a:t>The materials which can not be broken down  in the environment by decomposers.</a:t>
            </a:r>
            <a:endParaRPr lang="en-US" sz="2700" dirty="0">
              <a:latin typeface="Georgia" pitchFamily="18" charset="0"/>
            </a:endParaRPr>
          </a:p>
        </p:txBody>
      </p:sp>
      <p:pic>
        <p:nvPicPr>
          <p:cNvPr id="9218" name="Picture 2" descr="http://www.smallsimplelife.com/wp-content/uploads/2009/11/compos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4878" t="12195" b="4878"/>
          <a:stretch>
            <a:fillRect/>
          </a:stretch>
        </p:blipFill>
        <p:spPr bwMode="auto">
          <a:xfrm>
            <a:off x="5105400" y="1143000"/>
            <a:ext cx="3962400" cy="2590800"/>
          </a:xfrm>
          <a:prstGeom prst="rect">
            <a:avLst/>
          </a:prstGeom>
          <a:noFill/>
        </p:spPr>
      </p:pic>
      <p:pic>
        <p:nvPicPr>
          <p:cNvPr id="9220" name="Picture 4" descr="is injurious to n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3581400" cy="2680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ciencephoto.com/image/182983/large/E8000194-View_of_rubbish_at_a_landfill_site-S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6302" y="838200"/>
            <a:ext cx="3786785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 algn="l"/>
            <a:r>
              <a:rPr lang="en-US" sz="23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 Discuss the effects of non-biodegradable plastics in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953000" cy="5943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Non biodegradable plastic: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Plastic that are non-biodegradable are not broken down by decomposers when dumped in landfill sites.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Georgia" pitchFamily="18" charset="0"/>
              </a:rPr>
              <a:t>Sources: </a:t>
            </a:r>
            <a:r>
              <a:rPr lang="en-US" sz="2400" dirty="0" smtClean="0">
                <a:latin typeface="Georgia" pitchFamily="18" charset="0"/>
              </a:rPr>
              <a:t>Packaging materials, containers, households etc.</a:t>
            </a:r>
            <a:endParaRPr lang="en-US" dirty="0" smtClean="0">
              <a:latin typeface="Georgia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Georgia" pitchFamily="18" charset="0"/>
              </a:rPr>
              <a:t>Undesirable effects</a:t>
            </a:r>
          </a:p>
          <a:p>
            <a:pPr marL="401638" lvl="1" indent="-225425"/>
            <a:r>
              <a:rPr lang="en-US" sz="2400" dirty="0" smtClean="0">
                <a:latin typeface="Georgia" pitchFamily="18" charset="0"/>
              </a:rPr>
              <a:t>It remain in the environment and take up lot of valuable space.</a:t>
            </a:r>
          </a:p>
          <a:p>
            <a:pPr marL="401638" lvl="1" indent="-225425"/>
            <a:r>
              <a:rPr lang="en-US" sz="2400" dirty="0" smtClean="0">
                <a:latin typeface="Georgia" pitchFamily="18" charset="0"/>
              </a:rPr>
              <a:t>Produce toxic gases on burning</a:t>
            </a:r>
          </a:p>
          <a:p>
            <a:pPr marL="401638" lvl="1" indent="-225425"/>
            <a:r>
              <a:rPr lang="en-US" sz="2400" dirty="0" smtClean="0">
                <a:latin typeface="Georgia" pitchFamily="18" charset="0"/>
              </a:rPr>
              <a:t>Can trap small animals (nylon net and fishing lines)</a:t>
            </a:r>
          </a:p>
          <a:p>
            <a:pPr lvl="1"/>
            <a:endParaRPr lang="en-US" sz="2400" dirty="0" smtClean="0">
              <a:latin typeface="Georgia" pitchFamily="18" charset="0"/>
            </a:endParaRPr>
          </a:p>
          <a:p>
            <a:pPr lvl="1"/>
            <a:endParaRPr lang="en-US" sz="2400" dirty="0" smtClean="0">
              <a:latin typeface="Georgia" pitchFamily="18" charset="0"/>
            </a:endParaRPr>
          </a:p>
          <a:p>
            <a:pPr lvl="1"/>
            <a:endParaRPr lang="en-US" sz="2400" dirty="0" smtClean="0">
              <a:latin typeface="Georgia" pitchFamily="18" charset="0"/>
            </a:endParaRPr>
          </a:p>
          <a:p>
            <a:pPr lvl="1"/>
            <a:endParaRPr lang="en-US" sz="2400" dirty="0">
              <a:latin typeface="Georgia" pitchFamily="18" charset="0"/>
            </a:endParaRPr>
          </a:p>
        </p:txBody>
      </p:sp>
      <p:pic>
        <p:nvPicPr>
          <p:cNvPr id="2052" name="Picture 4" descr="http://www.makingthemodernworld.org.uk/learning_modules/chemistry/03.TU.02/img/IM.1353_z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1"/>
            <a:ext cx="8610600" cy="588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lvl="1" indent="-514350" algn="l" rtl="0">
              <a:spcBef>
                <a:spcPct val="0"/>
              </a:spcBef>
            </a:pPr>
            <a:r>
              <a:rPr lang="en-US" sz="2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 </a:t>
            </a:r>
            <a:r>
              <a:rPr lang="en-US" sz="2200" dirty="0">
                <a:latin typeface="Georgia" pitchFamily="18" charset="0"/>
              </a:rPr>
              <a:t>What are the measurement of </a:t>
            </a:r>
            <a:r>
              <a:rPr lang="en-US" sz="2200" dirty="0" smtClean="0">
                <a:latin typeface="Georgia" pitchFamily="18" charset="0"/>
              </a:rPr>
              <a:t>reduction of  </a:t>
            </a:r>
            <a:r>
              <a:rPr lang="en-US" sz="2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non-biodegradable plastics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5257800" cy="6172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500" dirty="0" smtClean="0">
                <a:solidFill>
                  <a:srgbClr val="C00000"/>
                </a:solidFill>
                <a:latin typeface="Georgia" pitchFamily="18" charset="0"/>
              </a:rPr>
              <a:t>A) Use of biodegradable plastic:</a:t>
            </a:r>
            <a:r>
              <a:rPr lang="en-US" sz="2500" dirty="0" smtClean="0">
                <a:latin typeface="Georgia" pitchFamily="18" charset="0"/>
              </a:rPr>
              <a:t> </a:t>
            </a:r>
          </a:p>
          <a:p>
            <a:pPr lvl="1"/>
            <a:r>
              <a:rPr lang="en-US" sz="2500" dirty="0" smtClean="0">
                <a:latin typeface="Georgia" pitchFamily="18" charset="0"/>
              </a:rPr>
              <a:t>Plastic are designed in a way that they can decompose very quickly.</a:t>
            </a:r>
          </a:p>
          <a:p>
            <a:pPr lvl="1"/>
            <a:r>
              <a:rPr lang="en-US" sz="2500" dirty="0" smtClean="0">
                <a:latin typeface="Georgia" pitchFamily="18" charset="0"/>
              </a:rPr>
              <a:t>starch incorporated into their structure which is digested by bacteria in soil.</a:t>
            </a:r>
          </a:p>
          <a:p>
            <a:pPr marL="342900" lvl="1" indent="-342900">
              <a:buNone/>
            </a:pPr>
            <a:r>
              <a:rPr lang="en-US" sz="2500" dirty="0" smtClean="0">
                <a:solidFill>
                  <a:srgbClr val="C00000"/>
                </a:solidFill>
                <a:latin typeface="Georgia" pitchFamily="18" charset="0"/>
              </a:rPr>
              <a:t>B) Use of thermoplastic</a:t>
            </a:r>
          </a:p>
          <a:p>
            <a:pPr marL="342900" lvl="1" indent="-342900">
              <a:buNone/>
            </a:pPr>
            <a:r>
              <a:rPr lang="en-US" sz="2500" dirty="0" smtClean="0">
                <a:solidFill>
                  <a:srgbClr val="C00000"/>
                </a:solidFill>
                <a:latin typeface="Georgia" pitchFamily="18" charset="0"/>
              </a:rPr>
              <a:t>	- </a:t>
            </a:r>
            <a:r>
              <a:rPr lang="en-US" sz="2500" dirty="0" smtClean="0">
                <a:latin typeface="Georgia" pitchFamily="18" charset="0"/>
              </a:rPr>
              <a:t>It can be recycle and remould into new shapes.</a:t>
            </a:r>
          </a:p>
          <a:p>
            <a:pPr marL="342900" lvl="1" indent="-342900">
              <a:buNone/>
            </a:pPr>
            <a:r>
              <a:rPr lang="en-US" sz="2500" dirty="0" smtClean="0">
                <a:solidFill>
                  <a:srgbClr val="C00000"/>
                </a:solidFill>
                <a:latin typeface="Georgia" pitchFamily="18" charset="0"/>
              </a:rPr>
              <a:t>C) Burning plastic in incinerators </a:t>
            </a:r>
          </a:p>
          <a:p>
            <a:pPr marL="342900" lvl="1" indent="-342900">
              <a:buNone/>
            </a:pPr>
            <a:r>
              <a:rPr lang="en-US" sz="2500" dirty="0" smtClean="0">
                <a:solidFill>
                  <a:srgbClr val="C00000"/>
                </a:solidFill>
                <a:latin typeface="Georgia" pitchFamily="18" charset="0"/>
              </a:rPr>
              <a:t>	</a:t>
            </a:r>
            <a:r>
              <a:rPr lang="en-US" sz="2500" dirty="0" smtClean="0">
                <a:latin typeface="Georgia" pitchFamily="18" charset="0"/>
              </a:rPr>
              <a:t>- It reduces the volume of waste.</a:t>
            </a:r>
            <a:endParaRPr lang="en-US" sz="25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42900" lvl="1" indent="-342900">
              <a:buNone/>
            </a:pPr>
            <a:endParaRPr lang="en-US" sz="2500" dirty="0" smtClean="0">
              <a:latin typeface="Georgia" pitchFamily="18" charset="0"/>
            </a:endParaRPr>
          </a:p>
        </p:txBody>
      </p:sp>
      <p:sp>
        <p:nvSpPr>
          <p:cNvPr id="1026" name="AutoShape 2" descr="http://www.newbiodegradable.com/images/products/biodegradable-compostable-hot-sup-bowl.jpg"/>
          <p:cNvSpPr>
            <a:spLocks noChangeAspect="1" noChangeArrowheads="1"/>
          </p:cNvSpPr>
          <p:nvPr/>
        </p:nvSpPr>
        <p:spPr bwMode="auto">
          <a:xfrm>
            <a:off x="63502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biodegradable-compostable-hot-sup-bo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762000"/>
            <a:ext cx="3124200" cy="3124200"/>
          </a:xfrm>
          <a:prstGeom prst="rect">
            <a:avLst/>
          </a:prstGeom>
        </p:spPr>
      </p:pic>
      <p:pic>
        <p:nvPicPr>
          <p:cNvPr id="1028" name="Picture 4" descr="http://cltad.arts.ac.uk/groups/camberwellmateriallibrary/wiki/12ed4/images/31a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038601"/>
            <a:ext cx="3429000" cy="277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lnSpc>
                <a:spcPct val="170000"/>
              </a:lnSpc>
            </a:pPr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Pollution due to pesticides and herbicides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76200" y="762000"/>
            <a:ext cx="6400800" cy="6096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600" dirty="0" smtClean="0">
                <a:solidFill>
                  <a:srgbClr val="C00000"/>
                </a:solidFill>
                <a:latin typeface="Georgia" pitchFamily="18" charset="0"/>
              </a:rPr>
              <a:t>Insecticide:</a:t>
            </a:r>
          </a:p>
          <a:p>
            <a:pPr lvl="1">
              <a:lnSpc>
                <a:spcPct val="160000"/>
              </a:lnSpc>
            </a:pPr>
            <a:r>
              <a:rPr lang="en-US" sz="2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Chemicals used to kills insect pests.</a:t>
            </a:r>
          </a:p>
          <a:p>
            <a:pPr>
              <a:lnSpc>
                <a:spcPct val="160000"/>
              </a:lnSpc>
              <a:buNone/>
            </a:pPr>
            <a:r>
              <a:rPr lang="en-US" sz="2600" dirty="0" smtClean="0">
                <a:solidFill>
                  <a:srgbClr val="C00000"/>
                </a:solidFill>
                <a:latin typeface="Georgia" pitchFamily="18" charset="0"/>
              </a:rPr>
              <a:t>	Example: DDT, DDD</a:t>
            </a:r>
          </a:p>
          <a:p>
            <a:pPr>
              <a:lnSpc>
                <a:spcPct val="160000"/>
              </a:lnSpc>
            </a:pPr>
            <a:r>
              <a:rPr lang="en-US" sz="2600" dirty="0" smtClean="0">
                <a:latin typeface="Georgia" pitchFamily="18" charset="0"/>
              </a:rPr>
              <a:t> DDT has been a very effective insecticide against mosquito that spread malaria.</a:t>
            </a:r>
          </a:p>
          <a:p>
            <a:pPr>
              <a:lnSpc>
                <a:spcPct val="160000"/>
              </a:lnSpc>
            </a:pPr>
            <a:r>
              <a:rPr lang="en-US" sz="2600" dirty="0" smtClean="0">
                <a:solidFill>
                  <a:srgbClr val="C00000"/>
                </a:solidFill>
                <a:latin typeface="Georgia" pitchFamily="18" charset="0"/>
              </a:rPr>
              <a:t>DDT is very dangerous because it does not break down for a long time </a:t>
            </a:r>
            <a:r>
              <a:rPr lang="en-US" sz="26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Georgia" pitchFamily="18" charset="0"/>
              </a:rPr>
              <a:t>and remains in animals.</a:t>
            </a:r>
          </a:p>
        </p:txBody>
      </p:sp>
      <p:pic>
        <p:nvPicPr>
          <p:cNvPr id="11266" name="Picture 2" descr="http://bestmeal.info/images/monsanto/DDT/DDT-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838201"/>
            <a:ext cx="2743200" cy="429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lnSpc>
                <a:spcPct val="170000"/>
              </a:lnSpc>
            </a:pPr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Pollution due to pesticides : </a:t>
            </a:r>
            <a:r>
              <a:rPr lang="en-US" sz="3200" dirty="0" smtClean="0">
                <a:solidFill>
                  <a:srgbClr val="C00000"/>
                </a:solidFill>
                <a:latin typeface="Georgia" pitchFamily="18" charset="0"/>
                <a:ea typeface="+mn-ea"/>
                <a:cs typeface="+mn-cs"/>
              </a:rPr>
              <a:t>Bioaccumulation</a:t>
            </a:r>
          </a:p>
        </p:txBody>
      </p:sp>
      <p:pic>
        <p:nvPicPr>
          <p:cNvPr id="49154" name="Picture 2" descr="http://www.cfkeep.org/html/phpThumb.php?src=/uploads/5425ddtinfoodchainl.jpg&amp;aoe=1&amp;w=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1" y="1003990"/>
            <a:ext cx="4663695" cy="585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lnSpc>
                <a:spcPct val="170000"/>
              </a:lnSpc>
            </a:pPr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Pollution due to herbicides </a:t>
            </a:r>
            <a:endParaRPr lang="en-US" sz="3200" dirty="0" smtClean="0">
              <a:solidFill>
                <a:srgbClr val="C0000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895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  <a:latin typeface="Georgia" pitchFamily="18" charset="0"/>
              </a:rPr>
              <a:t>Herbicides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Chemicals used to kill weeds in a crop.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May kill rare wild plant.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May be harmful for farmers. </a:t>
            </a:r>
          </a:p>
          <a:p>
            <a:pPr>
              <a:lnSpc>
                <a:spcPct val="150000"/>
              </a:lnSpc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50178" name="Picture 2" descr="http://upbuildersassociation.com/wp-content/uploads/2011/11/pesticide-spr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733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lnSpc>
                <a:spcPct val="170000"/>
              </a:lnSpc>
            </a:pPr>
            <a:r>
              <a:rPr lang="en-US" sz="3200" dirty="0" smtClean="0">
                <a:latin typeface="Georgia" pitchFamily="18" charset="0"/>
              </a:rPr>
              <a:t>Pollution due to nuclear fall-out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25145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Fallout</a:t>
            </a:r>
            <a:r>
              <a:rPr lang="en-US" sz="2400" dirty="0" smtClean="0">
                <a:latin typeface="Georgia" pitchFamily="18" charset="0"/>
              </a:rPr>
              <a:t> is the residual radioactive material propelled into the upper atmosphere following a nuclear blast.</a:t>
            </a:r>
          </a:p>
          <a:p>
            <a:r>
              <a:rPr lang="en-US" sz="2400" dirty="0" smtClean="0">
                <a:latin typeface="Georgia" pitchFamily="18" charset="0"/>
              </a:rPr>
              <a:t> Human produced radiation comes from testing and use of nuclear weapons and leakage from nuclear reactor.</a:t>
            </a:r>
          </a:p>
          <a:p>
            <a:r>
              <a:rPr lang="en-US" sz="2400" dirty="0" smtClean="0">
                <a:latin typeface="Georgia" pitchFamily="18" charset="0"/>
              </a:rPr>
              <a:t>Certain atoms are unstable and release alpha, beta particles and gamma rays.  </a:t>
            </a:r>
          </a:p>
          <a:p>
            <a:pPr lvl="1"/>
            <a:endParaRPr lang="en-US" sz="2400" dirty="0">
              <a:latin typeface="Georgia" pitchFamily="18" charset="0"/>
            </a:endParaRPr>
          </a:p>
        </p:txBody>
      </p:sp>
      <p:pic>
        <p:nvPicPr>
          <p:cNvPr id="6146" name="Picture 2" descr="http://www.japannewstoday.com/wp-content/uploads/2012/03/FukushimaDaiichiNuclearPla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15452"/>
            <a:ext cx="5486400" cy="3642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lnSpc>
                <a:spcPct val="170000"/>
              </a:lnSpc>
            </a:pPr>
            <a:r>
              <a:rPr lang="en-US" sz="3200" dirty="0" smtClean="0">
                <a:latin typeface="Georgia" pitchFamily="18" charset="0"/>
              </a:rPr>
              <a:t>Pollution due to nuclear fall-out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23622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Georgia" pitchFamily="18" charset="0"/>
              </a:rPr>
              <a:t>Safe disposal of radioactive nuclear waste is a major problem and potential threat to environment.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Georgia" pitchFamily="18" charset="0"/>
              </a:rPr>
              <a:t>Radiation infers: cell division and growth and cause mutation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 smtClean="0">
              <a:latin typeface="Georgia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>
              <a:latin typeface="Georgia" pitchFamily="18" charset="0"/>
            </a:endParaRPr>
          </a:p>
        </p:txBody>
      </p:sp>
      <p:pic>
        <p:nvPicPr>
          <p:cNvPr id="51202" name="Picture 2" descr="http://www.joewein.net/hoax/img/hoax-hiroshim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32004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2" y="34290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1945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1204" name="Picture 4" descr="http://2.bp.blogspot.com/-KkIf0BDXsfQ/Th6_T3dODiI/AAAAAAAAAAw/dwNK6onCnn8/s1600/Samoan-Deformed-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95601"/>
            <a:ext cx="2895600" cy="3617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Renewable resources:</a:t>
            </a:r>
            <a:endParaRPr lang="en-US" sz="2400" dirty="0" smtClean="0">
              <a:latin typeface="Georgia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Non- renewable resources: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0000"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Renewable and non renewable resources</a:t>
            </a:r>
          </a:p>
        </p:txBody>
      </p:sp>
      <p:pic>
        <p:nvPicPr>
          <p:cNvPr id="6" name="Picture 2" descr="Energy Resou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629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5.3 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8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dirty="0" smtClean="0">
                <a:latin typeface="Georgia" pitchFamily="18" charset="0"/>
              </a:rPr>
              <a:t>	Core</a:t>
            </a:r>
          </a:p>
          <a:p>
            <a:pPr marL="514350" indent="-514350">
              <a:lnSpc>
                <a:spcPct val="170000"/>
              </a:lnSpc>
              <a:buNone/>
            </a:pPr>
            <a:r>
              <a:rPr lang="en-US" dirty="0" smtClean="0">
                <a:latin typeface="Georgia" pitchFamily="18" charset="0"/>
              </a:rPr>
              <a:t>	Describe the need for conservation of: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species and their habitats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 natural resources (limited to water and nonrenewable materials including fossil fuels)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>
                <a:latin typeface="Georgia" pitchFamily="18" charset="0"/>
              </a:rPr>
              <a:t>	Supplement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Explain how limited and non-renewable  resources can be recycled (including recycling of paper and treatment of sewage to make  the water that it contains safe to return to the environment or for human use)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3810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Many species of plants and animals are in danger of extinction due to factors such as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	- </a:t>
            </a:r>
            <a:r>
              <a:rPr lang="en-US" sz="2800" dirty="0" smtClean="0">
                <a:latin typeface="Georgia" pitchFamily="18" charset="0"/>
              </a:rPr>
              <a:t>Habitat destruction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Georgia" pitchFamily="18" charset="0"/>
              </a:rPr>
              <a:t>	- Introduction of other species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Georgia" pitchFamily="18" charset="0"/>
              </a:rPr>
              <a:t>	- International trade and pollution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Loss of genetic variability.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Species may be a important in a food chain. 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Needs of conservation of species : Reasons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2800" dirty="0" smtClean="0">
                <a:latin typeface="Georgia" pitchFamily="18" charset="0"/>
              </a:rPr>
              <a:t>	Habitat and ecosystem provide us with services such as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latin typeface="Georgia" pitchFamily="18" charset="0"/>
              </a:rPr>
              <a:t>Treating waste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latin typeface="Georgia" pitchFamily="18" charset="0"/>
              </a:rPr>
              <a:t>Providing food and fuels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latin typeface="Georgia" pitchFamily="18" charset="0"/>
              </a:rPr>
              <a:t>Areas for recreation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latin typeface="Georgia" pitchFamily="18" charset="0"/>
              </a:rPr>
              <a:t>Provide us useful substances such as medicines.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latin typeface="Georgia" pitchFamily="18" charset="0"/>
              </a:rPr>
              <a:t>Maintains balance of life on the planet ( nutrient cycle)</a:t>
            </a:r>
          </a:p>
          <a:p>
            <a:pPr>
              <a:lnSpc>
                <a:spcPct val="170000"/>
              </a:lnSpc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lnSpc>
                <a:spcPct val="170000"/>
              </a:lnSpc>
            </a:pPr>
            <a:endParaRPr lang="en-US" sz="2800" dirty="0" smtClean="0">
              <a:latin typeface="Georgia" pitchFamily="18" charset="0"/>
            </a:endParaRPr>
          </a:p>
          <a:p>
            <a:pPr>
              <a:lnSpc>
                <a:spcPct val="170000"/>
              </a:lnSpc>
            </a:pPr>
            <a:endParaRPr lang="en-US" sz="2800" dirty="0" smtClean="0">
              <a:latin typeface="Georgia" pitchFamily="18" charset="0"/>
            </a:endParaRPr>
          </a:p>
          <a:p>
            <a:pPr>
              <a:lnSpc>
                <a:spcPct val="170000"/>
              </a:lnSpc>
            </a:pPr>
            <a:endParaRPr lang="en-US" sz="2800" dirty="0">
              <a:latin typeface="Georg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Needs of conservation of habitat : Reasons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6096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National parks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Marine park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Breeding programs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Botanical garden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Zoological garden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Reduction in habitat destruction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Using laws to protect the habitat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Encouraging sustainable management of ecosystem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Seed banks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Economic use of natural resources.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latin typeface="Georgia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latin typeface="Georgia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latin typeface="Georgia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latin typeface="Georgia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latin typeface="Georg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Methods of conservation of habitat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environmental-chemistry.wikispaces.com/file/view/primary-treatment-sewage.gif/159965835/primary-treatment-sewag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2792" y="1295400"/>
            <a:ext cx="9216792" cy="5095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/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Sewage treatment  and 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Sewage: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Georgia" pitchFamily="18" charset="0"/>
              </a:rPr>
              <a:t>	Sewage is made up of various materials like faeces, urine, domestic waste, industrial waste etc.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Sewage treatment: in three stages</a:t>
            </a:r>
          </a:p>
          <a:p>
            <a:pPr marL="914400" lvl="1" indent="-457200">
              <a:lnSpc>
                <a:spcPct val="150000"/>
              </a:lnSpc>
              <a:buAutoNum type="alphaLcParenR"/>
            </a:pPr>
            <a:r>
              <a:rPr lang="en-US" sz="2400" dirty="0" smtClean="0">
                <a:latin typeface="Georgia" pitchFamily="18" charset="0"/>
              </a:rPr>
              <a:t>Primary treatment</a:t>
            </a:r>
          </a:p>
          <a:p>
            <a:pPr marL="914400" lvl="1" indent="-457200">
              <a:lnSpc>
                <a:spcPct val="150000"/>
              </a:lnSpc>
              <a:buAutoNum type="alphaLcParenR"/>
            </a:pPr>
            <a:r>
              <a:rPr lang="en-US" sz="2400" dirty="0" smtClean="0">
                <a:latin typeface="Georgia" pitchFamily="18" charset="0"/>
              </a:rPr>
              <a:t>Secondary treatment</a:t>
            </a:r>
          </a:p>
          <a:p>
            <a:pPr marL="914400" lvl="1" indent="-457200">
              <a:lnSpc>
                <a:spcPct val="150000"/>
              </a:lnSpc>
              <a:buAutoNum type="alphaLcParenR"/>
            </a:pPr>
            <a:r>
              <a:rPr lang="en-US" sz="2400" dirty="0" smtClean="0">
                <a:latin typeface="Georgia" pitchFamily="18" charset="0"/>
              </a:rPr>
              <a:t>Tertiary treatment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/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Sewage treatment  and 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Sewage treatment: in three stages</a:t>
            </a:r>
          </a:p>
          <a:p>
            <a:pPr marL="914400" lvl="1" indent="-457200">
              <a:lnSpc>
                <a:spcPct val="150000"/>
              </a:lnSpc>
              <a:buAutoNum type="alphaLcParenR"/>
            </a:pP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Primary treatment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Georgia" pitchFamily="18" charset="0"/>
              </a:rPr>
              <a:t>Involves removing of large solids, like paper and twigs by means of filters or screens.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Georgia" pitchFamily="18" charset="0"/>
              </a:rPr>
              <a:t>Suspended grit allowed to settle out by gravity in grit settling tank.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/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Sewage treatment  and 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Sewage treatment: in three stages</a:t>
            </a:r>
          </a:p>
          <a:p>
            <a:pPr marL="914400" lvl="1" indent="-45720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b) Secondary treatment (involves microbes)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Georgia" pitchFamily="18" charset="0"/>
              </a:rPr>
              <a:t>Activated sludge process : air is pumped through the sewage with a community of bacteria, fungi and protists.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Georgia" pitchFamily="18" charset="0"/>
              </a:rPr>
              <a:t>Trickle filters: beds of gravel covered with microbes, as the liquid trickles down, the microbes breakdown the organic matter.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59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/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Sewage treatment and 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5257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Sewage treatment in three stages: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C00000"/>
                </a:solidFill>
                <a:latin typeface="Georgia" pitchFamily="18" charset="0"/>
              </a:rPr>
              <a:t>C) Tertiary treatment (involves period of settling)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Liquid from the secondary process is passed to large tanks.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Organic matter is allowed to settle out by gravity in </a:t>
            </a:r>
            <a:r>
              <a:rPr lang="en-US" b="1" dirty="0" smtClean="0">
                <a:latin typeface="Georgia" pitchFamily="18" charset="0"/>
              </a:rPr>
              <a:t>sludge-settling tank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This sludge is used as fertilizer after digestion in a sludge digester.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Water leaving out is then treated with chlorine to make it safe.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59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/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Recycling our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1"/>
            <a:ext cx="8915400" cy="274319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latin typeface="Georgia" pitchFamily="18" charset="0"/>
              </a:rPr>
              <a:t>Consequence of increasing population is production of waste.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latin typeface="Georgia" pitchFamily="18" charset="0"/>
              </a:rPr>
              <a:t>Improper disposal can cause pollution, harming organisms.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latin typeface="Georgia" pitchFamily="18" charset="0"/>
              </a:rPr>
              <a:t>Dumping wastes in landfills can deprive plants and animals of their habitat.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latin typeface="Georgia" pitchFamily="18" charset="0"/>
              </a:rPr>
              <a:t>The solution to conserving useful materials is to recycle them.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3074" name="Picture 2" descr="https://www.denvergov.org/Portals/709/images/Reduce-Reuse-Re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69816"/>
            <a:ext cx="2362200" cy="29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dk1"/>
                </a:solidFill>
                <a:latin typeface="Georgia" pitchFamily="18" charset="0"/>
              </a:rPr>
              <a:t>Outline </a:t>
            </a:r>
            <a:r>
              <a:rPr lang="en-US" sz="2800" dirty="0" smtClean="0">
                <a:solidFill>
                  <a:schemeClr val="dk1"/>
                </a:solidFill>
                <a:latin typeface="Georgia" pitchFamily="18" charset="0"/>
              </a:rPr>
              <a:t>the effects of humans activities on </a:t>
            </a:r>
            <a:r>
              <a:rPr lang="en-US" sz="2800" dirty="0" smtClean="0">
                <a:solidFill>
                  <a:schemeClr val="dk1"/>
                </a:solidFill>
                <a:latin typeface="Georgia" pitchFamily="18" charset="0"/>
              </a:rPr>
              <a:t>ecosystem (</a:t>
            </a:r>
            <a:r>
              <a:rPr lang="en-IN" sz="2800" dirty="0" smtClean="0"/>
              <a:t>tropical </a:t>
            </a:r>
            <a:r>
              <a:rPr lang="en-IN" sz="2800" dirty="0" smtClean="0"/>
              <a:t>rain forests, oceans </a:t>
            </a:r>
            <a:r>
              <a:rPr lang="en-IN" sz="2800" dirty="0" smtClean="0"/>
              <a:t>and important </a:t>
            </a:r>
            <a:r>
              <a:rPr lang="en-IN" sz="2800" dirty="0" smtClean="0"/>
              <a:t>rivers</a:t>
            </a:r>
            <a:r>
              <a:rPr lang="en-US" sz="2800" dirty="0" smtClean="0">
                <a:solidFill>
                  <a:schemeClr val="dk1"/>
                </a:solidFill>
                <a:latin typeface="Georgia" pitchFamily="18" charset="0"/>
              </a:rPr>
              <a:t>) </a:t>
            </a:r>
            <a:endParaRPr lang="en-US" sz="2800" dirty="0" smtClean="0">
              <a:solidFill>
                <a:schemeClr val="dk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2800" dirty="0" smtClean="0">
              <a:solidFill>
                <a:schemeClr val="dk1"/>
              </a:solidFill>
              <a:latin typeface="Georg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105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oceans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have been overfished, reducing fish stocks considerably.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smtClean="0">
                <a:latin typeface="Georgia" pitchFamily="18" charset="0"/>
              </a:rPr>
              <a:t>Toxic waste has been dumped into the </a:t>
            </a:r>
            <a:r>
              <a:rPr lang="en-US" sz="2200" dirty="0" smtClean="0">
                <a:solidFill>
                  <a:srgbClr val="C00000"/>
                </a:solidFill>
                <a:latin typeface="Georgia" pitchFamily="18" charset="0"/>
              </a:rPr>
              <a:t>oceans</a:t>
            </a:r>
            <a:r>
              <a:rPr lang="en-US" sz="2200" dirty="0" smtClean="0">
                <a:latin typeface="Georgia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Rivers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are used to disposal of waste.</a:t>
            </a: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baseline="0" dirty="0" smtClean="0">
                <a:solidFill>
                  <a:srgbClr val="C00000"/>
                </a:solidFill>
                <a:latin typeface="Georgia" pitchFamily="18" charset="0"/>
              </a:rPr>
              <a:t>Forests</a:t>
            </a:r>
            <a:r>
              <a:rPr lang="en-US" sz="2200" dirty="0" smtClean="0">
                <a:latin typeface="Georgia" pitchFamily="18" charset="0"/>
              </a:rPr>
              <a:t> are felled for timber and for growing crops.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170" name="AutoShape 2" descr="http://www.dailyinterestingfacts.com/wp-content/uploads/2011/08/pollution-fact-water-pollu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www.theblackfish.org/img/overfis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66357"/>
            <a:ext cx="5257800" cy="3499723"/>
          </a:xfrm>
          <a:prstGeom prst="rect">
            <a:avLst/>
          </a:prstGeom>
          <a:noFill/>
        </p:spPr>
      </p:pic>
      <p:pic>
        <p:nvPicPr>
          <p:cNvPr id="5" name="Picture 4" descr="pollution-fact-water-pol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1" y="1266355"/>
            <a:ext cx="5293660" cy="3505200"/>
          </a:xfrm>
          <a:prstGeom prst="rect">
            <a:avLst/>
          </a:prstGeom>
        </p:spPr>
      </p:pic>
      <p:pic>
        <p:nvPicPr>
          <p:cNvPr id="7174" name="Picture 6" descr="http://www0.hku.hk/bse/MEBS6000/sew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342556"/>
            <a:ext cx="5181600" cy="3454400"/>
          </a:xfrm>
          <a:prstGeom prst="rect">
            <a:avLst/>
          </a:prstGeom>
          <a:noFill/>
        </p:spPr>
      </p:pic>
      <p:pic>
        <p:nvPicPr>
          <p:cNvPr id="7176" name="Picture 8" descr="http://www.urban75.org/photos/new-forest/images/new-forest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342555"/>
            <a:ext cx="5257800" cy="3686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397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indent="-514350"/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Recycling our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2"/>
            <a:ext cx="8686800" cy="518159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800" dirty="0" smtClean="0">
                <a:latin typeface="Georgia" pitchFamily="18" charset="0"/>
              </a:rPr>
              <a:t>Materials that can be recycled-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Georgia" pitchFamily="18" charset="0"/>
              </a:rPr>
              <a:t>Glass, metals, paper and plastics.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Georgia" pitchFamily="18" charset="0"/>
              </a:rPr>
              <a:t>How will this help?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Georgia" pitchFamily="18" charset="0"/>
              </a:rPr>
              <a:t>Saves raw materials, large quantities need not be produced.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Georgia" pitchFamily="18" charset="0"/>
              </a:rPr>
              <a:t>Paper is made from wood- hence is a limited resource.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Georgia" pitchFamily="18" charset="0"/>
              </a:rPr>
              <a:t>If it is collected and recycled then less of paper pulp from trees is required.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Web-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http://www.mhhe.com/biosci/pae/environmentalscience/enger8e/interexplor/chap15.htm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indent="-457200" algn="ctr">
              <a:lnSpc>
                <a:spcPct val="150000"/>
              </a:lnSpc>
              <a:buNone/>
            </a:pPr>
            <a:r>
              <a:rPr lang="en-US" sz="2800" dirty="0" smtClean="0">
                <a:latin typeface="Georgia" pitchFamily="18" charset="0"/>
              </a:rPr>
              <a:t>DEFORESTATION</a:t>
            </a:r>
          </a:p>
          <a:p>
            <a:pPr algn="ctr">
              <a:lnSpc>
                <a:spcPct val="150000"/>
              </a:lnSpc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Georgia" pitchFamily="18" charset="0"/>
              </a:rPr>
              <a:t>What do you mean by deforestation…?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	</a:t>
            </a:r>
            <a:r>
              <a:rPr lang="en-US" sz="2400" dirty="0" smtClean="0">
                <a:latin typeface="Georgia" pitchFamily="18" charset="0"/>
              </a:rPr>
              <a:t>Removal of large forest area.</a:t>
            </a:r>
            <a:endParaRPr lang="en-US" sz="2800" dirty="0" smtClean="0">
              <a:latin typeface="Georgia" pitchFamily="18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Georgia" pitchFamily="18" charset="0"/>
              </a:rPr>
              <a:t>What are the reasons of deforestation…?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 smtClean="0">
                <a:latin typeface="Georgia" pitchFamily="18" charset="0"/>
              </a:rPr>
              <a:t>For timber requirement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 smtClean="0">
                <a:latin typeface="Georgia" pitchFamily="18" charset="0"/>
              </a:rPr>
              <a:t>Paper for different purposes.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 smtClean="0">
                <a:latin typeface="Georgia" pitchFamily="18" charset="0"/>
              </a:rPr>
              <a:t>Land for farms, cattle ranches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 smtClean="0">
                <a:latin typeface="Georgia" pitchFamily="18" charset="0"/>
              </a:rPr>
              <a:t>Land for road, town and factories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 smtClean="0">
                <a:latin typeface="Georgia" pitchFamily="18" charset="0"/>
              </a:rPr>
              <a:t>Firewood and charcoal as fuels</a:t>
            </a:r>
            <a:endParaRPr lang="en-US" sz="2400" dirty="0"/>
          </a:p>
        </p:txBody>
      </p:sp>
      <p:pic>
        <p:nvPicPr>
          <p:cNvPr id="2050" name="Picture 2" descr="http://www.greeningforward.org/photos/Environmental-Disaster/defores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581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indent="-457200" algn="ctr">
              <a:lnSpc>
                <a:spcPct val="150000"/>
              </a:lnSpc>
              <a:buNone/>
            </a:pPr>
            <a:r>
              <a:rPr lang="en-US" sz="3600" dirty="0" smtClean="0">
                <a:latin typeface="Georgia" pitchFamily="18" charset="0"/>
              </a:rPr>
              <a:t>List the undesirable effects of deforestation</a:t>
            </a:r>
          </a:p>
          <a:p>
            <a:pPr algn="ctr">
              <a:lnSpc>
                <a:spcPct val="150000"/>
              </a:lnSpc>
              <a:buNone/>
            </a:pPr>
            <a:endParaRPr lang="en-US" sz="3600" dirty="0" smtClean="0"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3"/>
            <a:ext cx="899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Soil erosion in tropical rain forest.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Local weather pattern change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Flooding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Destruction of rainforest means the loss of many habitats and the extinction of species.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 Carbon  dioxide build up.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Leaching of nutrients can lead to eutrophication.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Less CO</a:t>
            </a:r>
            <a:r>
              <a:rPr lang="en-US" dirty="0" smtClean="0">
                <a:latin typeface="Georgia" pitchFamily="18" charset="0"/>
              </a:rPr>
              <a:t>2</a:t>
            </a:r>
            <a:r>
              <a:rPr lang="en-US" sz="2400" dirty="0" smtClean="0">
                <a:latin typeface="Georgia" pitchFamily="18" charset="0"/>
              </a:rPr>
              <a:t> is absorbed from atmosphere, increasing the green house effect.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Less transpiration can lead to reduced rainfall.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5.2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2971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dirty="0" smtClean="0">
                <a:latin typeface="Georgia" pitchFamily="18" charset="0"/>
              </a:rPr>
              <a:t>Core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>
                <a:latin typeface="Georgia" pitchFamily="18" charset="0"/>
              </a:rPr>
              <a:t>Describe the undesirable effects of pollution to include: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water pollution by sewage and chemical  waste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air pollution by sulfur dioxide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air pollution by greenhouse gases (carbon dioxide and methane) contributing to global warming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pollution due to pesticides and herbicides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pollution due to nuclear fall-out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33803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Georgia" pitchFamily="18" charset="0"/>
              </a:rPr>
              <a:t>Supplement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 smtClean="0">
                <a:latin typeface="Georgia" pitchFamily="18" charset="0"/>
              </a:rPr>
              <a:t>Discuss the effects of non-biodegradable plastics in the environment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 smtClean="0">
                <a:latin typeface="Georgia" pitchFamily="18" charset="0"/>
              </a:rPr>
              <a:t>Discuss the causes and effects on the environment of acid rain, and the measures that might be taken to reduce its incidence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 smtClean="0">
                <a:latin typeface="Georgia" pitchFamily="18" charset="0"/>
              </a:rPr>
              <a:t>Explain how increases in greenhouse gases (carbon dioxide and methane) are thought to  cause global warming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36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3"/>
            <a:ext cx="9144000" cy="40385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Georgia" pitchFamily="18" charset="0"/>
              </a:rPr>
              <a:t>	Pollution is the harm done to the environment by the release of substances produced by human activities.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Georgia" pitchFamily="18" charset="0"/>
              </a:rPr>
              <a:t>Air pollution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Georgia" pitchFamily="18" charset="0"/>
              </a:rPr>
              <a:t>Water pollution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Georgia" pitchFamily="18" charset="0"/>
              </a:rPr>
              <a:t>Soil pollution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Georgia" pitchFamily="18" charset="0"/>
              </a:rPr>
              <a:t>Nuclear fall out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Georgia" pitchFamily="18" charset="0"/>
              </a:rPr>
              <a:t>Noise pollution</a:t>
            </a:r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3200" dirty="0" smtClean="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rPr>
              <a:t>	Air pollution by sulfur dioxide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334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Georgia" pitchFamily="18" charset="0"/>
              </a:rPr>
              <a:t>Sulphur dioxide is released due to burning of coal and oil (Fossil fuel)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35842" name="Picture 2" descr="http://www.rpi.edu/dept/chem-eng/Biotech-Environ/Environmental/acidrain/diagra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221" y="1600200"/>
            <a:ext cx="624078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20159bcd49673864b05884981595c0b8198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1375</Words>
  <Application>Microsoft Office PowerPoint</Application>
  <PresentationFormat>On-screen Show (4:3)</PresentationFormat>
  <Paragraphs>259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5. Human influences on the ecosystem</vt:lpstr>
      <vt:lpstr>Social implication of increase in the world population</vt:lpstr>
      <vt:lpstr>Renewable and non renewable resources</vt:lpstr>
      <vt:lpstr>Slide 4</vt:lpstr>
      <vt:lpstr>Slide 5</vt:lpstr>
      <vt:lpstr>Slide 6</vt:lpstr>
      <vt:lpstr>5.2 Pollution</vt:lpstr>
      <vt:lpstr>Pollution</vt:lpstr>
      <vt:lpstr> Air pollution by sulfur dioxide </vt:lpstr>
      <vt:lpstr> Air pollution by sulfur dioxide </vt:lpstr>
      <vt:lpstr>  Discuss the causes and effects on the environment of acid rain, and the measures that might be taken to reduce its incidence.</vt:lpstr>
      <vt:lpstr>Air pollution by greenhouse gases (carbon dioxide and methane)</vt:lpstr>
      <vt:lpstr>Air pollution by greenhouse gases : Carbon dioxide &amp; Methane</vt:lpstr>
      <vt:lpstr>Air pollution by greenhouse gases : Carbon dioxide &amp; Methane</vt:lpstr>
      <vt:lpstr>Green house effect</vt:lpstr>
      <vt:lpstr>Air pollution by greenhouse gases (carbon dioxide and methane) contributing to global warming</vt:lpstr>
      <vt:lpstr>Water pollution</vt:lpstr>
      <vt:lpstr>Slide 18</vt:lpstr>
      <vt:lpstr>Slide 19</vt:lpstr>
      <vt:lpstr>Describe the undesirable effects of overuse of fertilizers (to include eutrophication of lakes and rivers)</vt:lpstr>
      <vt:lpstr>Describe the undesirable effects of overuse of fertilizers (to include eutrophication of lakes and rivers)</vt:lpstr>
      <vt:lpstr> Difference between biodegradable and non biodegradable materials</vt:lpstr>
      <vt:lpstr> Discuss the effects of non-biodegradable plastics in the environment</vt:lpstr>
      <vt:lpstr> What are the measurement of reduction of  non-biodegradable plastics</vt:lpstr>
      <vt:lpstr>Pollution due to pesticides and herbicides</vt:lpstr>
      <vt:lpstr>Pollution due to pesticides : Bioaccumulation</vt:lpstr>
      <vt:lpstr>Pollution due to herbicides </vt:lpstr>
      <vt:lpstr>Pollution due to nuclear fall-out</vt:lpstr>
      <vt:lpstr>Pollution due to nuclear fall-out</vt:lpstr>
      <vt:lpstr>5.3 Conservation</vt:lpstr>
      <vt:lpstr>Slide 31</vt:lpstr>
      <vt:lpstr>Slide 32</vt:lpstr>
      <vt:lpstr>Slide 33</vt:lpstr>
      <vt:lpstr>Slide 34</vt:lpstr>
      <vt:lpstr>Sewage treatment  and recycling</vt:lpstr>
      <vt:lpstr>Sewage treatment  and recycling</vt:lpstr>
      <vt:lpstr>Sewage treatment  and recycling</vt:lpstr>
      <vt:lpstr>Sewage treatment and recycling</vt:lpstr>
      <vt:lpstr>Recycling our waste</vt:lpstr>
      <vt:lpstr>Recycling our waste</vt:lpstr>
      <vt:lpstr>Web- links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JASRAJ KHANDELWAL</dc:creator>
  <cp:lastModifiedBy>GAJENDRA KHANDELWAL</cp:lastModifiedBy>
  <cp:revision>190</cp:revision>
  <dcterms:created xsi:type="dcterms:W3CDTF">2006-08-16T00:00:00Z</dcterms:created>
  <dcterms:modified xsi:type="dcterms:W3CDTF">2015-08-17T10:35:01Z</dcterms:modified>
</cp:coreProperties>
</file>