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Default Extension="wav" ContentType="audio/wav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59" r:id="rId9"/>
    <p:sldId id="265" r:id="rId10"/>
    <p:sldId id="260" r:id="rId11"/>
    <p:sldId id="267" r:id="rId12"/>
    <p:sldId id="266" r:id="rId13"/>
    <p:sldId id="272" r:id="rId14"/>
    <p:sldId id="271" r:id="rId15"/>
    <p:sldId id="270" r:id="rId16"/>
    <p:sldId id="273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9" r:id="rId36"/>
    <p:sldId id="300" r:id="rId37"/>
    <p:sldId id="301" r:id="rId38"/>
    <p:sldId id="302" r:id="rId39"/>
    <p:sldId id="304" r:id="rId40"/>
    <p:sldId id="303" r:id="rId41"/>
    <p:sldId id="305" r:id="rId42"/>
    <p:sldId id="306" r:id="rId43"/>
    <p:sldId id="307" r:id="rId44"/>
    <p:sldId id="310" r:id="rId45"/>
    <p:sldId id="308" r:id="rId46"/>
    <p:sldId id="309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59" autoAdjust="0"/>
    <p:restoredTop sz="94624" autoAdjust="0"/>
  </p:normalViewPr>
  <p:slideViewPr>
    <p:cSldViewPr>
      <p:cViewPr>
        <p:scale>
          <a:sx n="60" d="100"/>
          <a:sy n="60" d="100"/>
        </p:scale>
        <p:origin x="-138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6E403-6D9F-4AAB-AC85-39E31C8EA6E6}" type="datetimeFigureOut">
              <a:rPr lang="en-US" smtClean="0"/>
              <a:pPr/>
              <a:t>6/29/2015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E9BD4-5140-4D8F-8412-4C132CF9FD7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9BD4-5140-4D8F-8412-4C132CF9FD7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9BD4-5140-4D8F-8412-4C132CF9FD78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37AAB-AA27-4DB0-90A6-F9632244ED97}" type="slidenum">
              <a:rPr 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48052-5666-41E8-8C84-E33090514310}" type="slidenum">
              <a:rPr 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0321E-F16A-4F5C-9407-C2315615B720}" type="slidenum">
              <a:rPr 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419F9-C0AD-4D35-A713-73A08645844F}" type="slidenum">
              <a:rPr 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7CA00-82F8-42A2-8013-65FA9C3153FC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55E1E7-3C50-4867-9FBF-5160AB87E9BE}" type="slidenum">
              <a:rPr lang="en-US"/>
              <a:pPr/>
              <a:t>17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With</a:t>
            </a:r>
            <a:r>
              <a:rPr lang="en-IN" baseline="0" dirty="0" smtClean="0"/>
              <a:t> the help of diagram 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A5B8D-9025-9E44-B93A-26E5956E9A8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file:///D:\1_CIE\IGCSE\CONTENT\Chapter_14_PLANT%20REPRODUCTION\VIDEO_ANIMATIONS\Seed%20Dispersal%20-%20YouTube.flv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9144000" cy="1676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IN" sz="4800" dirty="0" smtClean="0">
                <a:solidFill>
                  <a:srgbClr val="FFFF00"/>
                </a:solidFill>
              </a:rPr>
              <a:t>REPRODUCTION IN LIVING ORGANISMS</a:t>
            </a:r>
            <a:endParaRPr lang="en-IN" sz="48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Cambria" pitchFamily="18" charset="0"/>
              </a:rPr>
              <a:t>Sexual reproduction in plants</a:t>
            </a:r>
            <a:endParaRPr lang="en-IN" sz="32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7410" name="Picture 2" descr="http://biology4igcse.weebly.com/uploads/9/0/8/0/9080078/886383640_orig.jpg?38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5791200" cy="48673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0960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parts of the flower are arranged in a ring form attached to the end of a swollen stalk.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609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/>
              <a:t>Flowering plants carry out sexual reproduction by producing flowers.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44196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4600" y="3810000"/>
            <a:ext cx="916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Sepal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124200" y="3352801"/>
            <a:ext cx="914400" cy="45719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66800" y="2819400"/>
            <a:ext cx="769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Petal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28800" y="2819400"/>
            <a:ext cx="1905000" cy="2286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09800" y="1752600"/>
            <a:ext cx="1066800" cy="3048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08093" y="14286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Anther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371600" y="2057400"/>
            <a:ext cx="116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Filament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362200" y="2286000"/>
            <a:ext cx="1143000" cy="2286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Left Bracket 23"/>
          <p:cNvSpPr/>
          <p:nvPr/>
        </p:nvSpPr>
        <p:spPr>
          <a:xfrm>
            <a:off x="1447800" y="1371600"/>
            <a:ext cx="152400" cy="1143000"/>
          </a:xfrm>
          <a:prstGeom prst="leftBracket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1600200"/>
            <a:ext cx="106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Stamen</a:t>
            </a:r>
            <a:endParaRPr lang="en-US" sz="2000" dirty="0"/>
          </a:p>
        </p:txBody>
      </p:sp>
      <p:cxnSp>
        <p:nvCxnSpPr>
          <p:cNvPr id="28" name="Straight Arrow Connector 27"/>
          <p:cNvCxnSpPr>
            <a:stCxn id="29" idx="1"/>
          </p:cNvCxnSpPr>
          <p:nvPr/>
        </p:nvCxnSpPr>
        <p:spPr>
          <a:xfrm rot="10800000" flipV="1">
            <a:off x="4495800" y="1343054"/>
            <a:ext cx="1905000" cy="866745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0800" y="1143000"/>
            <a:ext cx="982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Stigma</a:t>
            </a:r>
            <a:endParaRPr lang="en-US" sz="20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343400" y="2438400"/>
            <a:ext cx="175259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96000" y="2057400"/>
            <a:ext cx="754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Style</a:t>
            </a:r>
            <a:endParaRPr lang="en-US" sz="2000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495802" y="3105090"/>
            <a:ext cx="175259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48400" y="2895600"/>
            <a:ext cx="868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Ovary</a:t>
            </a:r>
            <a:endParaRPr lang="en-US" sz="2000" dirty="0"/>
          </a:p>
        </p:txBody>
      </p:sp>
      <p:sp>
        <p:nvSpPr>
          <p:cNvPr id="39" name="Left Bracket 38"/>
          <p:cNvSpPr/>
          <p:nvPr/>
        </p:nvSpPr>
        <p:spPr>
          <a:xfrm flipH="1">
            <a:off x="7543800" y="1066800"/>
            <a:ext cx="152400" cy="2743200"/>
          </a:xfrm>
          <a:prstGeom prst="leftBracket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924800" y="2438400"/>
            <a:ext cx="940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Carpel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676400" y="4191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Green leaf-like structure that protect the flower in bud stage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304800" y="3200400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Brightly </a:t>
            </a:r>
            <a:r>
              <a:rPr lang="en-US" sz="1600" dirty="0" err="1" smtClean="0"/>
              <a:t>coloured</a:t>
            </a:r>
            <a:r>
              <a:rPr lang="en-US" sz="1600" dirty="0" smtClean="0"/>
              <a:t> and scented structure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1600200" y="11430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Pollen grain is made here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1600200" y="23622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Holds the anther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228600" y="1981200"/>
            <a:ext cx="11852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Male sex organs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6324600" y="1447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Receive pollen grains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5410200" y="3200400"/>
            <a:ext cx="228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Has ovules that contain female gamete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7924800" y="28956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Female sex organs</a:t>
            </a:r>
            <a:endParaRPr lang="en-US" sz="1600" dirty="0"/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8477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Cambria" pitchFamily="18" charset="0"/>
                <a:ea typeface="+mn-ea"/>
                <a:cs typeface="+mn-cs"/>
              </a:rPr>
              <a:t>Flower structure and function</a:t>
            </a:r>
            <a:endParaRPr lang="en-US" sz="3200" dirty="0"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6172200"/>
            <a:ext cx="9138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flowers vary in structure based on the pollination.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43600" y="2438400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 smtClean="0"/>
              <a:t>Links the stigma to the ovary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xmlns="" val="2969254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8" grpId="0"/>
      <p:bldP spid="19" grpId="0"/>
      <p:bldP spid="24" grpId="0" animBg="1"/>
      <p:bldP spid="25" grpId="0"/>
      <p:bldP spid="29" grpId="0"/>
      <p:bldP spid="33" grpId="0"/>
      <p:bldP spid="38" grpId="0"/>
      <p:bldP spid="39" grpId="0" animBg="1"/>
      <p:bldP spid="40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1"/>
            <a:ext cx="8458200" cy="3124199"/>
          </a:xfrm>
        </p:spPr>
        <p:txBody>
          <a:bodyPr>
            <a:normAutofit/>
          </a:bodyPr>
          <a:lstStyle/>
          <a:p>
            <a:r>
              <a:rPr lang="en-IN" dirty="0" smtClean="0"/>
              <a:t>Pollination is the transfer of pollen grains from the anther to a stigma of a plant of the same species.</a:t>
            </a:r>
          </a:p>
          <a:p>
            <a:r>
              <a:rPr lang="en-IN" dirty="0" smtClean="0"/>
              <a:t>Pollination may be carried out by </a:t>
            </a:r>
            <a:r>
              <a:rPr lang="en-IN" u="sng" dirty="0" smtClean="0"/>
              <a:t>insects</a:t>
            </a:r>
            <a:r>
              <a:rPr lang="en-IN" dirty="0" smtClean="0"/>
              <a:t> or by the </a:t>
            </a:r>
            <a:r>
              <a:rPr lang="en-IN" u="sng" dirty="0" smtClean="0"/>
              <a:t>wind</a:t>
            </a:r>
            <a:r>
              <a:rPr lang="en-IN" dirty="0" smtClean="0"/>
              <a:t>.</a:t>
            </a:r>
          </a:p>
          <a:p>
            <a:endParaRPr lang="en-IN" dirty="0"/>
          </a:p>
        </p:txBody>
      </p:sp>
      <p:sp>
        <p:nvSpPr>
          <p:cNvPr id="4" name="Title 50"/>
          <p:cNvSpPr txBox="1">
            <a:spLocks/>
          </p:cNvSpPr>
          <p:nvPr/>
        </p:nvSpPr>
        <p:spPr>
          <a:xfrm>
            <a:off x="0" y="1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Pollination and it’s agents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714690"/>
            <a:ext cx="43434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3714690"/>
            <a:ext cx="4381500" cy="292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324600" cy="4986399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Insect  pollinated flowers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IN" sz="32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Wind pollinated flowers</a:t>
            </a:r>
          </a:p>
        </p:txBody>
      </p:sp>
      <p:pic>
        <p:nvPicPr>
          <p:cNvPr id="31746" name="Picture 2" descr="http://biology4igcse.weebly.com/uploads/9/0/8/0/9080078/622372412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5826455" cy="3886200"/>
          </a:xfrm>
          <a:prstGeom prst="rect">
            <a:avLst/>
          </a:prstGeom>
          <a:noFill/>
        </p:spPr>
      </p:pic>
      <p:pic>
        <p:nvPicPr>
          <p:cNvPr id="31748" name="Picture 4" descr="Pi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835197"/>
            <a:ext cx="3962400" cy="4022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4107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IN" sz="28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COMPARE THE DIFFERENT STRUCTURAL ADAPTATIONS OF INSECT-POLLINATED &amp; WIND POLLINATED FLOWERS</a:t>
            </a:r>
            <a:endParaRPr lang="en-IN" sz="2800" dirty="0">
              <a:solidFill>
                <a:schemeClr val="dk1"/>
              </a:solidFill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28674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498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IN" sz="32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Pollination : Self pollination and cross pollination</a:t>
            </a:r>
            <a:endParaRPr lang="en-IN" sz="3200" dirty="0">
              <a:solidFill>
                <a:schemeClr val="dk1"/>
              </a:solidFill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/>
          <a:srcRect r="-283" b="29412"/>
          <a:stretch>
            <a:fillRect/>
          </a:stretch>
        </p:blipFill>
        <p:spPr bwMode="auto">
          <a:xfrm>
            <a:off x="685800" y="685800"/>
            <a:ext cx="7848600" cy="2770094"/>
          </a:xfrm>
          <a:prstGeom prst="rect">
            <a:avLst/>
          </a:prstGeom>
          <a:noFill/>
        </p:spPr>
      </p:pic>
      <p:pic>
        <p:nvPicPr>
          <p:cNvPr id="5" name="Picture 2" descr="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505201"/>
            <a:ext cx="5054486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 txBox="1">
            <a:spLocks/>
          </p:cNvSpPr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Fertilisation :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45" name="Text Box 110"/>
          <p:cNvSpPr txBox="1">
            <a:spLocks noChangeArrowheads="1"/>
          </p:cNvSpPr>
          <p:nvPr/>
        </p:nvSpPr>
        <p:spPr bwMode="auto">
          <a:xfrm>
            <a:off x="2887663" y="677863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stigma</a:t>
            </a:r>
          </a:p>
        </p:txBody>
      </p:sp>
      <p:sp>
        <p:nvSpPr>
          <p:cNvPr id="46" name="Text Box 111"/>
          <p:cNvSpPr txBox="1">
            <a:spLocks noChangeArrowheads="1"/>
          </p:cNvSpPr>
          <p:nvPr/>
        </p:nvSpPr>
        <p:spPr bwMode="auto">
          <a:xfrm>
            <a:off x="2887663" y="1173163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style</a:t>
            </a:r>
          </a:p>
        </p:txBody>
      </p:sp>
      <p:sp>
        <p:nvSpPr>
          <p:cNvPr id="47" name="Text Box 112"/>
          <p:cNvSpPr txBox="1">
            <a:spLocks noChangeArrowheads="1"/>
          </p:cNvSpPr>
          <p:nvPr/>
        </p:nvSpPr>
        <p:spPr bwMode="auto">
          <a:xfrm>
            <a:off x="2887663" y="23241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ovary</a:t>
            </a:r>
          </a:p>
        </p:txBody>
      </p:sp>
      <p:sp>
        <p:nvSpPr>
          <p:cNvPr id="48" name="Text Box 113"/>
          <p:cNvSpPr txBox="1">
            <a:spLocks noChangeArrowheads="1"/>
          </p:cNvSpPr>
          <p:nvPr/>
        </p:nvSpPr>
        <p:spPr bwMode="auto">
          <a:xfrm>
            <a:off x="2887663" y="2900363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ovule</a:t>
            </a:r>
          </a:p>
        </p:txBody>
      </p:sp>
      <p:sp>
        <p:nvSpPr>
          <p:cNvPr id="49" name="Text Box 114"/>
          <p:cNvSpPr txBox="1">
            <a:spLocks noChangeArrowheads="1"/>
          </p:cNvSpPr>
          <p:nvPr/>
        </p:nvSpPr>
        <p:spPr bwMode="auto">
          <a:xfrm>
            <a:off x="1304925" y="1820863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carpel</a:t>
            </a:r>
          </a:p>
        </p:txBody>
      </p:sp>
      <p:grpSp>
        <p:nvGrpSpPr>
          <p:cNvPr id="50" name="Group 141"/>
          <p:cNvGrpSpPr>
            <a:grpSpLocks/>
          </p:cNvGrpSpPr>
          <p:nvPr/>
        </p:nvGrpSpPr>
        <p:grpSpPr bwMode="auto">
          <a:xfrm>
            <a:off x="3536950" y="801688"/>
            <a:ext cx="2187575" cy="4440237"/>
            <a:chOff x="2336" y="1110"/>
            <a:chExt cx="1378" cy="2797"/>
          </a:xfrm>
        </p:grpSpPr>
        <p:sp>
          <p:nvSpPr>
            <p:cNvPr id="51" name="Oval 67"/>
            <p:cNvSpPr>
              <a:spLocks noChangeArrowheads="1"/>
            </p:cNvSpPr>
            <p:nvPr/>
          </p:nvSpPr>
          <p:spPr bwMode="auto">
            <a:xfrm>
              <a:off x="2599" y="2087"/>
              <a:ext cx="854" cy="72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" name="Rectangle 68"/>
            <p:cNvSpPr>
              <a:spLocks noChangeArrowheads="1"/>
            </p:cNvSpPr>
            <p:nvPr/>
          </p:nvSpPr>
          <p:spPr bwMode="auto">
            <a:xfrm>
              <a:off x="2909" y="1110"/>
              <a:ext cx="214" cy="9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" name="AutoShape 69"/>
            <p:cNvSpPr>
              <a:spLocks noChangeArrowheads="1"/>
            </p:cNvSpPr>
            <p:nvPr/>
          </p:nvSpPr>
          <p:spPr bwMode="auto">
            <a:xfrm rot="2796774">
              <a:off x="2745" y="995"/>
              <a:ext cx="156" cy="388"/>
            </a:xfrm>
            <a:prstGeom prst="moon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" name="AutoShape 70"/>
            <p:cNvSpPr>
              <a:spLocks noChangeArrowheads="1"/>
            </p:cNvSpPr>
            <p:nvPr/>
          </p:nvSpPr>
          <p:spPr bwMode="auto">
            <a:xfrm rot="7990016">
              <a:off x="3132" y="995"/>
              <a:ext cx="156" cy="388"/>
            </a:xfrm>
            <a:prstGeom prst="moon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" name="Rectangle 71"/>
            <p:cNvSpPr>
              <a:spLocks noChangeArrowheads="1"/>
            </p:cNvSpPr>
            <p:nvPr/>
          </p:nvSpPr>
          <p:spPr bwMode="auto">
            <a:xfrm rot="-5400000">
              <a:off x="2934" y="2166"/>
              <a:ext cx="105" cy="15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6" name="Rectangle 72"/>
            <p:cNvSpPr>
              <a:spLocks noChangeArrowheads="1"/>
            </p:cNvSpPr>
            <p:nvPr/>
          </p:nvSpPr>
          <p:spPr bwMode="auto">
            <a:xfrm rot="5400000">
              <a:off x="2938" y="2013"/>
              <a:ext cx="158" cy="20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7" name="Oval 75"/>
            <p:cNvSpPr>
              <a:spLocks noChangeArrowheads="1"/>
            </p:cNvSpPr>
            <p:nvPr/>
          </p:nvSpPr>
          <p:spPr bwMode="auto">
            <a:xfrm>
              <a:off x="2755" y="2191"/>
              <a:ext cx="544" cy="624"/>
            </a:xfrm>
            <a:prstGeom prst="ellipse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8" name="AutoShape 77"/>
            <p:cNvSpPr>
              <a:spLocks noChangeArrowheads="1"/>
            </p:cNvSpPr>
            <p:nvPr/>
          </p:nvSpPr>
          <p:spPr bwMode="auto">
            <a:xfrm>
              <a:off x="2847" y="2767"/>
              <a:ext cx="337" cy="364"/>
            </a:xfrm>
            <a:custGeom>
              <a:avLst/>
              <a:gdLst>
                <a:gd name="T0" fmla="*/ 295 w 21600"/>
                <a:gd name="T1" fmla="*/ 182 h 21600"/>
                <a:gd name="T2" fmla="*/ 169 w 21600"/>
                <a:gd name="T3" fmla="*/ 364 h 21600"/>
                <a:gd name="T4" fmla="*/ 42 w 21600"/>
                <a:gd name="T5" fmla="*/ 182 h 21600"/>
                <a:gd name="T6" fmla="*/ 16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7 w 21600"/>
                <a:gd name="T13" fmla="*/ 4510 h 21600"/>
                <a:gd name="T14" fmla="*/ 1711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9" name="Rectangle 78"/>
            <p:cNvSpPr>
              <a:spLocks noChangeArrowheads="1"/>
            </p:cNvSpPr>
            <p:nvPr/>
          </p:nvSpPr>
          <p:spPr bwMode="auto">
            <a:xfrm>
              <a:off x="2930" y="3127"/>
              <a:ext cx="171" cy="78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0" name="Rectangle 79"/>
            <p:cNvSpPr>
              <a:spLocks noChangeArrowheads="1"/>
            </p:cNvSpPr>
            <p:nvPr/>
          </p:nvSpPr>
          <p:spPr bwMode="auto">
            <a:xfrm>
              <a:off x="2932" y="3109"/>
              <a:ext cx="166" cy="5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1" name="Rectangle 80"/>
            <p:cNvSpPr>
              <a:spLocks noChangeArrowheads="1"/>
            </p:cNvSpPr>
            <p:nvPr/>
          </p:nvSpPr>
          <p:spPr bwMode="auto">
            <a:xfrm>
              <a:off x="2988" y="2140"/>
              <a:ext cx="76" cy="62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2" name="Rectangle 81"/>
            <p:cNvSpPr>
              <a:spLocks noChangeArrowheads="1"/>
            </p:cNvSpPr>
            <p:nvPr/>
          </p:nvSpPr>
          <p:spPr bwMode="auto">
            <a:xfrm>
              <a:off x="2923" y="2087"/>
              <a:ext cx="189" cy="10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63" name="Group 82"/>
            <p:cNvGrpSpPr>
              <a:grpSpLocks/>
            </p:cNvGrpSpPr>
            <p:nvPr/>
          </p:nvGrpSpPr>
          <p:grpSpPr bwMode="auto">
            <a:xfrm>
              <a:off x="3084" y="2518"/>
              <a:ext cx="172" cy="157"/>
              <a:chOff x="2018" y="2790"/>
              <a:chExt cx="100" cy="136"/>
            </a:xfrm>
          </p:grpSpPr>
          <p:sp>
            <p:nvSpPr>
              <p:cNvPr id="75" name="Rectangle 83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6" name="Oval 84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64" name="Group 85"/>
            <p:cNvGrpSpPr>
              <a:grpSpLocks/>
            </p:cNvGrpSpPr>
            <p:nvPr/>
          </p:nvGrpSpPr>
          <p:grpSpPr bwMode="auto">
            <a:xfrm>
              <a:off x="2825" y="2521"/>
              <a:ext cx="163" cy="157"/>
              <a:chOff x="1878" y="2792"/>
              <a:chExt cx="95" cy="136"/>
            </a:xfrm>
          </p:grpSpPr>
          <p:sp>
            <p:nvSpPr>
              <p:cNvPr id="73" name="Rectangle 86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4" name="Oval 87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65" name="Group 88"/>
            <p:cNvGrpSpPr>
              <a:grpSpLocks/>
            </p:cNvGrpSpPr>
            <p:nvPr/>
          </p:nvGrpSpPr>
          <p:grpSpPr bwMode="auto">
            <a:xfrm>
              <a:off x="2802" y="2345"/>
              <a:ext cx="161" cy="157"/>
              <a:chOff x="1878" y="2792"/>
              <a:chExt cx="95" cy="136"/>
            </a:xfrm>
          </p:grpSpPr>
          <p:sp>
            <p:nvSpPr>
              <p:cNvPr id="71" name="Rectangle 89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2" name="Oval 90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grpSp>
          <p:nvGrpSpPr>
            <p:cNvPr id="66" name="Group 91"/>
            <p:cNvGrpSpPr>
              <a:grpSpLocks/>
            </p:cNvGrpSpPr>
            <p:nvPr/>
          </p:nvGrpSpPr>
          <p:grpSpPr bwMode="auto">
            <a:xfrm>
              <a:off x="3086" y="2336"/>
              <a:ext cx="172" cy="157"/>
              <a:chOff x="2018" y="2790"/>
              <a:chExt cx="100" cy="136"/>
            </a:xfrm>
          </p:grpSpPr>
          <p:sp>
            <p:nvSpPr>
              <p:cNvPr id="69" name="Rectangle 92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70" name="Oval 93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67" name="AutoShape 132"/>
            <p:cNvSpPr>
              <a:spLocks noChangeArrowheads="1"/>
            </p:cNvSpPr>
            <p:nvPr/>
          </p:nvSpPr>
          <p:spPr bwMode="auto">
            <a:xfrm rot="9119245">
              <a:off x="3170" y="2590"/>
              <a:ext cx="544" cy="780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68" name="AutoShape 133"/>
            <p:cNvSpPr>
              <a:spLocks noChangeArrowheads="1"/>
            </p:cNvSpPr>
            <p:nvPr/>
          </p:nvSpPr>
          <p:spPr bwMode="auto">
            <a:xfrm rot="1485656">
              <a:off x="2336" y="2614"/>
              <a:ext cx="544" cy="771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77" name="Line 134"/>
          <p:cNvSpPr>
            <a:spLocks noChangeShapeType="1"/>
          </p:cNvSpPr>
          <p:nvPr/>
        </p:nvSpPr>
        <p:spPr bwMode="auto">
          <a:xfrm>
            <a:off x="3752850" y="884238"/>
            <a:ext cx="433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78" name="Line 135"/>
          <p:cNvSpPr>
            <a:spLocks noChangeShapeType="1"/>
          </p:cNvSpPr>
          <p:nvPr/>
        </p:nvSpPr>
        <p:spPr bwMode="auto">
          <a:xfrm>
            <a:off x="3608388" y="1389063"/>
            <a:ext cx="865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79" name="Line 137"/>
          <p:cNvSpPr>
            <a:spLocks noChangeShapeType="1"/>
          </p:cNvSpPr>
          <p:nvPr/>
        </p:nvSpPr>
        <p:spPr bwMode="auto">
          <a:xfrm>
            <a:off x="3608388" y="2540000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80" name="Line 138"/>
          <p:cNvSpPr>
            <a:spLocks noChangeShapeType="1"/>
          </p:cNvSpPr>
          <p:nvPr/>
        </p:nvSpPr>
        <p:spPr bwMode="auto">
          <a:xfrm>
            <a:off x="3608388" y="3116263"/>
            <a:ext cx="790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81" name="AutoShape 139"/>
          <p:cNvSpPr>
            <a:spLocks/>
          </p:cNvSpPr>
          <p:nvPr/>
        </p:nvSpPr>
        <p:spPr bwMode="auto">
          <a:xfrm>
            <a:off x="2239963" y="739775"/>
            <a:ext cx="503237" cy="2520950"/>
          </a:xfrm>
          <a:prstGeom prst="leftBrace">
            <a:avLst>
              <a:gd name="adj1" fmla="val 4174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82" name="Freeform 146"/>
          <p:cNvSpPr>
            <a:spLocks/>
          </p:cNvSpPr>
          <p:nvPr/>
        </p:nvSpPr>
        <p:spPr bwMode="auto">
          <a:xfrm>
            <a:off x="4572000" y="820738"/>
            <a:ext cx="152400" cy="2046287"/>
          </a:xfrm>
          <a:custGeom>
            <a:avLst/>
            <a:gdLst>
              <a:gd name="T0" fmla="*/ 36 w 293"/>
              <a:gd name="T1" fmla="*/ 0 h 1269"/>
              <a:gd name="T2" fmla="*/ 33 w 293"/>
              <a:gd name="T3" fmla="*/ 582 h 1269"/>
              <a:gd name="T4" fmla="*/ 48 w 293"/>
              <a:gd name="T5" fmla="*/ 933 h 1269"/>
              <a:gd name="T6" fmla="*/ 84 w 293"/>
              <a:gd name="T7" fmla="*/ 1002 h 1269"/>
              <a:gd name="T8" fmla="*/ 114 w 293"/>
              <a:gd name="T9" fmla="*/ 1032 h 1269"/>
              <a:gd name="T10" fmla="*/ 189 w 293"/>
              <a:gd name="T11" fmla="*/ 1074 h 1269"/>
              <a:gd name="T12" fmla="*/ 219 w 293"/>
              <a:gd name="T13" fmla="*/ 1086 h 1269"/>
              <a:gd name="T14" fmla="*/ 252 w 293"/>
              <a:gd name="T15" fmla="*/ 1110 h 1269"/>
              <a:gd name="T16" fmla="*/ 258 w 293"/>
              <a:gd name="T17" fmla="*/ 1119 h 1269"/>
              <a:gd name="T18" fmla="*/ 267 w 293"/>
              <a:gd name="T19" fmla="*/ 1125 h 1269"/>
              <a:gd name="T20" fmla="*/ 279 w 293"/>
              <a:gd name="T21" fmla="*/ 1146 h 1269"/>
              <a:gd name="T22" fmla="*/ 282 w 293"/>
              <a:gd name="T23" fmla="*/ 1242 h 1269"/>
              <a:gd name="T24" fmla="*/ 270 w 293"/>
              <a:gd name="T25" fmla="*/ 1245 h 1269"/>
              <a:gd name="T26" fmla="*/ 222 w 293"/>
              <a:gd name="T27" fmla="*/ 1269 h 1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3"/>
              <a:gd name="T43" fmla="*/ 0 h 1269"/>
              <a:gd name="T44" fmla="*/ 293 w 293"/>
              <a:gd name="T45" fmla="*/ 1269 h 1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3" h="1269">
                <a:moveTo>
                  <a:pt x="36" y="0"/>
                </a:moveTo>
                <a:cubicBezTo>
                  <a:pt x="35" y="194"/>
                  <a:pt x="35" y="388"/>
                  <a:pt x="33" y="582"/>
                </a:cubicBezTo>
                <a:cubicBezTo>
                  <a:pt x="32" y="701"/>
                  <a:pt x="0" y="825"/>
                  <a:pt x="48" y="933"/>
                </a:cubicBezTo>
                <a:cubicBezTo>
                  <a:pt x="58" y="956"/>
                  <a:pt x="62" y="987"/>
                  <a:pt x="84" y="1002"/>
                </a:cubicBezTo>
                <a:cubicBezTo>
                  <a:pt x="91" y="1013"/>
                  <a:pt x="103" y="1025"/>
                  <a:pt x="114" y="1032"/>
                </a:cubicBezTo>
                <a:cubicBezTo>
                  <a:pt x="131" y="1058"/>
                  <a:pt x="162" y="1064"/>
                  <a:pt x="189" y="1074"/>
                </a:cubicBezTo>
                <a:cubicBezTo>
                  <a:pt x="199" y="1078"/>
                  <a:pt x="219" y="1086"/>
                  <a:pt x="219" y="1086"/>
                </a:cubicBezTo>
                <a:cubicBezTo>
                  <a:pt x="246" y="1106"/>
                  <a:pt x="235" y="1098"/>
                  <a:pt x="252" y="1110"/>
                </a:cubicBezTo>
                <a:cubicBezTo>
                  <a:pt x="254" y="1113"/>
                  <a:pt x="255" y="1116"/>
                  <a:pt x="258" y="1119"/>
                </a:cubicBezTo>
                <a:cubicBezTo>
                  <a:pt x="261" y="1122"/>
                  <a:pt x="265" y="1122"/>
                  <a:pt x="267" y="1125"/>
                </a:cubicBezTo>
                <a:cubicBezTo>
                  <a:pt x="272" y="1131"/>
                  <a:pt x="274" y="1140"/>
                  <a:pt x="279" y="1146"/>
                </a:cubicBezTo>
                <a:cubicBezTo>
                  <a:pt x="286" y="1183"/>
                  <a:pt x="293" y="1188"/>
                  <a:pt x="282" y="1242"/>
                </a:cubicBezTo>
                <a:cubicBezTo>
                  <a:pt x="281" y="1246"/>
                  <a:pt x="274" y="1244"/>
                  <a:pt x="270" y="1245"/>
                </a:cubicBezTo>
                <a:cubicBezTo>
                  <a:pt x="263" y="1247"/>
                  <a:pt x="222" y="1268"/>
                  <a:pt x="222" y="1269"/>
                </a:cubicBezTo>
              </a:path>
            </a:pathLst>
          </a:custGeom>
          <a:noFill/>
          <a:ln w="762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3" name="AutoShape 29"/>
          <p:cNvSpPr>
            <a:spLocks noChangeArrowheads="1"/>
          </p:cNvSpPr>
          <p:nvPr/>
        </p:nvSpPr>
        <p:spPr bwMode="auto">
          <a:xfrm>
            <a:off x="8504238" y="533400"/>
            <a:ext cx="430212" cy="431800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84" name="AutoShape 149"/>
          <p:cNvSpPr>
            <a:spLocks noChangeArrowheads="1"/>
          </p:cNvSpPr>
          <p:nvPr/>
        </p:nvSpPr>
        <p:spPr bwMode="auto">
          <a:xfrm rot="9282479">
            <a:off x="4838700" y="2779713"/>
            <a:ext cx="98425" cy="103187"/>
          </a:xfrm>
          <a:prstGeom prst="chevro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85" name="TextBox 84"/>
          <p:cNvSpPr txBox="1"/>
          <p:nvPr/>
        </p:nvSpPr>
        <p:spPr>
          <a:xfrm>
            <a:off x="-76200" y="4969688"/>
            <a:ext cx="914400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800" dirty="0" smtClean="0"/>
              <a:t>The fusion of male gamete and female gamete (egg) inside the ovule is called fertilization.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800" dirty="0" smtClean="0"/>
              <a:t> Fertilization results in the formation of zygote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C -0.07986 -0.02477 -0.15955 -0.04931 -0.22396 -0.05972 C -0.28837 -0.07014 -0.34948 -0.07084 -0.38646 -0.0625 C -0.42344 -0.05417 -0.43472 -0.03195 -0.44583 -0.00972 " pathEditMode="relative" ptsTypes="aaaA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79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IN" sz="3200" dirty="0" smtClean="0">
                <a:latin typeface="Cambria" pitchFamily="18" charset="0"/>
              </a:rPr>
              <a:t>FERTILIZATION</a:t>
            </a:r>
            <a:endParaRPr lang="en-IN" sz="3200" dirty="0">
              <a:latin typeface="Cambria" pitchFamily="18" charset="0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14744" y="2336718"/>
            <a:ext cx="1355725" cy="1155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006869" y="785731"/>
            <a:ext cx="339725" cy="15700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2796774">
            <a:off x="7746519" y="603168"/>
            <a:ext cx="247650" cy="61595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7990016">
            <a:off x="8360881" y="603168"/>
            <a:ext cx="247650" cy="61595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-5400000">
            <a:off x="8046556" y="2462131"/>
            <a:ext cx="166688" cy="246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 rot="5400000">
            <a:off x="8052112" y="2220037"/>
            <a:ext cx="250825" cy="3190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762394" y="2501818"/>
            <a:ext cx="863600" cy="990600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7908444" y="3416218"/>
            <a:ext cx="534987" cy="577850"/>
          </a:xfrm>
          <a:custGeom>
            <a:avLst/>
            <a:gdLst>
              <a:gd name="T0" fmla="*/ 468114 w 21600"/>
              <a:gd name="T1" fmla="*/ 288925 h 21600"/>
              <a:gd name="T2" fmla="*/ 267494 w 21600"/>
              <a:gd name="T3" fmla="*/ 577850 h 21600"/>
              <a:gd name="T4" fmla="*/ 66873 w 21600"/>
              <a:gd name="T5" fmla="*/ 288925 h 21600"/>
              <a:gd name="T6" fmla="*/ 26749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040206" y="3987718"/>
            <a:ext cx="271463" cy="123825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043381" y="3959143"/>
            <a:ext cx="263525" cy="825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8132281" y="2420856"/>
            <a:ext cx="120650" cy="990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029094" y="2336718"/>
            <a:ext cx="300037" cy="1651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8252931" y="2989181"/>
            <a:ext cx="271463" cy="247650"/>
            <a:chOff x="2018" y="2790"/>
            <a:chExt cx="100" cy="136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018" y="2840"/>
              <a:ext cx="46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2055" y="2790"/>
              <a:ext cx="63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7873519" y="2992356"/>
            <a:ext cx="258762" cy="247650"/>
            <a:chOff x="1878" y="2792"/>
            <a:chExt cx="95" cy="136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927" y="2836"/>
              <a:ext cx="46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878" y="2792"/>
              <a:ext cx="63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7868756" y="2712956"/>
            <a:ext cx="257175" cy="247650"/>
            <a:chOff x="1878" y="2792"/>
            <a:chExt cx="95" cy="136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927" y="2836"/>
              <a:ext cx="46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878" y="2792"/>
              <a:ext cx="63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8" name="Group 30"/>
          <p:cNvGrpSpPr>
            <a:grpSpLocks/>
          </p:cNvGrpSpPr>
          <p:nvPr/>
        </p:nvGrpSpPr>
        <p:grpSpPr bwMode="auto">
          <a:xfrm>
            <a:off x="8256106" y="2700256"/>
            <a:ext cx="271463" cy="247650"/>
            <a:chOff x="2018" y="2790"/>
            <a:chExt cx="100" cy="136"/>
          </a:xfrm>
        </p:grpSpPr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018" y="2840"/>
              <a:ext cx="46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055" y="2790"/>
              <a:ext cx="63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34" name="AutoShape 33"/>
          <p:cNvSpPr>
            <a:spLocks noChangeArrowheads="1"/>
          </p:cNvSpPr>
          <p:nvPr/>
        </p:nvSpPr>
        <p:spPr bwMode="auto">
          <a:xfrm rot="9119245">
            <a:off x="8421206" y="3135231"/>
            <a:ext cx="863600" cy="1238250"/>
          </a:xfrm>
          <a:prstGeom prst="moon">
            <a:avLst>
              <a:gd name="adj" fmla="val 50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5" name="AutoShape 34"/>
          <p:cNvSpPr>
            <a:spLocks noChangeArrowheads="1"/>
          </p:cNvSpPr>
          <p:nvPr/>
        </p:nvSpPr>
        <p:spPr bwMode="auto">
          <a:xfrm rot="1485656">
            <a:off x="7097231" y="3173331"/>
            <a:ext cx="863600" cy="1223962"/>
          </a:xfrm>
          <a:prstGeom prst="moon">
            <a:avLst>
              <a:gd name="adj" fmla="val 50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6" name="Freeform 40"/>
          <p:cNvSpPr>
            <a:spLocks/>
          </p:cNvSpPr>
          <p:nvPr/>
        </p:nvSpPr>
        <p:spPr bwMode="auto">
          <a:xfrm>
            <a:off x="8129106" y="792081"/>
            <a:ext cx="465138" cy="2014537"/>
          </a:xfrm>
          <a:custGeom>
            <a:avLst/>
            <a:gdLst>
              <a:gd name="T0" fmla="*/ 36 w 293"/>
              <a:gd name="T1" fmla="*/ 0 h 1269"/>
              <a:gd name="T2" fmla="*/ 33 w 293"/>
              <a:gd name="T3" fmla="*/ 582 h 1269"/>
              <a:gd name="T4" fmla="*/ 48 w 293"/>
              <a:gd name="T5" fmla="*/ 933 h 1269"/>
              <a:gd name="T6" fmla="*/ 84 w 293"/>
              <a:gd name="T7" fmla="*/ 1002 h 1269"/>
              <a:gd name="T8" fmla="*/ 114 w 293"/>
              <a:gd name="T9" fmla="*/ 1032 h 1269"/>
              <a:gd name="T10" fmla="*/ 189 w 293"/>
              <a:gd name="T11" fmla="*/ 1074 h 1269"/>
              <a:gd name="T12" fmla="*/ 219 w 293"/>
              <a:gd name="T13" fmla="*/ 1086 h 1269"/>
              <a:gd name="T14" fmla="*/ 252 w 293"/>
              <a:gd name="T15" fmla="*/ 1110 h 1269"/>
              <a:gd name="T16" fmla="*/ 258 w 293"/>
              <a:gd name="T17" fmla="*/ 1119 h 1269"/>
              <a:gd name="T18" fmla="*/ 267 w 293"/>
              <a:gd name="T19" fmla="*/ 1125 h 1269"/>
              <a:gd name="T20" fmla="*/ 279 w 293"/>
              <a:gd name="T21" fmla="*/ 1146 h 1269"/>
              <a:gd name="T22" fmla="*/ 282 w 293"/>
              <a:gd name="T23" fmla="*/ 1242 h 1269"/>
              <a:gd name="T24" fmla="*/ 270 w 293"/>
              <a:gd name="T25" fmla="*/ 1245 h 1269"/>
              <a:gd name="T26" fmla="*/ 222 w 293"/>
              <a:gd name="T27" fmla="*/ 1269 h 1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3"/>
              <a:gd name="T43" fmla="*/ 0 h 1269"/>
              <a:gd name="T44" fmla="*/ 293 w 293"/>
              <a:gd name="T45" fmla="*/ 1269 h 1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3" h="1269">
                <a:moveTo>
                  <a:pt x="36" y="0"/>
                </a:moveTo>
                <a:cubicBezTo>
                  <a:pt x="35" y="194"/>
                  <a:pt x="35" y="388"/>
                  <a:pt x="33" y="582"/>
                </a:cubicBezTo>
                <a:cubicBezTo>
                  <a:pt x="32" y="701"/>
                  <a:pt x="0" y="825"/>
                  <a:pt x="48" y="933"/>
                </a:cubicBezTo>
                <a:cubicBezTo>
                  <a:pt x="58" y="956"/>
                  <a:pt x="62" y="987"/>
                  <a:pt x="84" y="1002"/>
                </a:cubicBezTo>
                <a:cubicBezTo>
                  <a:pt x="91" y="1013"/>
                  <a:pt x="103" y="1025"/>
                  <a:pt x="114" y="1032"/>
                </a:cubicBezTo>
                <a:cubicBezTo>
                  <a:pt x="131" y="1058"/>
                  <a:pt x="162" y="1064"/>
                  <a:pt x="189" y="1074"/>
                </a:cubicBezTo>
                <a:cubicBezTo>
                  <a:pt x="199" y="1078"/>
                  <a:pt x="219" y="1086"/>
                  <a:pt x="219" y="1086"/>
                </a:cubicBezTo>
                <a:cubicBezTo>
                  <a:pt x="246" y="1106"/>
                  <a:pt x="235" y="1098"/>
                  <a:pt x="252" y="1110"/>
                </a:cubicBezTo>
                <a:cubicBezTo>
                  <a:pt x="254" y="1113"/>
                  <a:pt x="255" y="1116"/>
                  <a:pt x="258" y="1119"/>
                </a:cubicBezTo>
                <a:cubicBezTo>
                  <a:pt x="261" y="1122"/>
                  <a:pt x="265" y="1122"/>
                  <a:pt x="267" y="1125"/>
                </a:cubicBezTo>
                <a:cubicBezTo>
                  <a:pt x="272" y="1131"/>
                  <a:pt x="274" y="1140"/>
                  <a:pt x="279" y="1146"/>
                </a:cubicBezTo>
                <a:cubicBezTo>
                  <a:pt x="286" y="1183"/>
                  <a:pt x="293" y="1188"/>
                  <a:pt x="282" y="1242"/>
                </a:cubicBezTo>
                <a:cubicBezTo>
                  <a:pt x="281" y="1246"/>
                  <a:pt x="274" y="1244"/>
                  <a:pt x="270" y="1245"/>
                </a:cubicBezTo>
                <a:cubicBezTo>
                  <a:pt x="263" y="1247"/>
                  <a:pt x="222" y="1268"/>
                  <a:pt x="222" y="1269"/>
                </a:cubicBezTo>
              </a:path>
            </a:pathLst>
          </a:custGeom>
          <a:noFill/>
          <a:ln w="762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7" name="AutoShape 41"/>
          <p:cNvSpPr>
            <a:spLocks noChangeArrowheads="1"/>
          </p:cNvSpPr>
          <p:nvPr/>
        </p:nvSpPr>
        <p:spPr bwMode="auto">
          <a:xfrm rot="9282479">
            <a:off x="8398981" y="2763756"/>
            <a:ext cx="98425" cy="103187"/>
          </a:xfrm>
          <a:prstGeom prst="chevro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38" name="Oval 45"/>
          <p:cNvSpPr>
            <a:spLocks noChangeArrowheads="1"/>
          </p:cNvSpPr>
          <p:nvPr/>
        </p:nvSpPr>
        <p:spPr bwMode="auto">
          <a:xfrm>
            <a:off x="8148156" y="815893"/>
            <a:ext cx="73025" cy="7143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0" name="TextBox 39"/>
          <p:cNvSpPr txBox="1"/>
          <p:nvPr/>
        </p:nvSpPr>
        <p:spPr>
          <a:xfrm>
            <a:off x="0" y="685800"/>
            <a:ext cx="7543800" cy="617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After successfully landing on the stigma of flower of the same species, pollen start to germinate.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Pollen grains absorb sugary solution from the stigma.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Pollen germinates to produce a pollen tube.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The pollen tube grows down the style of the carpel.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Growing pollen tube carry male gametes (Sperm)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The pollen tube complete its growth by entering an opening in the ovule.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The male gamete moves from the tube to fuse with the egg (in ovule)</a:t>
            </a:r>
          </a:p>
          <a:p>
            <a:pPr marL="342900" indent="-342900">
              <a:lnSpc>
                <a:spcPct val="150000"/>
              </a:lnSpc>
            </a:pP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0469 0.03704 0.00677 0.07685 -0.00208 0.1125 C -0.00243 0.13495 -0.00226 0.15046 -0.0026 0.17292 C -0.00208 0.18935 -0.00208 0.18935 0.00052 0.2 C 0.00087 0.20417 0.00069 0.21018 0.00417 0.2118 C 0.00538 0.21342 0.00746 0.21435 0.00781 0.21667 C 0.00816 0.21875 0.00764 0.2213 0.00885 0.22292 C 0.01076 0.22546 0.01354 0.22616 0.01562 0.22847 C 0.01805 0.23125 0.02101 0.23472 0.02396 0.2368 C 0.02535 0.23773 0.02726 0.23773 0.02865 0.23889 C 0.03229 0.24213 0.03055 0.2412 0.03333 0.24236 C 0.03437 0.24444 0.0375 0.24722 0.0375 0.24722 C 0.04045 0.25324 0.03976 0.24537 0.04062 0.25764 C 0.04045 0.26458 0.0408 0.27153 0.0401 0.27847 C 0.03993 0.2794 0.03924 0.28009 0.03854 0.28055 C 0.0375 0.28148 0.02917 0.28472 0.02917 0.28472 " pathEditMode="relative" ptsTypes="fffffffffffffffA">
                                      <p:cBhvr>
                                        <p:cTn id="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00600"/>
            <a:ext cx="9144000" cy="1981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800" b="1" dirty="0" smtClean="0"/>
              <a:t>Reproduction: </a:t>
            </a:r>
            <a:r>
              <a:rPr lang="en-IN" sz="2800" dirty="0" smtClean="0"/>
              <a:t>Reproduction is defined as a biological process that make more of the same kind of organisms- new individuals.</a:t>
            </a:r>
            <a:endParaRPr lang="en-IN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4201180"/>
            <a:ext cx="9144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2800" dirty="0" smtClean="0">
                <a:solidFill>
                  <a:srgbClr val="C00000"/>
                </a:solidFill>
                <a:latin typeface="Cambria" pitchFamily="18" charset="0"/>
              </a:rPr>
              <a:t>All living organisms show reproduction.</a:t>
            </a:r>
            <a:endParaRPr lang="en-IN" sz="2800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" name="Picture 2" descr="http://image.slidesharecdn.com/reproductioninanimals-120727085927-phpapp01/95/reproduction-in-animals-1-638.jpg?cb=1374314445"/>
          <p:cNvPicPr>
            <a:picLocks noChangeAspect="1" noChangeArrowheads="1"/>
          </p:cNvPicPr>
          <p:nvPr/>
        </p:nvPicPr>
        <p:blipFill>
          <a:blip r:embed="rId2"/>
          <a:srcRect r="2194" b="28183"/>
          <a:stretch>
            <a:fillRect/>
          </a:stretch>
        </p:blipFill>
        <p:spPr bwMode="auto">
          <a:xfrm>
            <a:off x="1066800" y="152400"/>
            <a:ext cx="677294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IN" sz="32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Describe the events that occur in flowering plants after fertilisation to form a seed.</a:t>
            </a:r>
            <a:endParaRPr lang="en-IN" sz="3200" dirty="0">
              <a:solidFill>
                <a:schemeClr val="dk1"/>
              </a:solidFill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22594"/>
            <a:ext cx="9144000" cy="180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3438524"/>
            <a:ext cx="9144000" cy="357187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Fusion of male gamete and female gamete forms zygote.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Zygote divides by mitosis and form embryo.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Embryo consist of radicle and plumule.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Food is stored in the form cotyledons.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The wall of the ovule forms the seed coat (Testa).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After fertilization ovule turns into seed.</a:t>
            </a:r>
          </a:p>
          <a:p>
            <a:pPr marL="457200" indent="-457200">
              <a:buFont typeface="+mj-lt"/>
              <a:buAutoNum type="arabicPeriod"/>
            </a:pPr>
            <a:endParaRPr lang="en-IN" sz="2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IN" sz="2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IN" sz="2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IN" sz="2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IN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IN" sz="32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Formation of fruit</a:t>
            </a:r>
            <a:endParaRPr lang="en-IN" sz="3200" dirty="0">
              <a:solidFill>
                <a:schemeClr val="dk1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1428760"/>
          </a:xfrm>
        </p:spPr>
        <p:txBody>
          <a:bodyPr>
            <a:normAutofit/>
          </a:bodyPr>
          <a:lstStyle/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After fertilization the ovary wall develops into fruits.</a:t>
            </a:r>
          </a:p>
          <a:p>
            <a:r>
              <a:rPr lang="en-IN" sz="3200" dirty="0" smtClean="0">
                <a:latin typeface="Calibri" pitchFamily="34" charset="0"/>
                <a:cs typeface="Calibri" pitchFamily="34" charset="0"/>
              </a:rPr>
              <a:t>Ovary wall may be fleshy (plum)or dry pod (pea)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http://sharon-taxonomy2010-p2.wikispaces.com/file/view/Fruit_Anatomy.jpg/174224619/Fruit_Anato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007" y="2057400"/>
            <a:ext cx="7512069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IN" sz="32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FRUITS</a:t>
            </a:r>
            <a:endParaRPr lang="en-IN" sz="3200" dirty="0">
              <a:solidFill>
                <a:schemeClr val="dk1"/>
              </a:solidFill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8" name="Picture 4" descr="https://encrypted-tbn1.gstatic.com/images?q=tbn:ANd9GcR5YGaBT45aaM5VUOdfrJJGZoflU9X56VfWxQPwyOGci0IrnUA5"/>
          <p:cNvPicPr>
            <a:picLocks noChangeAspect="1" noChangeArrowheads="1"/>
          </p:cNvPicPr>
          <p:nvPr/>
        </p:nvPicPr>
        <p:blipFill>
          <a:blip r:embed="rId3"/>
          <a:srcRect l="31373" t="25490" r="1960" b="11764"/>
          <a:stretch>
            <a:fillRect/>
          </a:stretch>
        </p:blipFill>
        <p:spPr bwMode="auto">
          <a:xfrm>
            <a:off x="642910" y="1428736"/>
            <a:ext cx="5000660" cy="4706503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2643174" y="4643446"/>
            <a:ext cx="36433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00364" y="5286388"/>
            <a:ext cx="32861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86512" y="4972963"/>
            <a:ext cx="27146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PERICARP</a:t>
            </a:r>
          </a:p>
          <a:p>
            <a:pPr algn="ctr"/>
            <a:r>
              <a:rPr lang="en-IN" sz="2800" dirty="0" smtClean="0"/>
              <a:t>(Around the carpel)</a:t>
            </a:r>
            <a:endParaRPr lang="en-I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50" y="435769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/>
              <a:t>SEED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1.gstatic.com/images?q=tbn:ANd9GcQ-O0KpEQaLiB5ezJ-0nqXVmiH6RiBQo1_HXqzLNzhGFP8UVAyPu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5000628" cy="3327689"/>
          </a:xfrm>
          <a:prstGeom prst="roundRect">
            <a:avLst/>
          </a:prstGeom>
          <a:noFill/>
        </p:spPr>
      </p:pic>
      <p:pic>
        <p:nvPicPr>
          <p:cNvPr id="44036" name="Picture 4" descr="http://www.colourbox.com/preview/3035053-161736-watermelon-with-leaf-and-flower-isolated-on-white-background.jpg"/>
          <p:cNvPicPr>
            <a:picLocks noChangeAspect="1" noChangeArrowheads="1"/>
          </p:cNvPicPr>
          <p:nvPr/>
        </p:nvPicPr>
        <p:blipFill>
          <a:blip r:embed="rId4"/>
          <a:srcRect l="23656" t="56548" r="16235" b="3379"/>
          <a:stretch>
            <a:fillRect/>
          </a:stretch>
        </p:blipFill>
        <p:spPr bwMode="auto">
          <a:xfrm>
            <a:off x="5500694" y="357166"/>
            <a:ext cx="3143272" cy="3143272"/>
          </a:xfrm>
          <a:prstGeom prst="rect">
            <a:avLst/>
          </a:prstGeom>
          <a:noFill/>
        </p:spPr>
      </p:pic>
      <p:pic>
        <p:nvPicPr>
          <p:cNvPr id="44038" name="Picture 6" descr="http://www.myachyback.com/umages/watermel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1638" y="3786166"/>
            <a:ext cx="4612362" cy="3071834"/>
          </a:xfrm>
          <a:prstGeom prst="round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>
            <a:off x="1428728" y="3500438"/>
            <a:ext cx="285752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4546" y="4857760"/>
            <a:ext cx="14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/>
              <a:t>OVARY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IN" sz="32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Structure of seed</a:t>
            </a:r>
            <a:endParaRPr lang="en-IN" sz="3200" dirty="0">
              <a:solidFill>
                <a:schemeClr val="dk1"/>
              </a:solidFill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828800"/>
            <a:ext cx="3000396" cy="347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1180" y="1905000"/>
            <a:ext cx="307282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 t="-1584" r="46875"/>
          <a:stretch>
            <a:fillRect/>
          </a:stretch>
        </p:blipFill>
        <p:spPr bwMode="auto">
          <a:xfrm>
            <a:off x="0" y="1828800"/>
            <a:ext cx="302949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78579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 smtClean="0"/>
              <a:t>Investigate and describe the structure of a non-endospermic seed in terms of the embryo (radicle, plumule and cotyledons) and </a:t>
            </a:r>
            <a:r>
              <a:rPr lang="en-IN" sz="2000" dirty="0" err="1" smtClean="0"/>
              <a:t>testa</a:t>
            </a:r>
            <a:r>
              <a:rPr lang="en-IN" sz="2000" dirty="0" smtClean="0"/>
              <a:t>, protected by the fruit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ngitudinal Section through Seed, larg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322" t="6493" r="8823" b="5195"/>
          <a:stretch>
            <a:fillRect/>
          </a:stretch>
        </p:blipFill>
        <p:spPr bwMode="auto">
          <a:xfrm>
            <a:off x="228600" y="762000"/>
            <a:ext cx="3581400" cy="5181600"/>
          </a:xfrm>
          <a:prstGeom prst="rect">
            <a:avLst/>
          </a:prstGeom>
          <a:noFill/>
        </p:spPr>
      </p:pic>
      <p:grpSp>
        <p:nvGrpSpPr>
          <p:cNvPr id="2" name="Group 37"/>
          <p:cNvGrpSpPr/>
          <p:nvPr/>
        </p:nvGrpSpPr>
        <p:grpSpPr>
          <a:xfrm>
            <a:off x="2133600" y="0"/>
            <a:ext cx="5715000" cy="762000"/>
            <a:chOff x="2133600" y="0"/>
            <a:chExt cx="5715000" cy="762000"/>
          </a:xfrm>
        </p:grpSpPr>
        <p:cxnSp>
          <p:nvCxnSpPr>
            <p:cNvPr id="7" name="Elbow Connector 6"/>
            <p:cNvCxnSpPr/>
            <p:nvPr/>
          </p:nvCxnSpPr>
          <p:spPr>
            <a:xfrm flipV="1">
              <a:off x="2133600" y="304800"/>
              <a:ext cx="3429000" cy="457200"/>
            </a:xfrm>
            <a:prstGeom prst="bentConnector3">
              <a:avLst>
                <a:gd name="adj1" fmla="val -710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638800" y="0"/>
              <a:ext cx="2209800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dirty="0" smtClean="0"/>
                <a:t>Seed coat</a:t>
              </a:r>
              <a:endParaRPr lang="en-IN" sz="2800" dirty="0"/>
            </a:p>
          </p:txBody>
        </p:sp>
      </p:grpSp>
      <p:grpSp>
        <p:nvGrpSpPr>
          <p:cNvPr id="3" name="Group 38"/>
          <p:cNvGrpSpPr/>
          <p:nvPr/>
        </p:nvGrpSpPr>
        <p:grpSpPr>
          <a:xfrm>
            <a:off x="2819400" y="762000"/>
            <a:ext cx="3886200" cy="838200"/>
            <a:chOff x="2819400" y="762000"/>
            <a:chExt cx="3886200" cy="838200"/>
          </a:xfrm>
        </p:grpSpPr>
        <p:sp>
          <p:nvSpPr>
            <p:cNvPr id="11" name="TextBox 10"/>
            <p:cNvSpPr txBox="1"/>
            <p:nvPr/>
          </p:nvSpPr>
          <p:spPr>
            <a:xfrm>
              <a:off x="4876800" y="762000"/>
              <a:ext cx="1828800" cy="53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sz="2800" dirty="0" smtClean="0"/>
                <a:t>Plumule</a:t>
              </a:r>
              <a:endParaRPr lang="en-IN" sz="2800" dirty="0"/>
            </a:p>
          </p:txBody>
        </p:sp>
        <p:cxnSp>
          <p:nvCxnSpPr>
            <p:cNvPr id="12" name="Elbow Connector 11"/>
            <p:cNvCxnSpPr/>
            <p:nvPr/>
          </p:nvCxnSpPr>
          <p:spPr>
            <a:xfrm flipV="1">
              <a:off x="2819400" y="1066800"/>
              <a:ext cx="2057400" cy="533400"/>
            </a:xfrm>
            <a:prstGeom prst="bentConnector3">
              <a:avLst>
                <a:gd name="adj1" fmla="val -1002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41"/>
          <p:cNvGrpSpPr/>
          <p:nvPr/>
        </p:nvGrpSpPr>
        <p:grpSpPr>
          <a:xfrm>
            <a:off x="3505200" y="2819400"/>
            <a:ext cx="4343400" cy="533400"/>
            <a:chOff x="3505200" y="2819400"/>
            <a:chExt cx="4343400" cy="533400"/>
          </a:xfrm>
        </p:grpSpPr>
        <p:cxnSp>
          <p:nvCxnSpPr>
            <p:cNvPr id="18" name="Elbow Connector 17"/>
            <p:cNvCxnSpPr/>
            <p:nvPr/>
          </p:nvCxnSpPr>
          <p:spPr>
            <a:xfrm>
              <a:off x="3505200" y="3124200"/>
              <a:ext cx="25146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019800" y="2819400"/>
              <a:ext cx="1828800" cy="533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dirty="0" smtClean="0">
                  <a:solidFill>
                    <a:schemeClr val="tx1"/>
                  </a:solidFill>
                </a:rPr>
                <a:t>Micropyle</a:t>
              </a:r>
            </a:p>
          </p:txBody>
        </p:sp>
      </p:grpSp>
      <p:grpSp>
        <p:nvGrpSpPr>
          <p:cNvPr id="5" name="Group 39"/>
          <p:cNvGrpSpPr/>
          <p:nvPr/>
        </p:nvGrpSpPr>
        <p:grpSpPr>
          <a:xfrm>
            <a:off x="3276600" y="1828800"/>
            <a:ext cx="3352800" cy="533400"/>
            <a:chOff x="3276600" y="1828800"/>
            <a:chExt cx="3352800" cy="533400"/>
          </a:xfrm>
        </p:grpSpPr>
        <p:sp>
          <p:nvSpPr>
            <p:cNvPr id="27" name="TextBox 26"/>
            <p:cNvSpPr txBox="1"/>
            <p:nvPr/>
          </p:nvSpPr>
          <p:spPr>
            <a:xfrm>
              <a:off x="4800600" y="1828800"/>
              <a:ext cx="1828800" cy="533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IN" sz="2800" dirty="0" smtClean="0"/>
                <a:t>Radicle</a:t>
              </a:r>
              <a:endParaRPr lang="en-IN" sz="2800" dirty="0"/>
            </a:p>
          </p:txBody>
        </p:sp>
        <p:cxnSp>
          <p:nvCxnSpPr>
            <p:cNvPr id="28" name="Elbow Connector 27"/>
            <p:cNvCxnSpPr/>
            <p:nvPr/>
          </p:nvCxnSpPr>
          <p:spPr>
            <a:xfrm>
              <a:off x="3276600" y="2209800"/>
              <a:ext cx="15240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42"/>
          <p:cNvGrpSpPr/>
          <p:nvPr/>
        </p:nvGrpSpPr>
        <p:grpSpPr>
          <a:xfrm>
            <a:off x="2438400" y="4648200"/>
            <a:ext cx="4343400" cy="533400"/>
            <a:chOff x="2438400" y="4648200"/>
            <a:chExt cx="4343400" cy="533400"/>
          </a:xfrm>
        </p:grpSpPr>
        <p:cxnSp>
          <p:nvCxnSpPr>
            <p:cNvPr id="35" name="Elbow Connector 34"/>
            <p:cNvCxnSpPr/>
            <p:nvPr/>
          </p:nvCxnSpPr>
          <p:spPr>
            <a:xfrm>
              <a:off x="2438400" y="4876800"/>
              <a:ext cx="2514600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953000" y="4648200"/>
              <a:ext cx="1828800" cy="5334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dirty="0" smtClean="0">
                  <a:solidFill>
                    <a:schemeClr val="tx1"/>
                  </a:solidFill>
                </a:rPr>
                <a:t>Cotyledon</a:t>
              </a:r>
            </a:p>
          </p:txBody>
        </p:sp>
      </p:grp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215082"/>
            <a:ext cx="914400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Dicot seed: 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Longitudinal section</a:t>
            </a:r>
            <a:endParaRPr kumimoji="0" lang="en-GB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IN" sz="32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Seed and fruit dispersal</a:t>
            </a:r>
            <a:endParaRPr lang="en-IN" sz="3200" dirty="0">
              <a:solidFill>
                <a:schemeClr val="dk1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57400"/>
            <a:ext cx="9144000" cy="44330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3200" dirty="0" smtClean="0"/>
              <a:t>Seeds need to be dispersed away from the parent plant in order to  reduce competition for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smtClean="0"/>
              <a:t>Space,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smtClean="0"/>
              <a:t>Light,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smtClean="0"/>
              <a:t>Nutrients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smtClean="0"/>
              <a:t>Water.</a:t>
            </a:r>
            <a:endParaRPr lang="en-IN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914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rgbClr val="C00000"/>
                </a:solidFill>
              </a:rPr>
              <a:t>Seed dispersal is the scattering of the seeds all over the place to colonize the area away from the parent plant.</a:t>
            </a:r>
            <a:endParaRPr lang="en-IN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58477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IN" sz="32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Methods of seed and fruit dispersal</a:t>
            </a:r>
            <a:endParaRPr lang="en-IN" sz="3200" dirty="0">
              <a:solidFill>
                <a:schemeClr val="dk1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762000"/>
            <a:ext cx="9144000" cy="4714908"/>
          </a:xfrm>
          <a:prstGeom prst="rect">
            <a:avLst/>
          </a:prstGeom>
        </p:spPr>
        <p:txBody>
          <a:bodyPr/>
          <a:lstStyle/>
          <a:p>
            <a:pPr marL="349250" marR="0" lvl="0" indent="-349250" algn="l" defTabSz="9144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Seeds can be dispersed by: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Wind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defRPr/>
            </a:pPr>
            <a:r>
              <a:rPr lang="en-GB" sz="3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Animals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Mechanical</a:t>
            </a:r>
          </a:p>
          <a:p>
            <a:pPr marL="349250" marR="0" lvl="0" indent="-349250" algn="l" defTabSz="9144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9250" marR="0" lvl="0" indent="-349250" algn="l" defTabSz="9144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www.nature.com/nature/journal/v414/n6862/images/414406aa.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762000"/>
            <a:ext cx="3189153" cy="2880868"/>
          </a:xfrm>
          <a:prstGeom prst="rect">
            <a:avLst/>
          </a:prstGeom>
          <a:noFill/>
        </p:spPr>
      </p:pic>
      <p:pic>
        <p:nvPicPr>
          <p:cNvPr id="6" name="Picture 4" descr="http://upload.wikimedia.org/wikipedia/commons/4/46/Dandelion_seed_dispers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8392" y="3810000"/>
            <a:ext cx="318016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IN" sz="32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Dispersal by wind</a:t>
            </a:r>
            <a:endParaRPr lang="en-IN" sz="3200" dirty="0">
              <a:solidFill>
                <a:schemeClr val="dk1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sz="3200" dirty="0" smtClean="0"/>
              <a:t>Light weight seeds.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sz="3200" dirty="0" smtClean="0"/>
              <a:t>May have a parachute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N" sz="3200" dirty="0" smtClean="0"/>
              <a:t>May have wings.</a:t>
            </a:r>
          </a:p>
          <a:p>
            <a:pPr marL="514350" indent="-514350">
              <a:lnSpc>
                <a:spcPct val="150000"/>
              </a:lnSpc>
            </a:pPr>
            <a:r>
              <a:rPr lang="en-IN" sz="3200" dirty="0" smtClean="0"/>
              <a:t>Examples: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IN" sz="3200" dirty="0" smtClean="0"/>
              <a:t>Dandelion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IN" sz="3200" dirty="0" smtClean="0"/>
              <a:t>Sycamore</a:t>
            </a:r>
            <a:endParaRPr lang="en-IN"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Wind dispersed fruits: Dandelion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2928958" cy="345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4643446"/>
            <a:ext cx="94297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The dandelion fruit has a group of fine hairs called a pappus.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It catches the wind and acts like a parachute.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The fruit counterbalance the pappus.</a:t>
            </a:r>
            <a:endParaRPr lang="en-IN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1" name="Picture 7" descr="http://1.bp.blogspot.com/_S5dFdpF6xm0/TJaIOrGqxSI/AAAAAAAABV4/34lLtiIKEUc/s1600/Super_Dandelion_See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857232"/>
            <a:ext cx="3998704" cy="3643338"/>
          </a:xfrm>
          <a:prstGeom prst="rect">
            <a:avLst/>
          </a:prstGeom>
          <a:noFill/>
        </p:spPr>
      </p:pic>
      <p:pic>
        <p:nvPicPr>
          <p:cNvPr id="1033" name="Picture 9" descr="https://encrypted-tbn1.gstatic.com/images?q=tbn:ANd9GcS9eQF8pcnOrzK-rEdZ2tYCztjswdZ3lJA7DXSQ1iBVD_E6awH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785794"/>
            <a:ext cx="3429024" cy="3748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9144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IN" sz="2800" dirty="0" smtClean="0"/>
              <a:t>ASEXUAL REPRODUCTION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IN" sz="2800" dirty="0" smtClean="0"/>
              <a:t>SEXUAL REPRODUCTION</a:t>
            </a:r>
          </a:p>
          <a:p>
            <a:pPr>
              <a:lnSpc>
                <a:spcPct val="150000"/>
              </a:lnSpc>
            </a:pPr>
            <a:endParaRPr lang="en-IN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Cambria" pitchFamily="18" charset="0"/>
              </a:rPr>
              <a:t>TYPES OF REPRODUCTION</a:t>
            </a:r>
            <a:endParaRPr lang="en-IN" sz="32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 smtClean="0"/>
              <a:t>ASEXUAL REPRODUCTION</a:t>
            </a:r>
            <a:endParaRPr lang="en-I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57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It involves one parent only.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The offspring are genetically identical to their parent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No specialized cells like gametes are produced.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 smtClean="0"/>
              <a:t>Large number of organisms produced in a very short time.</a:t>
            </a:r>
            <a:endParaRPr lang="en-IN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4893488"/>
            <a:ext cx="9144000" cy="19645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i="1" dirty="0" smtClean="0"/>
              <a:t> Definition: Asexual reproduction can be defined as the process resulting in the production of genetically identical offspring from one parent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142984"/>
            <a:ext cx="51149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97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8"/>
            <a:ext cx="9144000" cy="55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5214950"/>
            <a:ext cx="524033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r>
              <a:rPr lang="en-IN" sz="3200" dirty="0" smtClean="0"/>
              <a:t>Wind dispersed fruits: Sycamore (</a:t>
            </a:r>
            <a:r>
              <a:rPr lang="en-IN" sz="2800" dirty="0" smtClean="0"/>
              <a:t>Fig mulberry</a:t>
            </a:r>
            <a:r>
              <a:rPr lang="en-IN" sz="3200" dirty="0" smtClean="0"/>
              <a:t>)</a:t>
            </a:r>
            <a:endParaRPr lang="en-IN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43314"/>
            <a:ext cx="914400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150000"/>
              </a:lnSpc>
              <a:buFont typeface="+mj-lt"/>
              <a:buAutoNum type="arabicPeriod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The sycamore has a wing with a large surface area.</a:t>
            </a:r>
          </a:p>
          <a:p>
            <a:pPr marL="177800" indent="-177800">
              <a:lnSpc>
                <a:spcPct val="150000"/>
              </a:lnSpc>
              <a:buFont typeface="+mj-lt"/>
              <a:buAutoNum type="arabicPeriod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When the fruit drops off the tree it spins, slowing down its descent.</a:t>
            </a:r>
          </a:p>
          <a:p>
            <a:pPr marL="177800" indent="-177800">
              <a:lnSpc>
                <a:spcPct val="150000"/>
              </a:lnSpc>
              <a:buFont typeface="+mj-lt"/>
              <a:buAutoNum type="arabicPeriod"/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If caught by the wind the seed will be carried away from the parent plant.</a:t>
            </a:r>
            <a:endParaRPr lang="en-IN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946" name="AutoShape 2" descr="http://www.asknature.org/images/uploads/strategy/970385c69bca10842fc3b731cdda937d/632aa13282f13a72ecb1a0234d774b5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" name="Group 11"/>
          <p:cNvGrpSpPr/>
          <p:nvPr/>
        </p:nvGrpSpPr>
        <p:grpSpPr>
          <a:xfrm>
            <a:off x="142876" y="1142984"/>
            <a:ext cx="9001124" cy="2396511"/>
            <a:chOff x="142876" y="1142984"/>
            <a:chExt cx="9001124" cy="2396511"/>
          </a:xfrm>
        </p:grpSpPr>
        <p:pic>
          <p:nvPicPr>
            <p:cNvPr id="82948" name="Picture 4" descr="http://www.asknature.org/images/uploads/strategy/970385c69bca10842fc3b731cdda937d/632aa13282f13a72ecb1a0234d774b5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728" y="1142984"/>
              <a:ext cx="5233849" cy="2396511"/>
            </a:xfrm>
            <a:prstGeom prst="rect">
              <a:avLst/>
            </a:prstGeom>
            <a:noFill/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1071538" y="2000240"/>
              <a:ext cx="128588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42876" y="1762772"/>
              <a:ext cx="1071538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sz="2800" dirty="0" smtClean="0"/>
                <a:t>Fruit</a:t>
              </a:r>
              <a:endParaRPr lang="en-IN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43768" y="1357298"/>
              <a:ext cx="2000232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IN" sz="2800" dirty="0" smtClean="0"/>
                <a:t>Wing  formed from ovary wall </a:t>
              </a:r>
              <a:endParaRPr lang="en-IN" sz="28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 flipV="1">
              <a:off x="5715008" y="2143116"/>
              <a:ext cx="1357322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/>
          <a:lstStyle/>
          <a:p>
            <a:r>
              <a:rPr lang="en-IN" dirty="0" smtClean="0"/>
              <a:t>Dispersal by animals : Features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14422"/>
            <a:ext cx="54292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3200" dirty="0" smtClean="0"/>
              <a:t>Succulent fruit (Fleshy and bright coloured fruits)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3200" dirty="0" smtClean="0"/>
              <a:t>Hooked fruits</a:t>
            </a:r>
          </a:p>
          <a:p>
            <a:pPr marL="342900" indent="-342900">
              <a:lnSpc>
                <a:spcPct val="150000"/>
              </a:lnSpc>
            </a:pPr>
            <a:r>
              <a:rPr lang="en-IN" sz="3200" dirty="0" smtClean="0"/>
              <a:t>Examples: 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IN" sz="3200" dirty="0" smtClean="0"/>
              <a:t>Berry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IN" sz="3200" dirty="0" smtClean="0"/>
              <a:t>Bur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IN" sz="3200" dirty="0" smtClean="0"/>
              <a:t>Nuts</a:t>
            </a:r>
          </a:p>
        </p:txBody>
      </p:sp>
      <p:pic>
        <p:nvPicPr>
          <p:cNvPr id="83970" name="Picture 2" descr="http://www.saburchill.com/images03/250807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14686"/>
            <a:ext cx="439257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/>
          <a:lstStyle/>
          <a:p>
            <a:r>
              <a:rPr lang="en-IN" sz="4000" dirty="0" smtClean="0"/>
              <a:t>Animal dispersed fruits: succulent fruits</a:t>
            </a:r>
            <a:endParaRPr lang="en-IN" sz="4000" dirty="0"/>
          </a:p>
        </p:txBody>
      </p:sp>
      <p:pic>
        <p:nvPicPr>
          <p:cNvPr id="86018" name="Picture 2" descr="http://upload.wikimedia.org/wikipedia/commons/c/cc/Blackberry_frui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932" b="5619"/>
          <a:stretch>
            <a:fillRect/>
          </a:stretch>
        </p:blipFill>
        <p:spPr bwMode="auto">
          <a:xfrm>
            <a:off x="6072198" y="642918"/>
            <a:ext cx="2357454" cy="3510610"/>
          </a:xfrm>
          <a:prstGeom prst="rect">
            <a:avLst/>
          </a:prstGeom>
          <a:noFill/>
        </p:spPr>
      </p:pic>
      <p:pic>
        <p:nvPicPr>
          <p:cNvPr id="86020" name="Picture 4" descr="http://media.tiscali.co.uk/images/feeds/hutchinson/ency/0008n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85794"/>
            <a:ext cx="4143404" cy="33230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214818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2600" dirty="0" smtClean="0">
                <a:latin typeface="Calibri" pitchFamily="34" charset="0"/>
                <a:cs typeface="Calibri" pitchFamily="34" charset="0"/>
              </a:rPr>
              <a:t>Fleshy fruits are  brightly coloured to attract animals, such as birds, monkey and bats. 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600" dirty="0" smtClean="0">
                <a:latin typeface="Calibri" pitchFamily="34" charset="0"/>
                <a:cs typeface="Calibri" pitchFamily="34" charset="0"/>
              </a:rPr>
              <a:t>Tough seed coats protect the seeds from digestion by gut enzymes.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600" dirty="0" smtClean="0">
                <a:latin typeface="Calibri" pitchFamily="34" charset="0"/>
                <a:cs typeface="Calibri" pitchFamily="34" charset="0"/>
              </a:rPr>
              <a:t>The seeds egested in the faeces, usually miles away from parent plant.</a:t>
            </a:r>
            <a:endParaRPr lang="en-IN" sz="2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en-IN" sz="4400" dirty="0" smtClean="0"/>
              <a:t>Animal dispersed fruits: Cocklebur</a:t>
            </a:r>
            <a:endParaRPr lang="en-IN" sz="4400" dirty="0"/>
          </a:p>
        </p:txBody>
      </p:sp>
      <p:pic>
        <p:nvPicPr>
          <p:cNvPr id="84996" name="Picture 4" descr="http://www.backyardnature.net/n/09/090302c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32"/>
            <a:ext cx="4143404" cy="2808308"/>
          </a:xfrm>
          <a:prstGeom prst="rect">
            <a:avLst/>
          </a:prstGeom>
          <a:noFill/>
        </p:spPr>
      </p:pic>
      <p:pic>
        <p:nvPicPr>
          <p:cNvPr id="84998" name="Picture 6" descr="http://essmextension.tamu.edu/plants/wp-content/gallery/cocklebur/cocklebur_60_pict06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3857652" cy="28932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887315"/>
            <a:ext cx="914400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3200" dirty="0" smtClean="0">
                <a:latin typeface="Calibri" pitchFamily="34" charset="0"/>
                <a:cs typeface="Calibri" pitchFamily="34" charset="0"/>
              </a:rPr>
              <a:t>Fruits  are covered with stiff, hooked spines, which catch onto animal fur or onto our clothes.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IN" sz="3200" dirty="0" smtClean="0">
                <a:latin typeface="Calibri" pitchFamily="34" charset="0"/>
                <a:cs typeface="Calibri" pitchFamily="34" charset="0"/>
              </a:rPr>
              <a:t>They can be carried a long distance before they drop off.</a:t>
            </a:r>
            <a:endParaRPr lang="en-IN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Action Button: Sound 6">
            <a:hlinkClick r:id="rId6" action="ppaction://program" highlightClick="1">
              <a:snd r:embed="rId5" name="applause.wav" builtIn="1"/>
            </a:hlinkClick>
          </p:cNvPr>
          <p:cNvSpPr/>
          <p:nvPr/>
        </p:nvSpPr>
        <p:spPr>
          <a:xfrm>
            <a:off x="8305800" y="6248400"/>
            <a:ext cx="838200" cy="609600"/>
          </a:xfrm>
          <a:prstGeom prst="actionButtonSou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48200"/>
            <a:ext cx="9144000" cy="1981200"/>
          </a:xfrm>
        </p:spPr>
        <p:txBody>
          <a:bodyPr>
            <a:normAutofit fontScale="90000"/>
          </a:bodyPr>
          <a:lstStyle/>
          <a:p>
            <a:pPr marL="187325" indent="-187325" algn="l">
              <a:lnSpc>
                <a:spcPct val="150000"/>
              </a:lnSpc>
            </a:pPr>
            <a:r>
              <a:rPr lang="en-IN" sz="3600" dirty="0" smtClean="0"/>
              <a:t>	Seed  dormancy: </a:t>
            </a:r>
            <a:br>
              <a:rPr lang="en-IN" sz="3600" dirty="0" smtClean="0"/>
            </a:br>
            <a:r>
              <a:rPr lang="en-IN" sz="3200" dirty="0" smtClean="0">
                <a:solidFill>
                  <a:srgbClr val="7030A0"/>
                </a:solidFill>
              </a:rPr>
              <a:t>Seed dormancy is a condition of plant seeds that prevents </a:t>
            </a:r>
            <a:r>
              <a:rPr lang="en-IN" sz="3200" dirty="0" smtClean="0">
                <a:solidFill>
                  <a:srgbClr val="C00000"/>
                </a:solidFill>
              </a:rPr>
              <a:t>germinating </a:t>
            </a:r>
            <a:r>
              <a:rPr lang="en-IN" sz="3200" dirty="0" smtClean="0">
                <a:solidFill>
                  <a:srgbClr val="7030A0"/>
                </a:solidFill>
              </a:rPr>
              <a:t>under optimal environmental conditions.</a:t>
            </a:r>
            <a:endParaRPr lang="en-IN" sz="36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0"/>
            <a:ext cx="40719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4000" dirty="0" smtClean="0"/>
              <a:t>Are these seeds  </a:t>
            </a:r>
          </a:p>
          <a:p>
            <a:pPr algn="ctr">
              <a:lnSpc>
                <a:spcPct val="150000"/>
              </a:lnSpc>
            </a:pPr>
            <a:r>
              <a:rPr lang="en-IN" sz="4000" dirty="0" smtClean="0"/>
              <a:t>Living/</a:t>
            </a:r>
          </a:p>
          <a:p>
            <a:pPr algn="ctr">
              <a:lnSpc>
                <a:spcPct val="150000"/>
              </a:lnSpc>
            </a:pPr>
            <a:r>
              <a:rPr lang="en-IN" sz="4000" dirty="0" smtClean="0"/>
              <a:t>dead or</a:t>
            </a:r>
          </a:p>
          <a:p>
            <a:pPr algn="ctr">
              <a:lnSpc>
                <a:spcPct val="150000"/>
              </a:lnSpc>
            </a:pPr>
            <a:r>
              <a:rPr lang="en-IN" sz="4000" dirty="0" smtClean="0"/>
              <a:t> dormant .....?</a:t>
            </a:r>
            <a:endParaRPr lang="en-IN" sz="4000" dirty="0"/>
          </a:p>
        </p:txBody>
      </p:sp>
      <p:sp>
        <p:nvSpPr>
          <p:cNvPr id="29700" name="AutoShape 4" descr="data:image/jpeg;base64,/9j/4AAQSkZJRgABAQAAAQABAAD/2wCEAAkGBhMSERMUExQWFRUWGBoYGRgYFxgdGBkZGhgXGBgYGxgaHiYeHR0kGhoXHy8gJScpLCwsGh4yNTAqNSYrLCkBCQoKDgwOGg8PGiwkHSQsLywsLCwsLCwsLCwsLCwsLCwsLCwsKSwsLCwsLCwsLCwsLCwsLCwsLCwsLCwsLCwsLP/AABEIAMIBAwMBIgACEQEDEQH/xAAcAAACAgMBAQAAAAAAAAAAAAAEBQMGAAIHAQj/xABFEAACAQIEAwYEAwUHAgQHAAABAhEDIQAEEjEFQVETImFxgZEGMqGxI0LBFFKC0fAVM2JykuHxB6IkQ9PjFhc0RLLC0v/EABoBAAMBAQEBAAAAAAAAAAAAAAECAwQABQb/xAAsEQACAgICAQMDAgcBAAAAAAAAAQIRITEDEkEEIlFhcfAy8ROBkaGxwdFC/9oADAMBAAIRAxEAPwCuZThrtspOH3DeAaiNTBfIScT0W7qeAH2wblmxjSSZa2x7w/4XyygE6nPiYHsMCcU4eKbHSIU3H8sHcLbUQDh5neFirS0/mF1Pj/vi7j3jgRPq8lHpVSjBhyx0zgefFWmDz545zWyxUkEQRYjD74Szuh9PI7YHFK/aw8i8l5I2xmNdYtjO0HXFiQk+KKf92fMfbCxeCv8Am7vphv8AEVZezEzZh9jhcPiQBAoB2jr9ZxJqPZuRVSfXBFT4WsiWnyGLTRrDSL8sVKlWq1Z0KAd5vb3tjanVbQC1dhMiNCD6gH2nDx6rSEk5PZZqmdjbGJm2PKPPafPFcyYBb5qj+ZMfoPph8g1RsPUMf5YdZFYwnGYhpuFW9oMY0fOiYG+OOCZxFrkHY8oxA9YkRtNrD+hgGo7CRrI9v0GBo4nq1xTBhQBzsB9sCVeO0xzX/UBhfxFXgAa6itdojlETNsaJw5WWUnVsAVU+7LIGOy9BX1GA4zTa0g+TbYMpupgA79Dy9LjC3J02S7BBEyZU+2mxPnGNqvG6KiHqCQASqwTHgq94meUTfBWsiveCwU3tjnXF+B08zxKrUZ3otQgIyCdRKatiDJvEDkMX7I11dFZflYSLRbyxX6mfWlmqrEj5lhebFuzQ6RzIH3xi5m00vqaeN0m/oEcAyIp3qOGJ2JVVP0O+CcxxqiD/AHqEjlrXy64F4Pnv2ipUfTBlYkgkUyJUxykgk/7YJzlOd1m8Ta3kPmPoMbeNe3Bmk7eQar8Q0uTof40/njenxMVI0wxPRp+2NDk6XMkxy2IPkZb6YloZdQLSAcc00FM2y7ozQBJG8at/RcFtkUBnT3o6+sQBOPKWpbqSfD+ox6a1RosCD4sPpg4FtgmRyrLoV/mmTcnpYE3i0x4nDMtgdmI7zJt+6R9v5Y9euAFJOnVtJAODFVZ0nZIWxmAV4nTIkOCPXGYoTOZUqOCqdKMT0KMgYOy+VBx5/WzXZ5kaukg9MXTIZgOoIxVnyQ2BEjxvgnI1Hpn/AHGKwbjgV1IYcc4OKnfX5ufj/vhTwmutByzAGBz5eIjY4cvxpIuT7E/bCriGYRmDIRcQwNpvY3GA+va0db60FUvjGiCVAUTz7RfvvjKXxVQnvsgJ59qL/UYT1KO2qnKnmNJB/ivjyjQpqZ7G/KGj7QfrhrYtB3EviKiysAaaj94Kzm3+WcIKnG6Yc0walR4Dd1dIAI1DcHcfcYc1SYJ7GIEzrqEiLzJc/bCqkKQClhTDFQSWJJvfYYWWQqwmhxJ2dKZRkD/K5Ysk7ANpMAk2E8464dUqmlXp6FY2AKzvzMzbrb2wiqVRVUgMWtbQndkXX6gc8NeFZpGvqCysxrNzGxgdeW/hh40BgFNXBnUkTzDH7nDtOPGlSJJBaQBCwJNhYXI52vhJm6TB+7cXIsB78x7YiWsG0HUJU6rANJggSCQLT0wqtYQ1JjvO8RzCle7WdiZhuxprG0hAS3u2Ns3xoBe/SroRvYMP+1if0wPxDi/aqpJbUvMAL58mEYDrZ+d9RPj/ACth9ISrZt/8X96ENRfAhv5YiqfE5M3aT0Vh9SMb0akzFNz5IW+k3xrmcrUjV2Rjn3QG9sRfZlKRItVjS1y+9gzAE9YH/GI0ztWRpk3i5Ej0Ij74jo8Spxp7wA3BWSDzjePphnkKtM3Vo5gmLx0MYeAGqMoip2ZB+YsSTqEQBA9ZnaMLqOQDZqjUcA3KkgAAjSwIMC8g7+fTB9Z9bH5j4kHz3OFvEs1Fls02Ibvg6H0wL855dN8XawRTydASgy2BAXlbl9sVMcP/ABT3nzDtUdkUuaajSdL1GZdgD3BvthhkeJ1q+RSsyFHBggQS6g6SwBFp3jwxzGtxbMU80QoPaJCgaWPdAfUxERF9XWb9MY+TjTNEZM6XkshWpMxpU8unhrqxH+n9Me5/j70r1ctb96m6sB6MEOEHCvixatQHtJbSNSqYYGLgA2aOow7/ALZpOdBqKzG2h1Gq/KCMbIpVszNuxPmPimidkqgk2t+iuwwM3GTMhH5cm+8YY5vhWXJjsFY9VUgT0kfpOAz8PLP90U/if/1F+2C0FWH8NzxczpYG28kfWAPPDSlxKtrhEqEDnoUze8S4t44UZPhipIDVLiO67keP5yMMMllFpsGUuPUH745VQGmPqDVN3BHSVUn/ALSQPU4A4xle0UhourQIBfYgNBsOUem+Jhmyx/vHj/Kn6DErIWBAbffuXPrqwVgAL2IEBoJAAJIEkgROMxM2XYkmRf8AwtjMcMcuTO1VABjb8v6m98SpWZt59WP2GAGctdadSPpbflP1xtpYgwt97mw+uPKcpGtJFq4dUUj5Gc7d1J+ravtjTiNJzA01B4ArIHiFUaR4mMI6Gerom6hRykN/2X5eGBa+feoIdqjx+UGAP4RP2wz5G1Tv+wOuQ3MZmmBHMb32xIvF10kaUYQIbQA/0v64r1XPKCYXkbEx9XgTjc1Wd4LaRAmVIO0+ZF97ThINjOi05LM9q5JYKALpJBPTvAfN5DaeuN1zrfkyeYflP7Q4U+MrywipswgEkQI6GLxHTzjnO+IM/QUbgahEzq6bb9Bi8pUr/P8AZOrHnEM9XZG/8GlNQDLVcxraIJMB333i2FIzlTtBJptEKRTVDErK95Yt1Mk9cJ6GZp6iQtNgdxpM/UwbYh4Jn+yqMNWqSSFMnYCB5kW9sTXJf5+w3Si7cIyZrMdb6hp1Bdudp57GeWGGc4T2Cq0GoT07qr0BjYYXfDGc1lW+X8QqSCbKALQdpJO/QYN4tn3puVamWWbVKTAGOWpDf1DRjVGutkm2maZbM6pSoQF6LZZ5zzbzM41fOZNHIJAP8V/YRgOnXo1J0mtPOAZ9TB++AMzlkaQampTaCUJ+oMffCP6MdV5H543QWypq/ipf/s8/TG4+Iip7tGmv+atRHra+Kufh/KaT8xI8V/ljzJ8KoaxCMSIEypAjaQFJ+mEp/I3tLSPi4gwz0gSJCp2lRo9IX64Gr/FFd6umlTYqdyBHqWmB5ThYcnTmyQBuSTPsBb1GCMrAPdSfICT6wP0wyiwe3wh2nC1Zk7QwxMKqkSb7Gp8vOJv/ACnYmo1gq6AVAA+VjaW/ePPly2xCaDqAKquQVlVuqKW3lz3rcwoHnjz9ncBQo3usCFvzA3ne533ONPUj2NKOWqBoarVdoI7pC3I/eUa/SYwp43wmqtOm9NDTNNjNpnUNyOexucWvI0NFRL9+OswbwJ8rYLzVVKlN1Zdkt1giG9QR7jArwzsbFfwbx3UBQaVcLJBi8n5lI3En0JA6S64nmlytGpWMa40gmJJOwneOfpjmecrlCultLKwKOu6naRO4I3BsQcOOKcZqV61GlmlCLSXtahQylRYBUrsRO2kwRJ3F8Z3Nv7lar7EHEqSUspSNSmoldUEDmzFRe3yx4jEv/T6o9SszEt2EQhZm7ryD3QzEC0i3XxxS/j/4uNdyotTAERflv53OOs/C/C1GVoKACopKCORlQSfGZONKWV9CDHFULTstvT3PniDL1i8iL7z4eeAs3TzNAE0ylamN6VazL/kqdPMWwvPHKFQaK1OtRLWuNSn1WZ+mHtLYMsYO9NoWRq33Go3PLfp7YmogCBA9SP1P6YrbfDeXqGaddSw5SJHhFiPLDA5CqKbKHWTs6rpbyLAm2Jbex7osNCqJgEf147YLWp/UjFKyPAmXfflBthzkss1Mi9QDmCrMD7DD1gW8j0P/AJfc49wL/aCDef8AS/8A/OMwLGo4Zl+N1RIfVU9wB42wVls3ILBUHjqY/ZgMSaqY+amo84H6YNyugjuqse4x5Euz2zclHwgf9rqBH0gau6qgyVkm7FCxBhQd8AM+ZYaCSw5wYTefl29YJwbxLO6Y2s6xA37r9cQVc85BjYbyY+mFlJKK7SGjF3hEX9h6iA4U+HW3hB9sEZSutMlQxHdEbgW5e8H1wEnECATKgj/D/PfCjMcQMwxL3g92AImTfl57xjoTWobDKD3LRZk4kJkt4jSdzPU3Pn9MRcYz0UdZiJA6bz6xbfmZ6WreU1l7IAN4ifpsB52w249w5zk+0XUQrDURc7EAyfCBNvC2LRd2myc41VChs9TIBlZJgi5Prff1xG2tk1qSUBjVz1GdIN7nusRE89hhQlSNidxc8vGMN83XYUmESoaAwtdpIAva03jp1wVEDLv8IcVChqhmGYFugYAAwOU77Yt1aslcaqelufzX9x+sY5P8O8RHZOjMwIfe8AMogH/T9sN6HECjTqW3JpAP8agxi65HFUS6dmWHiHBHnUgIY+X6mMLKr5imQArnrCm/s8HDCjxknTLuk/u1FYfWfsMMTxru92uR5qpt1MjHOUH5GUZIRtxWuBam58PxAfo2MyGYqVKo7WmdIBI1B7tYKveJPzRtyGHTcbaB/wCIX1CCbYgHEtTITW1gNusWgE/lXrp645dfk538GdjnjfUXYbHsggF5Gm0ACf3Rtj1OCZup3s3XUL1LEwPAs0DzjBXEuKgQyvVqIBdpdV9pA6YCr/ESSq9iHO81CNBAM+fP97FfYnkWptYQ04YadCqESqXR6ZDaWLSykssE2+UsLdBg/NcSIVzR0gKLsbkmRado8p2whznFq1Y03emFpK6qjAjs++QpAAOqBzMwMFcQzwUIGqJUVbKKY7h/igLO1+8R0GLxfxozyVb2N+EZ/s1IfvtMk8yT8084mfC2I6nFkaWJAmdptO8T/U4W18voKkwFqKWXoNNovzEDc3mTc4Q5pSZImxvHv98eX6nmlGTSZr44JxsWcerd8hTI1WPUE2/l6Yfcbqqut2IiKYM9EprA8e8xxT+JVdbr4OB5z/RwD8ScdZqxpk90cvHf+WKcT/8AQk/gTcUzWp3O0kn18sd0+C8/2WVy9KbikkSbkaQTfYwZBE2jyx8/Vqs72OOs8A44nYUjDGkVUytzTcAK1heJBk789jjbF5M8kdRarqETE8j/AF/PFb41wpxJppM7gRfzU9z1mcQ5b4jhbHtV8pt6X+h88HZb4voEgaoPgfpDXxW6ESKhWpQYqUnX/EFb9BUX2jB+VKqsiuQJiHUi8TvqXF1p52i/5lPmMbPw6m/5VPscT6Jux7ZUqesxFZT7n+eGFFq8QChPjP6AYepwxQI7NI8UT7xOJqVLSIVVHpb2nDda0dfyIv2fPcnpgdNAP1N8Zixhm6L7f749x3VnWj56y+daRCkeeo/TScOqB3LuwBGwQ/dyowty6FQp2BO08umJ8tDayQImCDb/AE8zj5iU18Ht9H8kfFimmmFEAuAdRUz3ah/Ltcdcar3C4epDDSQNIMgkDTMyCAQb+M4Ir8N7WjrCQFfURESAGE73sSfbC2lwsv2jiW1Ow3ESt4PSVM+N+mNEGpRytf8ASTVSqzVswZsqmN5HK8bk4H/bnAK2gsDsfmQEiCettumHWX4bfuJpDLaREny3264gynC9Qem4Ae5UgR8pU6gd+V/PA4uW5UPyRVWgbIvpYkRNh4RPXykYtPDc7CstilQaWmNOkkcj4/cYSjLL0PdsSQQO7thlwhpZRII1CzbEkC3rYexwYcnvpCzj7Slcd4L+z1St9JMqbmVJ2GBq1cdn2c/LUm95BED7Yvnxjw5WQqCe7emT8w8D4zIPkcc4ZY8wLg8zzxtjK8GVoc/DFMmsqgyHlSpHKCZjbcTOLDncutMhSimNyuqfQ2YeQt4YF+AlCmvmG/8ALp6VH+Jjt9I9cQ8U4nqdoN2tz5xPj198LOTSpbH44W7YyYZVlVpdSN7qw9mpT7NgihQogAmswB2imvp+ZcJKyoR39txBI+2JsqyVCAJK7gAeoO07T4Ym5SZfql5HNR8uoHfqtpvbSvhuWOAM3xNaK0xSBVG1MdTkm7BR3gP8Jt44B4xkoDSItbVA6ed8b08v+Nl5A/CSRO0reb/4o98PxyJziWWrly1CmatQinUnTTlVYMpGrUWBO5tY4TcQrZftBTq06wIUwy15USOaBe9sOmIs5RrIp7YOYJ71iBrJY6jMgmZ26YWZaiy98Sw/eaxC7c9+WLybXgnFWtls4ZXyrUEnV2is9NCwsqgjQYBtJkTeJw2qfD9WuBUDggKCAWMgdAo2UYQ5bhX96aYKoHTukTZtVMlSCbBxq5746FwPIkRV1ahp0rAgd2ARHUib3PLGnjt7M00kAjNA06VNp/DZvMjYgj/MDbxU88JuIBQG0mZ/rn9MMvjquctUp1PyMe+BygxqHv8AYcsJs9U1QfUfWI98ed632y+5bh/SUmqD21Q8ldY9DP64rNfMa6rMeZJxY8wO9mvAz9MVJWxq48RRGWwnsGdkRBqZyFVReWYwoHiTju3BfhcZLJ06ZYMyiWPViCz6f8IYkA9B4457/wBL+BCpWfM1ANFEWnbWf5D7jpi48Z+LXAZFJCmJA3b+XljRxq8k5A+br03YqqrTqwSSggNFyxAOiQAbwOdueIKydppDaXMfmKyfLUAR74X/ALVrYliVgGFgTJEXnqOeABQOolJVZ2Ex97+uDNVoROyz5fhyoQGWrRHVWbT7HUPrhzQcq0JmqgXkShYemkg/TFU4YM1cogdRvAcR5mmR9sEft6ExUpMOsEW9CoP1wi+yCXyhVrcs5TP+ZWX7rgmm7D5szT95H1cHFFoZXKttUroegA/Sp+mHXCvhGlWMLmq89Cx+04dt1r+4UWlc+g/+5o+//uYzCtf+mND94+3++Mwty/GNSOZcPyYY6idSnlaIjpvvyw3ySKag0p3YgGIveYnlEDC/JZY6gSwGqxgX9/1wzytEqgIZjBszXIU8wZA28MfKqdM9ySDMoRsxC6jBX93+t58cQ57hCowRANLbjfTFw4HODEjmGOJ1IRjUnUICm8vvfwi+Pc1U76FacgtYCeQ0i8RN9sWjNpWiTjkgomnIjuup0mZiYkjobQQRvgPL0CajvvPbKCD3bKwAIPOYOGFVXomai94AnTEEKdpB5qPcf5cLkraS9UyCXgLfTcAeXn44eus0/qKsxYNmSxYr3dpPTYGx6kdcB5dE+dSwZSWYep3HpbBao37P2glyVGkiDcgfY2J8MSNVAJFNCCQCRp9rgxO++JX1eyiyjTiGaLgMbtvtuesddp8cUPj2VC1mZdmv5cjbbcYutSmNMgAMoggATMXHhitcdoakPIgjlsGsb+en3xr9PyXMjyQVUE5OiaWVpgGC/fPPcws+gHvgdjBBmGIO+0c/GMHsBCr4AAeHSMetSVyJkGJG1utvMDFFPs7KwjSoL4dlR2DECO7ed5i5nGmQo00VWWIvFyYPXfxOIcxmfwiLgR1i3p1P9Xxtw3Lt2S6lExMdb/fGhf4JOxrlVGkMw7TV8vUD7euF+eyxUO2qSSQAf3T48/PDKlT7QTTF1nlEGDjQMhqDUCyOCJ6G0eVpwcJZFyx5wviBzHDSrKjMAqVNUmAJFOoBMSPlJidsVvN5EqtysDbxt958MPvgfLoK1YT3ezYlIjUtu0Annplh4rhP8V5V6VTQx16pUaeQN1dR0ZTJxWT7RTJxXWTVFh4BVLUGEDuIqzO417el8XH4bY1aBLroWWVVAvOolyIHUb4ovwdmD2VbVsqAXtsYYHnMk4sZ+IkyiMdJggwQb2AJN9jaTHgcV4JVHJPmi5N0EfHGXWvlyjHvKDfciUJE9DYH1xz/ACGY1ZZeZVdJPM6ZCnwti1/2g7Ug4lm0gsIveP0xQ8pVKGvSP5GJ57G4+hxP1ajOFrwCEXB0yHhnCTVo5+qSABYT4FQf/wAh7YodFSTAuTYDryx0vJsv7HWQGD2ZYjqWdB9hOKp8BcM7bOLPypLn02+sHBi0uNEnmRfs1GRyNHLqRJUPVjcs1wPTfFTXi7dqrgariFibztHji1caywrLVqOWUKO73ZU3MydhYQMc7epvBiPOJ6eGLR7RSZOVNtFszPEdXakaT2j2I2hZiDGxJPtjQt2eoC/dAN923t06YTcGqg1AWjSoZiAbDnA8JxHmeI62hZFxaD3jMz16YpKbeScVWDofwh8VLQWsrJq1qQBYczcn1+mABWlj0Gx8SZM3wg4VWMHUb7HwvhrRribxNuV462wFyYOrI94cwYAAqWneDJ53kWtbFm4RV/EVVRZMbC4HOTuOeK5w4GSwAF5uQSOg9iPO+LZ8NUW7csRyHe2kRb9cVc1WgKGSwik3jjMH6MZiHUvZxqFqUu6NLSJ0sARfvd7paMetSJOkBSgXvGIY9BP3OIMtQ1oNL6TyYKNQwdl66suo20sBNxLDc3NxI8sfJU3k9rRrlFAYIoKizFY2HS+8nBmUzJTU0E6WldWmZiYEf1fEFGorSWM1ASAw3BixtaSIMcsAKDPec9mPV5m88wPCMUXtXYG8D3j2Z/aezrKirU/OsyQSLS0cupGK1magYKiiHgNBZTSW+0ETPPTMelsPFAVUbSpLMQ0so1AE6T0iCIxGHVnFQINIBUi2mbd7V4XHqcU5ed9rvP5kWPGkqrAt4bRLB0c6VIOlbbqBAJG8gEwOuMoUJMByJkSRyE7SN74KqOus6UUGdQIBvqEEGBE2mcD5tCC2oCYF1JkCbx44zymmqKUQ5iiFQPqkwdVhOox0F+npit8WeSgFpa/UgkGPoMWuuNF+6DHIcv8AEb8vbFU4s/41K0d8HexnoMW4H7qEkg40wKgLGxUkHxCyojxMDAGbo97vAFm2t0FxgvNTLQCZjaN8QMtxrA56ibkbx+mNvC8IDQDWpE6lIDd23kItf74e5StTZFEQqRJE7ADu9TeL+GF+byrWVAA2/etyFyf63xKinTWDMQRTaQOREc/1xpgnPQk2oobrxEJIoIpkTawkwJjnbCesJq06at8plrGREEd4ePLGnCcwe7B2Enu/l5eZ8cNeC15VtYlr7xESYPh/xgwg2K5oP4SXo5mnXXQQt1Hy3i4PgwLLPKemPM/VqZqmzLSKVKJYBWW9ShqLQpH5kvA5gnwxrmK34ZKgyjKABYdRfp3Y98TcQ+Jqlaooy9Pswh1Ehlu2yrMWi84fkk4rrWP9E0nJ9kD8HzdM9s1Kpq10W1fu6lMhrwJJInyGHuezo/Z1qlIIhWE/MCqAQNrsHJ8sVls/2lRQVRFZSzmmAgZlIaHI589htODeF8QCqCW7Re0gEixHeVDBt+bfnOG45qqOlB9rHXCKjMNAaYAIHWPyz5Tir/F2T7LNBwZ7akwNrakItPkwE4e8NzTrUqVDTIRWOk9LwDAMxHtbAn/UOoHGWfTBlxN7grPPyBxRpODROeyk5HNtpzRWYSkiG095nYn7x6YZf9NsvopZisdyQg8gJP3xHlsu6cNzh27RkMRchWmZ5ROGPwfSjJKsfPJ/1E/phE3JV4J0k7NuNcdc0P2cghS2qRtsLe+F+Q+Dmd9LkRp7SQ0B006rE7Wnly9cWBcn2INQiqraGlYXZh3RpN9JWQT9cF5ni9OtmKVM0CGVaS6DoEroI7rSCAQwgSZIBw0+VtGZ40LMp8JZQAfPpqMFDOY06gxUGO6YhD4jWI6E1uB5dKva9nKUoDOisqNb5lcCJUb2DQDvAjfh+cVNeqSA/aKCjAvqDBGgSpIaRpII3E8sRcPCulJSzd+xemTolgTpcNAaoNLiAQYO/LGdzbwwB9B6b06ormnDsHNZVXWNYETqBBBY7jvTMxJAlSkNQFRFZChV3VaYKlNUAKrSSUXlEkTBIwJk8g65er2dSaDA6ADYHTppDVB1SQFKkA/LJmDgk1Ky1jRZWbSUZGKNfQql1BWACKhiRN95mcUg3Wfz9wEuWqKj6CAmsI1NwVCN3e+AHIkAxIG0kX2xa+HcdWkrEoC40CFZdLMyyNNpNhsAd/aoVqIFPsyaZFNnVRUUq8iD8x3P+FlhtjNsRV8yzU6VTUabBGYSjNSlYQsdMQFBBBII38sWUmth+xfW+PKfKlUNgeR3E8pH1xmKDR4tKjSQBEXE7WN1zKgidu6LRjMcuXG/8f8ATuzE2QqalZtesEWGwBja2JP2pu0VTtp1CVgHynnhTkM0TAUEjY8rdT1Hlg+nnDUMDS0W5287Wx83KNPR9BWRnl0MlwWGlrLyuADYb2wVWy7Se9AYSSRz8JO0Y2di/ZAISdiwsFtfvDx5YIepCQVgKSsERbqAPm8sSk8NWBAxlUZipZQRoaARERJWJO528DgnMZV0DM7adQEAgEEbSRt4Rjfh/DHML2kIbkNJYTJMaiFWemwwY+clQH0MIIEHYbHcwThJZhb/AJBvIpzbgEBE3MwomCbHURYmMQZnJgsoSQxnvE2Om5UqTeDHvhxXRkCsIVZkz0IiQB0F774CdFAYt3jqKqTFgYkdQJ/TBV9snXjArzOZYWADbyZiTttH28MVjjD99GAsHF+k8vPFizyEFgdMkyNO/l98VfjtVSSF/wCI2P8AXXGv06XbROVjQv1YCSL/ANeNsDZlySVF2gkHkOpPXlj2m4IDkWF8TZiiH7w/MJ2vpgSLc4xp48MIJUqOJYlmKrYqJ9+u2NstxKctVZ7FkOkj/EwgHBL0FVQVX5jBv+k8hgWrlqbdxQe7BEixI5E8+sYvx8leBJpPZAublBCyUA1crdBGHKcR7PLh9GqAIHMnl4+cTgJ80oUHSRyaAIPtv54I4Zww5ioy0HU06aKbk2ZxOkeMhr4ft1Xb4EfwOsi7VsnWM06baQ51bd0zCk79L9cVhuIsnepkMFSSpFi2qxB2B++ABVqhVNQzpf5OQAPI7E+eMzGb1EmmNKKe9tcg20iLHrPhijkpYBGLjsaZfOMuXdyD2kamUA84DQvKRPe5b3xY8jxQGipZQUkEK0ENBiOcESDivZTPdkxZmLIVBJJBYcogACCIt54d0gva00Wj2RIbSxI0xMsCIMmyjw8sdHeAy1ksGTZe4Q40sY0HS06mgX3mBEHr7i/FNEZmtlsuvcaSLxpHca4i0WPtgLhtdlDvUAPad8AflJMqAN5Ef1NyOK5LWWrrIZFJggiPw6iwJ6lh740w+xl5dDnNfC71FUKgan2QUNACnum8b3OEHAaYphQwZQq8iQRK2uLi53gxgnK/Gme0hQ6WAAGhNthyxvm65MPpg1GIgAEAyJFzYWiemIwp3JCclpJM9z2XDANDVglgjBZptKqEkmSp/iE8uWB89wKmzvZRUpQ51Bo01F1NS7sCQe8oUSQY3xJx6mKhdvxIoBiVpMFKszKAACpkq3K4GoRzwfl8myRUQMPwSSNaF5WYqEWDbRvNvLGfu70ZRNwfKVESkWqCdTFU1CoAgBeAjWsYtYmbSdgsgiurU9KkVHNZGhnWkXOhy8jYs1mEkEC/W0ZvJ6yab0wWlWVgBK6hJdCTqVtXL5TBthDnswy0mdWJAbVqLBtcEiqgW50sGVpMTPOMOpaaBQVkVqjKhahZ5dmCrpYaRIYmmbiQSQ0RI8cR58LrBZqjUVIXuqQUI0/isuw1LonYG554gerU/BdXpjs6RDB2LSrv8oDLIYEsYNovgb9oLU8x+z1qvcBDCSUNMLy2OmRAW9m8CTRSTdhoNzuaVVY1Ks0qhnXEqBGkgpqkMG5EwQbDbAfEs6VqJVVaYVE/E7PSQy1FVCVUjmIkFZDTuMF1syylXJD0mVFrLtqpOgphiii8N3S2reLDGmaoKlKm9P8AEQGqxQEMAz1NHcphZKqArEExHK04e7WDgfJcWqlAVy+XqLfS7pQDlZIUtJBmI5YzGuZ4ClRteXraaTAFQiwosNQANSQNU4zE65PEo/1OuJWuFZwDSQTLCLm1vPDzIU3F7sSbhbA3NzN8VngD6bWkEDnIvvi20q4R4tNjMk7+G/hjyPUKpNI99PA1oSFaQxUGeijnYC8DfBut6gIsEhTJ/Oeunl548yecWO8F1ahvaxsLHfnjSvao0MoBFoO1r2O/kMYmqydZoilmJRjBtpa9wTJUnw54b5RadIVHNMCRfaTFj4YWjiYOlCCLwukNM8tUDu/bEeVnXpqMQQbBoMzJAHIx1ucNHDtAlbVMYVqzugdXU09wCLkeBG3thZnKYJnVKtcwuxA+2Cq2aDhgsv8AvBdxvBtscRVcsiq5YkLo2a8+N5/o4Ek5BjhCbMoRTDiSSPzeewj9N8VXi5W+gyLzb79PLFyeuSoptZQFAaIuYA98VTjuW0g8wSdhHKP0xr9PSkJJkvCazCnEAiw9DfEeeYrJBIIEcojyNsQfDlXuMvQ9fDEmZAbunbmSZ9PpjWlXIxVmIbQzdMgSZgT1i33xpRqSukGSb73HngJwxPdgKNz+ox6oEE0o1LY/rfngtILVm3Ec3pp9dNyI3HngKpnGEVJZEa0q0EzsIAJ/XElPL6kdzqjYjmDzkTgGhJEh+6psp26X54txpHNBY09m5NMmmUlSxBPOTG8mfTB2Ry6g09Kibse6olYiLbm49vHAFDKu7MVYhVAGkm08z7nBeSLaUB7rk6tQ6A2W+DJ2hKdjDP0A8K/5TINgRYRIG43t4csGtP4OtjpcVLKe8G7ok3HdIv5jAJrVQ+qB+I6qI+WdtPgN/thv/Zb1KilaYJp07mlDGCSQzAiAFv53v0MX4Ol8m9TKUS2hWcLTYK7KWaKY5Cbcp8p3xYctWL5LMCA3epoSJMgXmfG2KTVzi1Q1RJVtADCI1EXZivIm1vDFv+BPiJaOWrOQSQ6AiwJ1BuvQxjRfhGefyKhlQOUe+APjDMNRXLLtGpyAYI1Qbnyx0Kn/ANQKHOk//af1xyn47znaVgx2KzfzP/GJQi4p5sWbUvA0+Gc5SNNwGTWSH74Jdt5RS1uYF9yfIi3V6+gVWalTWCir2gXZ1XUSg/KSZF+duYxxrI5xkfu84B6kSD6C2L/w/wCIkajXZpBfSXenJFFJggKTBBCmwH5ptiMoeGZZRp2Wqm4MIumsiizWs5BhGcmQswL7HYzhFRylKkKI0VEBVnYLoZuakR8xXYwenjj1c9Tbv1abIHQMj0mMMwOkO6TGrUQDI8bm+CM7meyrNULqlduzVYfUBK/NpP5SASQIIJHjhIyTwwGnEviCmtWnLEBo1gagUcLCgCb3k7WiDIjFfXiVRBVNMwaVPVNtRRiAxUgFf3rNsCQfE34mp6HQ9mqEhhVBAqJ3I7OroN9LA78o3BtivcO40haMxSALhqTOqgMSwgs4sZUCQbE3vi/VoW/gOzmaq0S9WlDU9IpAKi1F0OrCnqYwFfXAIgbyPHXh+ZL5ZKlOp2b0CuoEA1AS+liG0A6dJLadW4O42gzXDKgpv2J/uD3lTQpFNgxL1ABpcAEEMpazbXtpw9qtCgxo92xRnpA6CJVtbMR3oANgNV+i4o3aAj3imVmtULOJLE/hVNFMzcMqBYUEQY8cZiz8G+IzSoU6cDuCO7mYBgm4BUkT/UbYzEe3G8tg93wUFqRSvYCGvPTrHrixcOzEEwBMR1na5jCnilPuahuvPBXCc0GpgCQZjfccz6gYxc8e0bPdg/BYMh3CZfWBc9Fbpbw5HDPPaNaOygFRZok8rxv5YTUaxk2YbQJgQeWC6wKFF0kLuTTIIIEWgxjz38FBo7wGZ11E2Q8wCLeRknENEHVqWXIAEGLE21E8rA2wPV0PAMrJ7qyNKgeA/XnianXZAqorMLDVIgnqSb+sHBpJi+ArJVtNQ3+a7iIMiR749ekWDE/KDpvBJG9uhEx6YDrUtLzY28ZJ3tMxt649dNKwp5zed5mxBwE/DD9URduBqQCwMATMHb+umK5xlPm1G4tscOauZa2kqCDfoQegmf8AjCriZI2YEG48eRk7czi3E8itC7hfDmRO1kaXYrbqBI+/0xHmBygfrbf6YJynEpTsDbv6kgbnZgfQk4AzZJMb8j/XTHoU++RIvBKyahqG22/6YjojQuod0ndbRPKMRKAyaVMEC/njVlCkHU0dT/vh2vBRZyYajq1mcA/PzJnnzGPKGQUA6TqEbzvvzxrVadXf6AbX9Ivj3LlWlSdIAkrMX5+MYbwJlMb8Nh3gCZADT8o9TvbAPYl2cgg0wzBQbT1I9vriTsmJUKy6STIHzRy23Hh442K9m2gyZvpXY+M2jpgRVaFlK9m+Wc1ASH00wdiTBtIIO/S+G/DeLkAtSs0qahaQxBEaSRAYeHTC+qcsKRJNQMHHdvoFgNxIvf3xFwjK9ocwEYlSZUsbyCCPHqMUjT2K3g8fi06qaqs6pZvWAI8sPPh7KjsailolwRPgDP3xU+yU1WDA65uROkCLR6RjqXwz8KGtkabBocvUaWv3SQqqY5woPrg5X6RJ15Ff9lrH94uKb8YUWDIY3Ajyk/7nHT6nwFWF9aEc/mmOfLFA+P6wFdVH5E9p2+l8CM5N01RNqNWnZT0JGqDp5T9Y949QMNaJhFjkCQsELAnvN1J2jCdPmERM87DzJw5q02ZQd3aE6AyJmOVr33wOTwRG1POBVbUAQwcHWCEEQYQbiLGOoBwyp51dFKlKvTDK7Fl/EVmkQvXr/wAYrTPLq9g3eqd02CAEBFDW6874LoHQpCkamVFN5lmJOoiBsI26TjO8aYjQ5q8SUUWYJJoSlXtIBrUtQ09xtzz3EiRffCnjdIO6ItJjTdHrpTLqCupYJSpMwGDQpn5RvzHq1iKpdmIYOFLTKhdMRBN9vLCpuLMlPsz+IpgsHF7SEg7gQTt1xbjcsUTcRrkcq6USjdkHqAGmS2l6gJ0yH27rCdLkfKetzMhbtXqpVcMCUK1KY/Fpr+dQSsgBrG7XIk4qacZrQV1kqyim20aZnTe28mfXG/DONVKE6CIO6sAyk7QZsbT74t0dB6lyq8Py9Y9p2lJdcMQG0AEiT3NBi82mOlsZilGGv2I6WJG1tgfDGY6l5r8/mLRaq1PUpB5iMKOE1wupWsVJE+OGobCXiHcqhgN/vtjKo2nE9eLp2WkVBIOrUbgHptaNjPjgjLZkN80nSTYz9Dtiv5TPHSQTCFbiL6vAYaZKuBAgaVFufhjBycdFhxTppEkxSiVAJnVPMjl4Yk/awi001NJ2BG/nhWmZUodEyWkQZmTcGflkztjdqpL3kEbT+WbeuJSVBSsYDMsqswkgWhto53PhjdsyTIJU7AA+5uN8Ku2JBGrVEao6rv7n2x5msvqZX1RpOqDttEdcFKsNgYbE1NJEXHeFrQbff3x7xHLIKbEb+W5PIDALZkDQTIYbKPHriZcvVq94q2nwBxp44pK2iMnboptWsRWVh+Q+5BvibPse0JC+nhOLZ/Zi/mpj1XAHxDwsdmtRLX0tHK38oxqhyKT0dXUQZit3WsB089r4HpAlFUmxMR16nE5uCZBAPMeHXAhKk7wdxHLFkN9QmmohpBtz9Bt0xorAaS3zGR9MaOIKKCGsCSDE2mI5kHGuYq8+RMeI646jrwSZerqaSAvPUdzyAGG/7SrCD+Q8haCOuFtFIKwQVg+mDKNQEBOczy8fbfHMnVYPMw6mSpNoEGwvv9Ptgv4brfiJVayjpyuJsT3ufTEOkCmxINrgASDfqYvj3hdYMyKZAJBIGw6gdeWOg/jwdKqOhcR+D8jpqZwOwBGpaemxJvAnleYnCX4b+P3yy1FamXV31DvRpsBA7ptYYf5rScsyHbZR5AfbFKqcNlQI2xo5pp6VGWEaw3ZcP/m2kQaD36Op/QY5dxiozVHZjLHcmcF5jLEWOGnGuBkZOjmQZWrYkflZZBB8ZBxGOcjtJYKZllEi433J84MeeGKpC3BE7kkTp3K/Y+WAmHeAmBt4+UYMLQImSdwNMifmBO82NhtgTyR0FvBcXhdPZjTDDVLQBNjyuLDBmYq1GLBhpqEaApiVi5ZjEf8AIwJlKs968agflsqXG5EnzgzzwRTq6YLGQplrTqYiwC9AD4D2xnfwIB1GBLMWliZUkXYAAbE26ScI85HIkxzI9gOcYeZh2iTBAUg7QoIBtAmDcRywlzTAn+rDkMaOIOwGoAOd/DYeeMRZif6PXHhEnG9G5WZN4j/bGvwKx9kuGU2pqx3Iv3mF/IYzDPI0aZppqpkmIJBsYtjMSZMzXGAOMJKT0vgqca1EkRyOMunZ6m0KOHcW0kaj6jn54fjNCoCQQZEeEfQ4qFTKkMR0OJqdIjbFOThhLKYIcklsulKoRsRpgC9hHhzxuAocFNTGIgsWvy6n/nFY4VnWpOG0q0fvIGHsSMWGv8TNUuz1Z6U0pIB6yx+mIL0kfMhpc0rxELzYZO83dnkYXy5z74AOfBG+27HAXaljOiT+9UYuR6WH0xsmVJMtf7e22D/D44aFTnL9RY+A5Kk5BZ1Hmw1H+X38cXfLuqrCxAFoxzKlRAwXTMYn5Ho6bRq2vhZnKCVAQwENuPDFPTPVALOw/iONv7YrD859YOH7C9RFx3gvZVDF1G3UYTOBMeXO/jBxaM/nnqXaCesQcJ8wq3lYnFVKzk62K3VSwKgxvfqPLGAzMXg7esxgpaQAsQeoM/piBW+awv0i388NkdOIVk9mjzttjZnBYwZ6zv4xOAS1zf2PLG6oCQS1x4/ywKOtBdbiNil58Dba04Z8Cyv4isw22A3b+QHXAWRyRZhpWSebEKv1ufpi88C4KlPvMwZzzGw8FH674WU1ETMtDahRcwWBJ8rDwGD6Y6r9MeUk/wAWCFDHZh9cIp2BxoX8Q4ZSqC6rPkMZwHJ02p1clVACVO8kcnAvHjAB/hwee06g+v8APE+TLa1lee9rRtfFOPk6zTJzjcWjjnxX8LPk6xR50nZhfUORBwBSJARgukKfELAEyWP5o6b3x9Bce4TRzuXNOqoncEWIPUH7jY44xxj4Vr5RrrIA7raSRaY585Ixo5uP29o6Mik9S2JqYsVhmLKyj5iRcEQCfr0xMV1Fj8jAotu80HfSwAHvfAtfuwswxCzJkkTBXwAHPyxM03WBAI0xuCqjflEE3PMDGVoINmqcExfkI56bE6dhbrhTmLkkbT4YZ51gJCk6RYMDYEjqOe9sLK0eJt9sW40ED1X8sF8Lpk1U2+a8epwEx57nnhrwOl35AmSI8CN/SMaZaEkWvK0HCgDYWG3XHmHVDhfdG48JxmJ/wyVlTU43x5jMZZHqIV1f/qD6fbDVKYjYe2MxmO5PH2HjohZRO2Jaa4zGYXwEJpDEgxmMwhxMuJAce4zCDGwONGx7jMMhSJ8L83jMZhoHCyod8R0tjjMZjatEJbIzvgrKjfGYzCzBELypne+G9AwMZjMQlsqG0M24NnYeTHFg4Zm3MS7f6jjzGY5ALDl2Mb4KoHvj+uWMxmJeUF6GuXHdPl+mNuEUw9MK4DC9mEjnyOMxmPS9LpmDmOH/ABVSC1iFAADVIAEdMIv/ACz4s0+PnjMZjLIK/SAZ+1T/AE/bEPEuf+bGYzFo+ArTAV5Ysfwp83r/ACxmMxSeibOm5c90YzGYzFy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9702" name="AutoShape 6" descr="data:image/jpeg;base64,/9j/4AAQSkZJRgABAQAAAQABAAD/2wCEAAkGBhMSERMUExQWFRUWGBoYGRgYFxgdGBkZGhgXGBgYGxgaHiYeHR0kGhoXHy8gJScpLCwsGh4yNTAqNSYrLCkBCQoKDgwOGg8PGiwkHSQsLywsLCwsLCwsLCwsLCwsLCwsLCwsKSwsLCwsLCwsLCwsLCwsLCwsLCwsLCwsLCwsLP/AABEIAMIBAwMBIgACEQEDEQH/xAAcAAACAgMBAQAAAAAAAAAAAAAEBQMGAAIHAQj/xABFEAACAQIEAwYEAwUHAgQHAAABAhEDIQAEEjEFQVETImFxgZEGMqGxI0LBFFKC0fAVM2JykuHxB6IkQ9PjFhc0RLLC0v/EABoBAAMBAQEBAAAAAAAAAAAAAAECAwQABQb/xAAsEQACAgICAQMDAgcBAAAAAAAAAQIRITEDEkEEIlFhcfAy8ROBkaGxwdFC/9oADAMBAAIRAxEAPwCuZThrtspOH3DeAaiNTBfIScT0W7qeAH2wblmxjSSZa2x7w/4XyygE6nPiYHsMCcU4eKbHSIU3H8sHcLbUQDh5neFirS0/mF1Pj/vi7j3jgRPq8lHpVSjBhyx0zgefFWmDz545zWyxUkEQRYjD74Szuh9PI7YHFK/aw8i8l5I2xmNdYtjO0HXFiQk+KKf92fMfbCxeCv8Am7vphv8AEVZezEzZh9jhcPiQBAoB2jr9ZxJqPZuRVSfXBFT4WsiWnyGLTRrDSL8sVKlWq1Z0KAd5vb3tjanVbQC1dhMiNCD6gH2nDx6rSEk5PZZqmdjbGJm2PKPPafPFcyYBb5qj+ZMfoPph8g1RsPUMf5YdZFYwnGYhpuFW9oMY0fOiYG+OOCZxFrkHY8oxA9YkRtNrD+hgGo7CRrI9v0GBo4nq1xTBhQBzsB9sCVeO0xzX/UBhfxFXgAa6itdojlETNsaJw5WWUnVsAVU+7LIGOy9BX1GA4zTa0g+TbYMpupgA79Dy9LjC3J02S7BBEyZU+2mxPnGNqvG6KiHqCQASqwTHgq94meUTfBWsiveCwU3tjnXF+B08zxKrUZ3otQgIyCdRKatiDJvEDkMX7I11dFZflYSLRbyxX6mfWlmqrEj5lhebFuzQ6RzIH3xi5m00vqaeN0m/oEcAyIp3qOGJ2JVVP0O+CcxxqiD/AHqEjlrXy64F4Pnv2ipUfTBlYkgkUyJUxykgk/7YJzlOd1m8Ta3kPmPoMbeNe3Bmk7eQar8Q0uTof40/njenxMVI0wxPRp+2NDk6XMkxy2IPkZb6YloZdQLSAcc00FM2y7ozQBJG8at/RcFtkUBnT3o6+sQBOPKWpbqSfD+ox6a1RosCD4sPpg4FtgmRyrLoV/mmTcnpYE3i0x4nDMtgdmI7zJt+6R9v5Y9euAFJOnVtJAODFVZ0nZIWxmAV4nTIkOCPXGYoTOZUqOCqdKMT0KMgYOy+VBx5/WzXZ5kaukg9MXTIZgOoIxVnyQ2BEjxvgnI1Hpn/AHGKwbjgV1IYcc4OKnfX5ufj/vhTwmutByzAGBz5eIjY4cvxpIuT7E/bCriGYRmDIRcQwNpvY3GA+va0db60FUvjGiCVAUTz7RfvvjKXxVQnvsgJ59qL/UYT1KO2qnKnmNJB/ivjyjQpqZ7G/KGj7QfrhrYtB3EviKiysAaaj94Kzm3+WcIKnG6Yc0walR4Dd1dIAI1DcHcfcYc1SYJ7GIEzrqEiLzJc/bCqkKQClhTDFQSWJJvfYYWWQqwmhxJ2dKZRkD/K5Ysk7ANpMAk2E8464dUqmlXp6FY2AKzvzMzbrb2wiqVRVUgMWtbQndkXX6gc8NeFZpGvqCysxrNzGxgdeW/hh40BgFNXBnUkTzDH7nDtOPGlSJJBaQBCwJNhYXI52vhJm6TB+7cXIsB78x7YiWsG0HUJU6rANJggSCQLT0wqtYQ1JjvO8RzCle7WdiZhuxprG0hAS3u2Ns3xoBe/SroRvYMP+1if0wPxDi/aqpJbUvMAL58mEYDrZ+d9RPj/ACth9ISrZt/8X96ENRfAhv5YiqfE5M3aT0Vh9SMb0akzFNz5IW+k3xrmcrUjV2Rjn3QG9sRfZlKRItVjS1y+9gzAE9YH/GI0ztWRpk3i5Ej0Ij74jo8Spxp7wA3BWSDzjePphnkKtM3Vo5gmLx0MYeAGqMoip2ZB+YsSTqEQBA9ZnaMLqOQDZqjUcA3KkgAAjSwIMC8g7+fTB9Z9bH5j4kHz3OFvEs1Fls02Ibvg6H0wL855dN8XawRTydASgy2BAXlbl9sVMcP/ABT3nzDtUdkUuaajSdL1GZdgD3BvthhkeJ1q+RSsyFHBggQS6g6SwBFp3jwxzGtxbMU80QoPaJCgaWPdAfUxERF9XWb9MY+TjTNEZM6XkshWpMxpU8unhrqxH+n9Me5/j70r1ctb96m6sB6MEOEHCvixatQHtJbSNSqYYGLgA2aOow7/ALZpOdBqKzG2h1Gq/KCMbIpVszNuxPmPimidkqgk2t+iuwwM3GTMhH5cm+8YY5vhWXJjsFY9VUgT0kfpOAz8PLP90U/if/1F+2C0FWH8NzxczpYG28kfWAPPDSlxKtrhEqEDnoUze8S4t44UZPhipIDVLiO67keP5yMMMllFpsGUuPUH745VQGmPqDVN3BHSVUn/ALSQPU4A4xle0UhourQIBfYgNBsOUem+Jhmyx/vHj/Kn6DErIWBAbffuXPrqwVgAL2IEBoJAAJIEkgROMxM2XYkmRf8AwtjMcMcuTO1VABjb8v6m98SpWZt59WP2GAGctdadSPpbflP1xtpYgwt97mw+uPKcpGtJFq4dUUj5Gc7d1J+ravtjTiNJzA01B4ArIHiFUaR4mMI6Gerom6hRykN/2X5eGBa+feoIdqjx+UGAP4RP2wz5G1Tv+wOuQ3MZmmBHMb32xIvF10kaUYQIbQA/0v64r1XPKCYXkbEx9XgTjc1Wd4LaRAmVIO0+ZF97ThINjOi05LM9q5JYKALpJBPTvAfN5DaeuN1zrfkyeYflP7Q4U+MrywipswgEkQI6GLxHTzjnO+IM/QUbgahEzq6bb9Bi8pUr/P8AZOrHnEM9XZG/8GlNQDLVcxraIJMB333i2FIzlTtBJptEKRTVDErK95Yt1Mk9cJ6GZp6iQtNgdxpM/UwbYh4Jn+yqMNWqSSFMnYCB5kW9sTXJf5+w3Si7cIyZrMdb6hp1Bdudp57GeWGGc4T2Cq0GoT07qr0BjYYXfDGc1lW+X8QqSCbKALQdpJO/QYN4tn3puVamWWbVKTAGOWpDf1DRjVGutkm2maZbM6pSoQF6LZZ5zzbzM41fOZNHIJAP8V/YRgOnXo1J0mtPOAZ9TB++AMzlkaQampTaCUJ+oMffCP6MdV5H543QWypq/ipf/s8/TG4+Iip7tGmv+atRHra+Kufh/KaT8xI8V/ljzJ8KoaxCMSIEypAjaQFJ+mEp/I3tLSPi4gwz0gSJCp2lRo9IX64Gr/FFd6umlTYqdyBHqWmB5ThYcnTmyQBuSTPsBb1GCMrAPdSfICT6wP0wyiwe3wh2nC1Zk7QwxMKqkSb7Gp8vOJv/ACnYmo1gq6AVAA+VjaW/ePPly2xCaDqAKquQVlVuqKW3lz3rcwoHnjz9ncBQo3usCFvzA3ne533ONPUj2NKOWqBoarVdoI7pC3I/eUa/SYwp43wmqtOm9NDTNNjNpnUNyOexucWvI0NFRL9+OswbwJ8rYLzVVKlN1Zdkt1giG9QR7jArwzsbFfwbx3UBQaVcLJBi8n5lI3En0JA6S64nmlytGpWMa40gmJJOwneOfpjmecrlCultLKwKOu6naRO4I3BsQcOOKcZqV61GlmlCLSXtahQylRYBUrsRO2kwRJ3F8Z3Nv7lar7EHEqSUspSNSmoldUEDmzFRe3yx4jEv/T6o9SszEt2EQhZm7ryD3QzEC0i3XxxS/j/4uNdyotTAERflv53OOs/C/C1GVoKACopKCORlQSfGZONKWV9CDHFULTstvT3PniDL1i8iL7z4eeAs3TzNAE0ylamN6VazL/kqdPMWwvPHKFQaK1OtRLWuNSn1WZ+mHtLYMsYO9NoWRq33Go3PLfp7YmogCBA9SP1P6YrbfDeXqGaddSw5SJHhFiPLDA5CqKbKHWTs6rpbyLAm2Jbex7osNCqJgEf147YLWp/UjFKyPAmXfflBthzkss1Mi9QDmCrMD7DD1gW8j0P/AJfc49wL/aCDef8AS/8A/OMwLGo4Zl+N1RIfVU9wB42wVls3ILBUHjqY/ZgMSaqY+amo84H6YNyugjuqse4x5Euz2zclHwgf9rqBH0gau6qgyVkm7FCxBhQd8AM+ZYaCSw5wYTefl29YJwbxLO6Y2s6xA37r9cQVc85BjYbyY+mFlJKK7SGjF3hEX9h6iA4U+HW3hB9sEZSutMlQxHdEbgW5e8H1wEnECATKgj/D/PfCjMcQMwxL3g92AImTfl57xjoTWobDKD3LRZk4kJkt4jSdzPU3Pn9MRcYz0UdZiJA6bz6xbfmZ6WreU1l7IAN4ifpsB52w249w5zk+0XUQrDURc7EAyfCBNvC2LRd2myc41VChs9TIBlZJgi5Prff1xG2tk1qSUBjVz1GdIN7nusRE89hhQlSNidxc8vGMN83XYUmESoaAwtdpIAva03jp1wVEDLv8IcVChqhmGYFugYAAwOU77Yt1aslcaqelufzX9x+sY5P8O8RHZOjMwIfe8AMogH/T9sN6HECjTqW3JpAP8agxi65HFUS6dmWHiHBHnUgIY+X6mMLKr5imQArnrCm/s8HDCjxknTLuk/u1FYfWfsMMTxru92uR5qpt1MjHOUH5GUZIRtxWuBam58PxAfo2MyGYqVKo7WmdIBI1B7tYKveJPzRtyGHTcbaB/wCIX1CCbYgHEtTITW1gNusWgE/lXrp645dfk538GdjnjfUXYbHsggF5Gm0ACf3Rtj1OCZup3s3XUL1LEwPAs0DzjBXEuKgQyvVqIBdpdV9pA6YCr/ESSq9iHO81CNBAM+fP97FfYnkWptYQ04YadCqESqXR6ZDaWLSykssE2+UsLdBg/NcSIVzR0gKLsbkmRado8p2whznFq1Y03emFpK6qjAjs++QpAAOqBzMwMFcQzwUIGqJUVbKKY7h/igLO1+8R0GLxfxozyVb2N+EZ/s1IfvtMk8yT8084mfC2I6nFkaWJAmdptO8T/U4W18voKkwFqKWXoNNovzEDc3mTc4Q5pSZImxvHv98eX6nmlGTSZr44JxsWcerd8hTI1WPUE2/l6Yfcbqqut2IiKYM9EprA8e8xxT+JVdbr4OB5z/RwD8ScdZqxpk90cvHf+WKcT/8AQk/gTcUzWp3O0kn18sd0+C8/2WVy9KbikkSbkaQTfYwZBE2jyx8/Vqs72OOs8A44nYUjDGkVUytzTcAK1heJBk789jjbF5M8kdRarqETE8j/AF/PFb41wpxJppM7gRfzU9z1mcQ5b4jhbHtV8pt6X+h88HZb4voEgaoPgfpDXxW6ESKhWpQYqUnX/EFb9BUX2jB+VKqsiuQJiHUi8TvqXF1p52i/5lPmMbPw6m/5VPscT6Jux7ZUqesxFZT7n+eGFFq8QChPjP6AYepwxQI7NI8UT7xOJqVLSIVVHpb2nDda0dfyIv2fPcnpgdNAP1N8Zixhm6L7f749x3VnWj56y+daRCkeeo/TScOqB3LuwBGwQ/dyowty6FQp2BO08umJ8tDayQImCDb/AE8zj5iU18Ht9H8kfFimmmFEAuAdRUz3ah/Ltcdcar3C4epDDSQNIMgkDTMyCAQb+M4Ir8N7WjrCQFfURESAGE73sSfbC2lwsv2jiW1Ow3ESt4PSVM+N+mNEGpRytf8ASTVSqzVswZsqmN5HK8bk4H/bnAK2gsDsfmQEiCettumHWX4bfuJpDLaREny3264gynC9Qem4Ae5UgR8pU6gd+V/PA4uW5UPyRVWgbIvpYkRNh4RPXykYtPDc7CstilQaWmNOkkcj4/cYSjLL0PdsSQQO7thlwhpZRII1CzbEkC3rYexwYcnvpCzj7Slcd4L+z1St9JMqbmVJ2GBq1cdn2c/LUm95BED7Yvnxjw5WQqCe7emT8w8D4zIPkcc4ZY8wLg8zzxtjK8GVoc/DFMmsqgyHlSpHKCZjbcTOLDncutMhSimNyuqfQ2YeQt4YF+AlCmvmG/8ALp6VH+Jjt9I9cQ8U4nqdoN2tz5xPj198LOTSpbH44W7YyYZVlVpdSN7qw9mpT7NgihQogAmswB2imvp+ZcJKyoR39txBI+2JsqyVCAJK7gAeoO07T4Ym5SZfql5HNR8uoHfqtpvbSvhuWOAM3xNaK0xSBVG1MdTkm7BR3gP8Jt44B4xkoDSItbVA6ed8b08v+Nl5A/CSRO0reb/4o98PxyJziWWrly1CmatQinUnTTlVYMpGrUWBO5tY4TcQrZftBTq06wIUwy15USOaBe9sOmIs5RrIp7YOYJ71iBrJY6jMgmZ26YWZaiy98Sw/eaxC7c9+WLybXgnFWtls4ZXyrUEnV2is9NCwsqgjQYBtJkTeJw2qfD9WuBUDggKCAWMgdAo2UYQ5bhX96aYKoHTukTZtVMlSCbBxq5746FwPIkRV1ahp0rAgd2ARHUib3PLGnjt7M00kAjNA06VNp/DZvMjYgj/MDbxU88JuIBQG0mZ/rn9MMvjquctUp1PyMe+BygxqHv8AYcsJs9U1QfUfWI98ed632y+5bh/SUmqD21Q8ldY9DP64rNfMa6rMeZJxY8wO9mvAz9MVJWxq48RRGWwnsGdkRBqZyFVReWYwoHiTju3BfhcZLJ06ZYMyiWPViCz6f8IYkA9B4457/wBL+BCpWfM1ANFEWnbWf5D7jpi48Z+LXAZFJCmJA3b+XljRxq8k5A+br03YqqrTqwSSggNFyxAOiQAbwOdueIKydppDaXMfmKyfLUAR74X/ALVrYliVgGFgTJEXnqOeABQOolJVZ2Ex97+uDNVoROyz5fhyoQGWrRHVWbT7HUPrhzQcq0JmqgXkShYemkg/TFU4YM1cogdRvAcR5mmR9sEft6ExUpMOsEW9CoP1wi+yCXyhVrcs5TP+ZWX7rgmm7D5szT95H1cHFFoZXKttUroegA/Sp+mHXCvhGlWMLmq89Cx+04dt1r+4UWlc+g/+5o+//uYzCtf+mND94+3++Mwty/GNSOZcPyYY6idSnlaIjpvvyw3ySKag0p3YgGIveYnlEDC/JZY6gSwGqxgX9/1wzytEqgIZjBszXIU8wZA28MfKqdM9ySDMoRsxC6jBX93+t58cQ57hCowRANLbjfTFw4HODEjmGOJ1IRjUnUICm8vvfwi+Pc1U76FacgtYCeQ0i8RN9sWjNpWiTjkgomnIjuup0mZiYkjobQQRvgPL0CajvvPbKCD3bKwAIPOYOGFVXomai94AnTEEKdpB5qPcf5cLkraS9UyCXgLfTcAeXn44eus0/qKsxYNmSxYr3dpPTYGx6kdcB5dE+dSwZSWYep3HpbBao37P2glyVGkiDcgfY2J8MSNVAJFNCCQCRp9rgxO++JX1eyiyjTiGaLgMbtvtuesddp8cUPj2VC1mZdmv5cjbbcYutSmNMgAMoggATMXHhitcdoakPIgjlsGsb+en3xr9PyXMjyQVUE5OiaWVpgGC/fPPcws+gHvgdjBBmGIO+0c/GMHsBCr4AAeHSMetSVyJkGJG1utvMDFFPs7KwjSoL4dlR2DECO7ed5i5nGmQo00VWWIvFyYPXfxOIcxmfwiLgR1i3p1P9Xxtw3Lt2S6lExMdb/fGhf4JOxrlVGkMw7TV8vUD7euF+eyxUO2qSSQAf3T48/PDKlT7QTTF1nlEGDjQMhqDUCyOCJ6G0eVpwcJZFyx5wviBzHDSrKjMAqVNUmAJFOoBMSPlJidsVvN5EqtysDbxt958MPvgfLoK1YT3ezYlIjUtu0Annplh4rhP8V5V6VTQx16pUaeQN1dR0ZTJxWT7RTJxXWTVFh4BVLUGEDuIqzO417el8XH4bY1aBLroWWVVAvOolyIHUb4ovwdmD2VbVsqAXtsYYHnMk4sZ+IkyiMdJggwQb2AJN9jaTHgcV4JVHJPmi5N0EfHGXWvlyjHvKDfciUJE9DYH1xz/ACGY1ZZeZVdJPM6ZCnwti1/2g7Ug4lm0gsIveP0xQ8pVKGvSP5GJ57G4+hxP1ajOFrwCEXB0yHhnCTVo5+qSABYT4FQf/wAh7YodFSTAuTYDryx0vJsv7HWQGD2ZYjqWdB9hOKp8BcM7bOLPypLn02+sHBi0uNEnmRfs1GRyNHLqRJUPVjcs1wPTfFTXi7dqrgariFibztHji1caywrLVqOWUKO73ZU3MydhYQMc7epvBiPOJ6eGLR7RSZOVNtFszPEdXakaT2j2I2hZiDGxJPtjQt2eoC/dAN923t06YTcGqg1AWjSoZiAbDnA8JxHmeI62hZFxaD3jMz16YpKbeScVWDofwh8VLQWsrJq1qQBYczcn1+mABWlj0Gx8SZM3wg4VWMHUb7HwvhrRribxNuV462wFyYOrI94cwYAAqWneDJ53kWtbFm4RV/EVVRZMbC4HOTuOeK5w4GSwAF5uQSOg9iPO+LZ8NUW7csRyHe2kRb9cVc1WgKGSwik3jjMH6MZiHUvZxqFqUu6NLSJ0sARfvd7paMetSJOkBSgXvGIY9BP3OIMtQ1oNL6TyYKNQwdl66suo20sBNxLDc3NxI8sfJU3k9rRrlFAYIoKizFY2HS+8nBmUzJTU0E6WldWmZiYEf1fEFGorSWM1ASAw3BixtaSIMcsAKDPec9mPV5m88wPCMUXtXYG8D3j2Z/aezrKirU/OsyQSLS0cupGK1magYKiiHgNBZTSW+0ETPPTMelsPFAVUbSpLMQ0so1AE6T0iCIxGHVnFQINIBUi2mbd7V4XHqcU5ed9rvP5kWPGkqrAt4bRLB0c6VIOlbbqBAJG8gEwOuMoUJMByJkSRyE7SN74KqOus6UUGdQIBvqEEGBE2mcD5tCC2oCYF1JkCbx44zymmqKUQ5iiFQPqkwdVhOox0F+npit8WeSgFpa/UgkGPoMWuuNF+6DHIcv8AEb8vbFU4s/41K0d8HexnoMW4H7qEkg40wKgLGxUkHxCyojxMDAGbo97vAFm2t0FxgvNTLQCZjaN8QMtxrA56ibkbx+mNvC8IDQDWpE6lIDd23kItf74e5StTZFEQqRJE7ADu9TeL+GF+byrWVAA2/etyFyf63xKinTWDMQRTaQOREc/1xpgnPQk2oobrxEJIoIpkTawkwJjnbCesJq06at8plrGREEd4ePLGnCcwe7B2Enu/l5eZ8cNeC15VtYlr7xESYPh/xgwg2K5oP4SXo5mnXXQQt1Hy3i4PgwLLPKemPM/VqZqmzLSKVKJYBWW9ShqLQpH5kvA5gnwxrmK34ZKgyjKABYdRfp3Y98TcQ+Jqlaooy9Pswh1Ehlu2yrMWi84fkk4rrWP9E0nJ9kD8HzdM9s1Kpq10W1fu6lMhrwJJInyGHuezo/Z1qlIIhWE/MCqAQNrsHJ8sVls/2lRQVRFZSzmmAgZlIaHI589htODeF8QCqCW7Re0gEixHeVDBt+bfnOG45qqOlB9rHXCKjMNAaYAIHWPyz5Tir/F2T7LNBwZ7akwNrakItPkwE4e8NzTrUqVDTIRWOk9LwDAMxHtbAn/UOoHGWfTBlxN7grPPyBxRpODROeyk5HNtpzRWYSkiG095nYn7x6YZf9NsvopZisdyQg8gJP3xHlsu6cNzh27RkMRchWmZ5ROGPwfSjJKsfPJ/1E/phE3JV4J0k7NuNcdc0P2cghS2qRtsLe+F+Q+Dmd9LkRp7SQ0B006rE7Wnly9cWBcn2INQiqraGlYXZh3RpN9JWQT9cF5ni9OtmKVM0CGVaS6DoEroI7rSCAQwgSZIBw0+VtGZ40LMp8JZQAfPpqMFDOY06gxUGO6YhD4jWI6E1uB5dKva9nKUoDOisqNb5lcCJUb2DQDvAjfh+cVNeqSA/aKCjAvqDBGgSpIaRpII3E8sRcPCulJSzd+xemTolgTpcNAaoNLiAQYO/LGdzbwwB9B6b06ormnDsHNZVXWNYETqBBBY7jvTMxJAlSkNQFRFZChV3VaYKlNUAKrSSUXlEkTBIwJk8g65er2dSaDA6ADYHTppDVB1SQFKkA/LJmDgk1Ky1jRZWbSUZGKNfQql1BWACKhiRN95mcUg3Wfz9wEuWqKj6CAmsI1NwVCN3e+AHIkAxIG0kX2xa+HcdWkrEoC40CFZdLMyyNNpNhsAd/aoVqIFPsyaZFNnVRUUq8iD8x3P+FlhtjNsRV8yzU6VTUabBGYSjNSlYQsdMQFBBBII38sWUmth+xfW+PKfKlUNgeR3E8pH1xmKDR4tKjSQBEXE7WN1zKgidu6LRjMcuXG/8f8ATuzE2QqalZtesEWGwBja2JP2pu0VTtp1CVgHynnhTkM0TAUEjY8rdT1Hlg+nnDUMDS0W5287Wx83KNPR9BWRnl0MlwWGlrLyuADYb2wVWy7Se9AYSSRz8JO0Y2di/ZAISdiwsFtfvDx5YIepCQVgKSsERbqAPm8sSk8NWBAxlUZipZQRoaARERJWJO528DgnMZV0DM7adQEAgEEbSRt4Rjfh/DHML2kIbkNJYTJMaiFWemwwY+clQH0MIIEHYbHcwThJZhb/AJBvIpzbgEBE3MwomCbHURYmMQZnJgsoSQxnvE2Om5UqTeDHvhxXRkCsIVZkz0IiQB0F774CdFAYt3jqKqTFgYkdQJ/TBV9snXjArzOZYWADbyZiTttH28MVjjD99GAsHF+k8vPFizyEFgdMkyNO/l98VfjtVSSF/wCI2P8AXXGv06XbROVjQv1YCSL/ANeNsDZlySVF2gkHkOpPXlj2m4IDkWF8TZiiH7w/MJ2vpgSLc4xp48MIJUqOJYlmKrYqJ9+u2NstxKctVZ7FkOkj/EwgHBL0FVQVX5jBv+k8hgWrlqbdxQe7BEixI5E8+sYvx8leBJpPZAublBCyUA1crdBGHKcR7PLh9GqAIHMnl4+cTgJ80oUHSRyaAIPtv54I4Zww5ioy0HU06aKbk2ZxOkeMhr4ft1Xb4EfwOsi7VsnWM06baQ51bd0zCk79L9cVhuIsnepkMFSSpFi2qxB2B++ABVqhVNQzpf5OQAPI7E+eMzGb1EmmNKKe9tcg20iLHrPhijkpYBGLjsaZfOMuXdyD2kamUA84DQvKRPe5b3xY8jxQGipZQUkEK0ENBiOcESDivZTPdkxZmLIVBJJBYcogACCIt54d0gva00Wj2RIbSxI0xMsCIMmyjw8sdHeAy1ksGTZe4Q40sY0HS06mgX3mBEHr7i/FNEZmtlsuvcaSLxpHca4i0WPtgLhtdlDvUAPad8AflJMqAN5Ef1NyOK5LWWrrIZFJggiPw6iwJ6lh740w+xl5dDnNfC71FUKgan2QUNACnum8b3OEHAaYphQwZQq8iQRK2uLi53gxgnK/Gme0hQ6WAAGhNthyxvm65MPpg1GIgAEAyJFzYWiemIwp3JCclpJM9z2XDANDVglgjBZptKqEkmSp/iE8uWB89wKmzvZRUpQ51Bo01F1NS7sCQe8oUSQY3xJx6mKhdvxIoBiVpMFKszKAACpkq3K4GoRzwfl8myRUQMPwSSNaF5WYqEWDbRvNvLGfu70ZRNwfKVESkWqCdTFU1CoAgBeAjWsYtYmbSdgsgiurU9KkVHNZGhnWkXOhy8jYs1mEkEC/W0ZvJ6yab0wWlWVgBK6hJdCTqVtXL5TBthDnswy0mdWJAbVqLBtcEiqgW50sGVpMTPOMOpaaBQVkVqjKhahZ5dmCrpYaRIYmmbiQSQ0RI8cR58LrBZqjUVIXuqQUI0/isuw1LonYG554gerU/BdXpjs6RDB2LSrv8oDLIYEsYNovgb9oLU8x+z1qvcBDCSUNMLy2OmRAW9m8CTRSTdhoNzuaVVY1Ks0qhnXEqBGkgpqkMG5EwQbDbAfEs6VqJVVaYVE/E7PSQy1FVCVUjmIkFZDTuMF1syylXJD0mVFrLtqpOgphiii8N3S2reLDGmaoKlKm9P8AEQGqxQEMAz1NHcphZKqArEExHK04e7WDgfJcWqlAVy+XqLfS7pQDlZIUtJBmI5YzGuZ4ClRteXraaTAFQiwosNQANSQNU4zE65PEo/1OuJWuFZwDSQTLCLm1vPDzIU3F7sSbhbA3NzN8VngD6bWkEDnIvvi20q4R4tNjMk7+G/hjyPUKpNI99PA1oSFaQxUGeijnYC8DfBut6gIsEhTJ/Oeunl548yecWO8F1ahvaxsLHfnjSvao0MoBFoO1r2O/kMYmqydZoilmJRjBtpa9wTJUnw54b5RadIVHNMCRfaTFj4YWjiYOlCCLwukNM8tUDu/bEeVnXpqMQQbBoMzJAHIx1ucNHDtAlbVMYVqzugdXU09wCLkeBG3thZnKYJnVKtcwuxA+2Cq2aDhgsv8AvBdxvBtscRVcsiq5YkLo2a8+N5/o4Ek5BjhCbMoRTDiSSPzeewj9N8VXi5W+gyLzb79PLFyeuSoptZQFAaIuYA98VTjuW0g8wSdhHKP0xr9PSkJJkvCazCnEAiw9DfEeeYrJBIIEcojyNsQfDlXuMvQ9fDEmZAbunbmSZ9PpjWlXIxVmIbQzdMgSZgT1i33xpRqSukGSb73HngJwxPdgKNz+ox6oEE0o1LY/rfngtILVm3Ec3pp9dNyI3HngKpnGEVJZEa0q0EzsIAJ/XElPL6kdzqjYjmDzkTgGhJEh+6psp26X54txpHNBY09m5NMmmUlSxBPOTG8mfTB2Ry6g09Kibse6olYiLbm49vHAFDKu7MVYhVAGkm08z7nBeSLaUB7rk6tQ6A2W+DJ2hKdjDP0A8K/5TINgRYRIG43t4csGtP4OtjpcVLKe8G7ok3HdIv5jAJrVQ+qB+I6qI+WdtPgN/thv/Zb1KilaYJp07mlDGCSQzAiAFv53v0MX4Ol8m9TKUS2hWcLTYK7KWaKY5Cbcp8p3xYctWL5LMCA3epoSJMgXmfG2KTVzi1Q1RJVtADCI1EXZivIm1vDFv+BPiJaOWrOQSQ6AiwJ1BuvQxjRfhGefyKhlQOUe+APjDMNRXLLtGpyAYI1Qbnyx0Kn/ANQKHOk//af1xyn47znaVgx2KzfzP/GJQi4p5sWbUvA0+Gc5SNNwGTWSH74Jdt5RS1uYF9yfIi3V6+gVWalTWCir2gXZ1XUSg/KSZF+duYxxrI5xkfu84B6kSD6C2L/w/wCIkajXZpBfSXenJFFJggKTBBCmwH5ptiMoeGZZRp2Wqm4MIumsiizWs5BhGcmQswL7HYzhFRylKkKI0VEBVnYLoZuakR8xXYwenjj1c9Tbv1abIHQMj0mMMwOkO6TGrUQDI8bm+CM7meyrNULqlduzVYfUBK/NpP5SASQIIJHjhIyTwwGnEviCmtWnLEBo1gagUcLCgCb3k7WiDIjFfXiVRBVNMwaVPVNtRRiAxUgFf3rNsCQfE34mp6HQ9mqEhhVBAqJ3I7OroN9LA78o3BtivcO40haMxSALhqTOqgMSwgs4sZUCQbE3vi/VoW/gOzmaq0S9WlDU9IpAKi1F0OrCnqYwFfXAIgbyPHXh+ZL5ZKlOp2b0CuoEA1AS+liG0A6dJLadW4O42gzXDKgpv2J/uD3lTQpFNgxL1ABpcAEEMpazbXtpw9qtCgxo92xRnpA6CJVtbMR3oANgNV+i4o3aAj3imVmtULOJLE/hVNFMzcMqBYUEQY8cZiz8G+IzSoU6cDuCO7mYBgm4BUkT/UbYzEe3G8tg93wUFqRSvYCGvPTrHrixcOzEEwBMR1na5jCnilPuahuvPBXCc0GpgCQZjfccz6gYxc8e0bPdg/BYMh3CZfWBc9Fbpbw5HDPPaNaOygFRZok8rxv5YTUaxk2YbQJgQeWC6wKFF0kLuTTIIIEWgxjz38FBo7wGZ11E2Q8wCLeRknENEHVqWXIAEGLE21E8rA2wPV0PAMrJ7qyNKgeA/XnianXZAqorMLDVIgnqSb+sHBpJi+ArJVtNQ3+a7iIMiR749ekWDE/KDpvBJG9uhEx6YDrUtLzY28ZJ3tMxt649dNKwp5zed5mxBwE/DD9URduBqQCwMATMHb+umK5xlPm1G4tscOauZa2kqCDfoQegmf8AjCriZI2YEG48eRk7czi3E8itC7hfDmRO1kaXYrbqBI+/0xHmBygfrbf6YJynEpTsDbv6kgbnZgfQk4AzZJMb8j/XTHoU++RIvBKyahqG22/6YjojQuod0ndbRPKMRKAyaVMEC/njVlCkHU0dT/vh2vBRZyYajq1mcA/PzJnnzGPKGQUA6TqEbzvvzxrVadXf6AbX9Ivj3LlWlSdIAkrMX5+MYbwJlMb8Nh3gCZADT8o9TvbAPYl2cgg0wzBQbT1I9vriTsmJUKy6STIHzRy23Hh442K9m2gyZvpXY+M2jpgRVaFlK9m+Wc1ASH00wdiTBtIIO/S+G/DeLkAtSs0qahaQxBEaSRAYeHTC+qcsKRJNQMHHdvoFgNxIvf3xFwjK9ocwEYlSZUsbyCCPHqMUjT2K3g8fi06qaqs6pZvWAI8sPPh7KjsailolwRPgDP3xU+yU1WDA65uROkCLR6RjqXwz8KGtkabBocvUaWv3SQqqY5woPrg5X6RJ15Ff9lrH94uKb8YUWDIY3Ajyk/7nHT6nwFWF9aEc/mmOfLFA+P6wFdVH5E9p2+l8CM5N01RNqNWnZT0JGqDp5T9Y949QMNaJhFjkCQsELAnvN1J2jCdPmERM87DzJw5q02ZQd3aE6AyJmOVr33wOTwRG1POBVbUAQwcHWCEEQYQbiLGOoBwyp51dFKlKvTDK7Fl/EVmkQvXr/wAYrTPLq9g3eqd02CAEBFDW6874LoHQpCkamVFN5lmJOoiBsI26TjO8aYjQ5q8SUUWYJJoSlXtIBrUtQ09xtzz3EiRffCnjdIO6ItJjTdHrpTLqCupYJSpMwGDQpn5RvzHq1iKpdmIYOFLTKhdMRBN9vLCpuLMlPsz+IpgsHF7SEg7gQTt1xbjcsUTcRrkcq6USjdkHqAGmS2l6gJ0yH27rCdLkfKetzMhbtXqpVcMCUK1KY/Fpr+dQSsgBrG7XIk4qacZrQV1kqyim20aZnTe28mfXG/DONVKE6CIO6sAyk7QZsbT74t0dB6lyq8Py9Y9p2lJdcMQG0AEiT3NBi82mOlsZilGGv2I6WJG1tgfDGY6l5r8/mLRaq1PUpB5iMKOE1wupWsVJE+OGobCXiHcqhgN/vtjKo2nE9eLp2WkVBIOrUbgHptaNjPjgjLZkN80nSTYz9Dtiv5TPHSQTCFbiL6vAYaZKuBAgaVFufhjBycdFhxTppEkxSiVAJnVPMjl4Yk/awi001NJ2BG/nhWmZUodEyWkQZmTcGflkztjdqpL3kEbT+WbeuJSVBSsYDMsqswkgWhto53PhjdsyTIJU7AA+5uN8Ku2JBGrVEao6rv7n2x5msvqZX1RpOqDttEdcFKsNgYbE1NJEXHeFrQbff3x7xHLIKbEb+W5PIDALZkDQTIYbKPHriZcvVq94q2nwBxp44pK2iMnboptWsRWVh+Q+5BvibPse0JC+nhOLZ/Zi/mpj1XAHxDwsdmtRLX0tHK38oxqhyKT0dXUQZit3WsB089r4HpAlFUmxMR16nE5uCZBAPMeHXAhKk7wdxHLFkN9QmmohpBtz9Bt0xorAaS3zGR9MaOIKKCGsCSDE2mI5kHGuYq8+RMeI646jrwSZerqaSAvPUdzyAGG/7SrCD+Q8haCOuFtFIKwQVg+mDKNQEBOczy8fbfHMnVYPMw6mSpNoEGwvv9Ptgv4brfiJVayjpyuJsT3ufTEOkCmxINrgASDfqYvj3hdYMyKZAJBIGw6gdeWOg/jwdKqOhcR+D8jpqZwOwBGpaemxJvAnleYnCX4b+P3yy1FamXV31DvRpsBA7ptYYf5rScsyHbZR5AfbFKqcNlQI2xo5pp6VGWEaw3ZcP/m2kQaD36Op/QY5dxiozVHZjLHcmcF5jLEWOGnGuBkZOjmQZWrYkflZZBB8ZBxGOcjtJYKZllEi433J84MeeGKpC3BE7kkTp3K/Y+WAmHeAmBt4+UYMLQImSdwNMifmBO82NhtgTyR0FvBcXhdPZjTDDVLQBNjyuLDBmYq1GLBhpqEaApiVi5ZjEf8AIwJlKs968agflsqXG5EnzgzzwRTq6YLGQplrTqYiwC9AD4D2xnfwIB1GBLMWliZUkXYAAbE26ScI85HIkxzI9gOcYeZh2iTBAUg7QoIBtAmDcRywlzTAn+rDkMaOIOwGoAOd/DYeeMRZif6PXHhEnG9G5WZN4j/bGvwKx9kuGU2pqx3Iv3mF/IYzDPI0aZppqpkmIJBsYtjMSZMzXGAOMJKT0vgqca1EkRyOMunZ6m0KOHcW0kaj6jn54fjNCoCQQZEeEfQ4qFTKkMR0OJqdIjbFOThhLKYIcklsulKoRsRpgC9hHhzxuAocFNTGIgsWvy6n/nFY4VnWpOG0q0fvIGHsSMWGv8TNUuz1Z6U0pIB6yx+mIL0kfMhpc0rxELzYZO83dnkYXy5z74AOfBG+27HAXaljOiT+9UYuR6WH0xsmVJMtf7e22D/D44aFTnL9RY+A5Kk5BZ1Hmw1H+X38cXfLuqrCxAFoxzKlRAwXTMYn5Ho6bRq2vhZnKCVAQwENuPDFPTPVALOw/iONv7YrD859YOH7C9RFx3gvZVDF1G3UYTOBMeXO/jBxaM/nnqXaCesQcJ8wq3lYnFVKzk62K3VSwKgxvfqPLGAzMXg7esxgpaQAsQeoM/piBW+awv0i388NkdOIVk9mjzttjZnBYwZ6zv4xOAS1zf2PLG6oCQS1x4/ywKOtBdbiNil58Dba04Z8Cyv4isw22A3b+QHXAWRyRZhpWSebEKv1ufpi88C4KlPvMwZzzGw8FH674WU1ETMtDahRcwWBJ8rDwGD6Y6r9MeUk/wAWCFDHZh9cIp2BxoX8Q4ZSqC6rPkMZwHJ02p1clVACVO8kcnAvHjAB/hwee06g+v8APE+TLa1lee9rRtfFOPk6zTJzjcWjjnxX8LPk6xR50nZhfUORBwBSJARgukKfELAEyWP5o6b3x9Bce4TRzuXNOqoncEWIPUH7jY44xxj4Vr5RrrIA7raSRaY585Ixo5uP29o6Mik9S2JqYsVhmLKyj5iRcEQCfr0xMV1Fj8jAotu80HfSwAHvfAtfuwswxCzJkkTBXwAHPyxM03WBAI0xuCqjflEE3PMDGVoINmqcExfkI56bE6dhbrhTmLkkbT4YZ51gJCk6RYMDYEjqOe9sLK0eJt9sW40ED1X8sF8Lpk1U2+a8epwEx57nnhrwOl35AmSI8CN/SMaZaEkWvK0HCgDYWG3XHmHVDhfdG48JxmJ/wyVlTU43x5jMZZHqIV1f/qD6fbDVKYjYe2MxmO5PH2HjohZRO2Jaa4zGYXwEJpDEgxmMwhxMuJAce4zCDGwONGx7jMMhSJ8L83jMZhoHCyod8R0tjjMZjatEJbIzvgrKjfGYzCzBELypne+G9AwMZjMQlsqG0M24NnYeTHFg4Zm3MS7f6jjzGY5ALDl2Mb4KoHvj+uWMxmJeUF6GuXHdPl+mNuEUw9MK4DC9mEjnyOMxmPS9LpmDmOH/ABVSC1iFAADVIAEdMIv/ACz4s0+PnjMZjLIK/SAZ+1T/AE/bEPEuf+bGYzFo+ArTAV5Ysfwp83r/ACxmMxSeibOm5c90YzGYzFy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9704" name="AutoShape 8" descr="data:image/jpeg;base64,/9j/4AAQSkZJRgABAQAAAQABAAD/2wCEAAkGBhMSERMUExQWFRUWGBoYGRgYFxgdGBkZGhgXGBgYGxgaHiYeHR0kGhoXHy8gJScpLCwsGh4yNTAqNSYrLCkBCQoKDgwOGg8PGiwkHSQsLywsLCwsLCwsLCwsLCwsLCwsLCwsKSwsLCwsLCwsLCwsLCwsLCwsLCwsLCwsLCwsLP/AABEIAMIBAwMBIgACEQEDEQH/xAAcAAACAgMBAQAAAAAAAAAAAAAEBQMGAAIHAQj/xABFEAACAQIEAwYEAwUHAgQHAAABAhEDIQAEEjEFQVETImFxgZEGMqGxI0LBFFKC0fAVM2JykuHxB6IkQ9PjFhc0RLLC0v/EABoBAAMBAQEBAAAAAAAAAAAAAAECAwQABQb/xAAsEQACAgICAQMDAgcBAAAAAAAAAQIRITEDEkEEIlFhcfAy8ROBkaGxwdFC/9oADAMBAAIRAxEAPwCuZThrtspOH3DeAaiNTBfIScT0W7qeAH2wblmxjSSZa2x7w/4XyygE6nPiYHsMCcU4eKbHSIU3H8sHcLbUQDh5neFirS0/mF1Pj/vi7j3jgRPq8lHpVSjBhyx0zgefFWmDz545zWyxUkEQRYjD74Szuh9PI7YHFK/aw8i8l5I2xmNdYtjO0HXFiQk+KKf92fMfbCxeCv8Am7vphv8AEVZezEzZh9jhcPiQBAoB2jr9ZxJqPZuRVSfXBFT4WsiWnyGLTRrDSL8sVKlWq1Z0KAd5vb3tjanVbQC1dhMiNCD6gH2nDx6rSEk5PZZqmdjbGJm2PKPPafPFcyYBb5qj+ZMfoPph8g1RsPUMf5YdZFYwnGYhpuFW9oMY0fOiYG+OOCZxFrkHY8oxA9YkRtNrD+hgGo7CRrI9v0GBo4nq1xTBhQBzsB9sCVeO0xzX/UBhfxFXgAa6itdojlETNsaJw5WWUnVsAVU+7LIGOy9BX1GA4zTa0g+TbYMpupgA79Dy9LjC3J02S7BBEyZU+2mxPnGNqvG6KiHqCQASqwTHgq94meUTfBWsiveCwU3tjnXF+B08zxKrUZ3otQgIyCdRKatiDJvEDkMX7I11dFZflYSLRbyxX6mfWlmqrEj5lhebFuzQ6RzIH3xi5m00vqaeN0m/oEcAyIp3qOGJ2JVVP0O+CcxxqiD/AHqEjlrXy64F4Pnv2ipUfTBlYkgkUyJUxykgk/7YJzlOd1m8Ta3kPmPoMbeNe3Bmk7eQar8Q0uTof40/njenxMVI0wxPRp+2NDk6XMkxy2IPkZb6YloZdQLSAcc00FM2y7ozQBJG8at/RcFtkUBnT3o6+sQBOPKWpbqSfD+ox6a1RosCD4sPpg4FtgmRyrLoV/mmTcnpYE3i0x4nDMtgdmI7zJt+6R9v5Y9euAFJOnVtJAODFVZ0nZIWxmAV4nTIkOCPXGYoTOZUqOCqdKMT0KMgYOy+VBx5/WzXZ5kaukg9MXTIZgOoIxVnyQ2BEjxvgnI1Hpn/AHGKwbjgV1IYcc4OKnfX5ufj/vhTwmutByzAGBz5eIjY4cvxpIuT7E/bCriGYRmDIRcQwNpvY3GA+va0db60FUvjGiCVAUTz7RfvvjKXxVQnvsgJ59qL/UYT1KO2qnKnmNJB/ivjyjQpqZ7G/KGj7QfrhrYtB3EviKiysAaaj94Kzm3+WcIKnG6Yc0walR4Dd1dIAI1DcHcfcYc1SYJ7GIEzrqEiLzJc/bCqkKQClhTDFQSWJJvfYYWWQqwmhxJ2dKZRkD/K5Ysk7ANpMAk2E8464dUqmlXp6FY2AKzvzMzbrb2wiqVRVUgMWtbQndkXX6gc8NeFZpGvqCysxrNzGxgdeW/hh40BgFNXBnUkTzDH7nDtOPGlSJJBaQBCwJNhYXI52vhJm6TB+7cXIsB78x7YiWsG0HUJU6rANJggSCQLT0wqtYQ1JjvO8RzCle7WdiZhuxprG0hAS3u2Ns3xoBe/SroRvYMP+1if0wPxDi/aqpJbUvMAL58mEYDrZ+d9RPj/ACth9ISrZt/8X96ENRfAhv5YiqfE5M3aT0Vh9SMb0akzFNz5IW+k3xrmcrUjV2Rjn3QG9sRfZlKRItVjS1y+9gzAE9YH/GI0ztWRpk3i5Ej0Ij74jo8Spxp7wA3BWSDzjePphnkKtM3Vo5gmLx0MYeAGqMoip2ZB+YsSTqEQBA9ZnaMLqOQDZqjUcA3KkgAAjSwIMC8g7+fTB9Z9bH5j4kHz3OFvEs1Fls02Ibvg6H0wL855dN8XawRTydASgy2BAXlbl9sVMcP/ABT3nzDtUdkUuaajSdL1GZdgD3BvthhkeJ1q+RSsyFHBggQS6g6SwBFp3jwxzGtxbMU80QoPaJCgaWPdAfUxERF9XWb9MY+TjTNEZM6XkshWpMxpU8unhrqxH+n9Me5/j70r1ctb96m6sB6MEOEHCvixatQHtJbSNSqYYGLgA2aOow7/ALZpOdBqKzG2h1Gq/KCMbIpVszNuxPmPimidkqgk2t+iuwwM3GTMhH5cm+8YY5vhWXJjsFY9VUgT0kfpOAz8PLP90U/if/1F+2C0FWH8NzxczpYG28kfWAPPDSlxKtrhEqEDnoUze8S4t44UZPhipIDVLiO67keP5yMMMllFpsGUuPUH745VQGmPqDVN3BHSVUn/ALSQPU4A4xle0UhourQIBfYgNBsOUem+Jhmyx/vHj/Kn6DErIWBAbffuXPrqwVgAL2IEBoJAAJIEkgROMxM2XYkmRf8AwtjMcMcuTO1VABjb8v6m98SpWZt59WP2GAGctdadSPpbflP1xtpYgwt97mw+uPKcpGtJFq4dUUj5Gc7d1J+ravtjTiNJzA01B4ArIHiFUaR4mMI6Gerom6hRykN/2X5eGBa+feoIdqjx+UGAP4RP2wz5G1Tv+wOuQ3MZmmBHMb32xIvF10kaUYQIbQA/0v64r1XPKCYXkbEx9XgTjc1Wd4LaRAmVIO0+ZF97ThINjOi05LM9q5JYKALpJBPTvAfN5DaeuN1zrfkyeYflP7Q4U+MrywipswgEkQI6GLxHTzjnO+IM/QUbgahEzq6bb9Bi8pUr/P8AZOrHnEM9XZG/8GlNQDLVcxraIJMB333i2FIzlTtBJptEKRTVDErK95Yt1Mk9cJ6GZp6iQtNgdxpM/UwbYh4Jn+yqMNWqSSFMnYCB5kW9sTXJf5+w3Si7cIyZrMdb6hp1Bdudp57GeWGGc4T2Cq0GoT07qr0BjYYXfDGc1lW+X8QqSCbKALQdpJO/QYN4tn3puVamWWbVKTAGOWpDf1DRjVGutkm2maZbM6pSoQF6LZZ5zzbzM41fOZNHIJAP8V/YRgOnXo1J0mtPOAZ9TB++AMzlkaQampTaCUJ+oMffCP6MdV5H543QWypq/ipf/s8/TG4+Iip7tGmv+atRHra+Kufh/KaT8xI8V/ljzJ8KoaxCMSIEypAjaQFJ+mEp/I3tLSPi4gwz0gSJCp2lRo9IX64Gr/FFd6umlTYqdyBHqWmB5ThYcnTmyQBuSTPsBb1GCMrAPdSfICT6wP0wyiwe3wh2nC1Zk7QwxMKqkSb7Gp8vOJv/ACnYmo1gq6AVAA+VjaW/ePPly2xCaDqAKquQVlVuqKW3lz3rcwoHnjz9ncBQo3usCFvzA3ne533ONPUj2NKOWqBoarVdoI7pC3I/eUa/SYwp43wmqtOm9NDTNNjNpnUNyOexucWvI0NFRL9+OswbwJ8rYLzVVKlN1Zdkt1giG9QR7jArwzsbFfwbx3UBQaVcLJBi8n5lI3En0JA6S64nmlytGpWMa40gmJJOwneOfpjmecrlCultLKwKOu6naRO4I3BsQcOOKcZqV61GlmlCLSXtahQylRYBUrsRO2kwRJ3F8Z3Nv7lar7EHEqSUspSNSmoldUEDmzFRe3yx4jEv/T6o9SszEt2EQhZm7ryD3QzEC0i3XxxS/j/4uNdyotTAERflv53OOs/C/C1GVoKACopKCORlQSfGZONKWV9CDHFULTstvT3PniDL1i8iL7z4eeAs3TzNAE0ylamN6VazL/kqdPMWwvPHKFQaK1OtRLWuNSn1WZ+mHtLYMsYO9NoWRq33Go3PLfp7YmogCBA9SP1P6YrbfDeXqGaddSw5SJHhFiPLDA5CqKbKHWTs6rpbyLAm2Jbex7osNCqJgEf147YLWp/UjFKyPAmXfflBthzkss1Mi9QDmCrMD7DD1gW8j0P/AJfc49wL/aCDef8AS/8A/OMwLGo4Zl+N1RIfVU9wB42wVls3ILBUHjqY/ZgMSaqY+amo84H6YNyugjuqse4x5Euz2zclHwgf9rqBH0gau6qgyVkm7FCxBhQd8AM+ZYaCSw5wYTefl29YJwbxLO6Y2s6xA37r9cQVc85BjYbyY+mFlJKK7SGjF3hEX9h6iA4U+HW3hB9sEZSutMlQxHdEbgW5e8H1wEnECATKgj/D/PfCjMcQMwxL3g92AImTfl57xjoTWobDKD3LRZk4kJkt4jSdzPU3Pn9MRcYz0UdZiJA6bz6xbfmZ6WreU1l7IAN4ifpsB52w249w5zk+0XUQrDURc7EAyfCBNvC2LRd2myc41VChs9TIBlZJgi5Prff1xG2tk1qSUBjVz1GdIN7nusRE89hhQlSNidxc8vGMN83XYUmESoaAwtdpIAva03jp1wVEDLv8IcVChqhmGYFugYAAwOU77Yt1aslcaqelufzX9x+sY5P8O8RHZOjMwIfe8AMogH/T9sN6HECjTqW3JpAP8agxi65HFUS6dmWHiHBHnUgIY+X6mMLKr5imQArnrCm/s8HDCjxknTLuk/u1FYfWfsMMTxru92uR5qpt1MjHOUH5GUZIRtxWuBam58PxAfo2MyGYqVKo7WmdIBI1B7tYKveJPzRtyGHTcbaB/wCIX1CCbYgHEtTITW1gNusWgE/lXrp645dfk538GdjnjfUXYbHsggF5Gm0ACf3Rtj1OCZup3s3XUL1LEwPAs0DzjBXEuKgQyvVqIBdpdV9pA6YCr/ESSq9iHO81CNBAM+fP97FfYnkWptYQ04YadCqESqXR6ZDaWLSykssE2+UsLdBg/NcSIVzR0gKLsbkmRado8p2whznFq1Y03emFpK6qjAjs++QpAAOqBzMwMFcQzwUIGqJUVbKKY7h/igLO1+8R0GLxfxozyVb2N+EZ/s1IfvtMk8yT8084mfC2I6nFkaWJAmdptO8T/U4W18voKkwFqKWXoNNovzEDc3mTc4Q5pSZImxvHv98eX6nmlGTSZr44JxsWcerd8hTI1WPUE2/l6Yfcbqqut2IiKYM9EprA8e8xxT+JVdbr4OB5z/RwD8ScdZqxpk90cvHf+WKcT/8AQk/gTcUzWp3O0kn18sd0+C8/2WVy9KbikkSbkaQTfYwZBE2jyx8/Vqs72OOs8A44nYUjDGkVUytzTcAK1heJBk789jjbF5M8kdRarqETE8j/AF/PFb41wpxJppM7gRfzU9z1mcQ5b4jhbHtV8pt6X+h88HZb4voEgaoPgfpDXxW6ESKhWpQYqUnX/EFb9BUX2jB+VKqsiuQJiHUi8TvqXF1p52i/5lPmMbPw6m/5VPscT6Jux7ZUqesxFZT7n+eGFFq8QChPjP6AYepwxQI7NI8UT7xOJqVLSIVVHpb2nDda0dfyIv2fPcnpgdNAP1N8Zixhm6L7f749x3VnWj56y+daRCkeeo/TScOqB3LuwBGwQ/dyowty6FQp2BO08umJ8tDayQImCDb/AE8zj5iU18Ht9H8kfFimmmFEAuAdRUz3ah/Ltcdcar3C4epDDSQNIMgkDTMyCAQb+M4Ir8N7WjrCQFfURESAGE73sSfbC2lwsv2jiW1Ow3ESt4PSVM+N+mNEGpRytf8ASTVSqzVswZsqmN5HK8bk4H/bnAK2gsDsfmQEiCettumHWX4bfuJpDLaREny3264gynC9Qem4Ae5UgR8pU6gd+V/PA4uW5UPyRVWgbIvpYkRNh4RPXykYtPDc7CstilQaWmNOkkcj4/cYSjLL0PdsSQQO7thlwhpZRII1CzbEkC3rYexwYcnvpCzj7Slcd4L+z1St9JMqbmVJ2GBq1cdn2c/LUm95BED7Yvnxjw5WQqCe7emT8w8D4zIPkcc4ZY8wLg8zzxtjK8GVoc/DFMmsqgyHlSpHKCZjbcTOLDncutMhSimNyuqfQ2YeQt4YF+AlCmvmG/8ALp6VH+Jjt9I9cQ8U4nqdoN2tz5xPj198LOTSpbH44W7YyYZVlVpdSN7qw9mpT7NgihQogAmswB2imvp+ZcJKyoR39txBI+2JsqyVCAJK7gAeoO07T4Ym5SZfql5HNR8uoHfqtpvbSvhuWOAM3xNaK0xSBVG1MdTkm7BR3gP8Jt44B4xkoDSItbVA6ed8b08v+Nl5A/CSRO0reb/4o98PxyJziWWrly1CmatQinUnTTlVYMpGrUWBO5tY4TcQrZftBTq06wIUwy15USOaBe9sOmIs5RrIp7YOYJ71iBrJY6jMgmZ26YWZaiy98Sw/eaxC7c9+WLybXgnFWtls4ZXyrUEnV2is9NCwsqgjQYBtJkTeJw2qfD9WuBUDggKCAWMgdAo2UYQ5bhX96aYKoHTukTZtVMlSCbBxq5746FwPIkRV1ahp0rAgd2ARHUib3PLGnjt7M00kAjNA06VNp/DZvMjYgj/MDbxU88JuIBQG0mZ/rn9MMvjquctUp1PyMe+BygxqHv8AYcsJs9U1QfUfWI98ed632y+5bh/SUmqD21Q8ldY9DP64rNfMa6rMeZJxY8wO9mvAz9MVJWxq48RRGWwnsGdkRBqZyFVReWYwoHiTju3BfhcZLJ06ZYMyiWPViCz6f8IYkA9B4457/wBL+BCpWfM1ANFEWnbWf5D7jpi48Z+LXAZFJCmJA3b+XljRxq8k5A+br03YqqrTqwSSggNFyxAOiQAbwOdueIKydppDaXMfmKyfLUAR74X/ALVrYliVgGFgTJEXnqOeABQOolJVZ2Ex97+uDNVoROyz5fhyoQGWrRHVWbT7HUPrhzQcq0JmqgXkShYemkg/TFU4YM1cogdRvAcR5mmR9sEft6ExUpMOsEW9CoP1wi+yCXyhVrcs5TP+ZWX7rgmm7D5szT95H1cHFFoZXKttUroegA/Sp+mHXCvhGlWMLmq89Cx+04dt1r+4UWlc+g/+5o+//uYzCtf+mND94+3++Mwty/GNSOZcPyYY6idSnlaIjpvvyw3ySKag0p3YgGIveYnlEDC/JZY6gSwGqxgX9/1wzytEqgIZjBszXIU8wZA28MfKqdM9ySDMoRsxC6jBX93+t58cQ57hCowRANLbjfTFw4HODEjmGOJ1IRjUnUICm8vvfwi+Pc1U76FacgtYCeQ0i8RN9sWjNpWiTjkgomnIjuup0mZiYkjobQQRvgPL0CajvvPbKCD3bKwAIPOYOGFVXomai94AnTEEKdpB5qPcf5cLkraS9UyCXgLfTcAeXn44eus0/qKsxYNmSxYr3dpPTYGx6kdcB5dE+dSwZSWYep3HpbBao37P2glyVGkiDcgfY2J8MSNVAJFNCCQCRp9rgxO++JX1eyiyjTiGaLgMbtvtuesddp8cUPj2VC1mZdmv5cjbbcYutSmNMgAMoggATMXHhitcdoakPIgjlsGsb+en3xr9PyXMjyQVUE5OiaWVpgGC/fPPcws+gHvgdjBBmGIO+0c/GMHsBCr4AAeHSMetSVyJkGJG1utvMDFFPs7KwjSoL4dlR2DECO7ed5i5nGmQo00VWWIvFyYPXfxOIcxmfwiLgR1i3p1P9Xxtw3Lt2S6lExMdb/fGhf4JOxrlVGkMw7TV8vUD7euF+eyxUO2qSSQAf3T48/PDKlT7QTTF1nlEGDjQMhqDUCyOCJ6G0eVpwcJZFyx5wviBzHDSrKjMAqVNUmAJFOoBMSPlJidsVvN5EqtysDbxt958MPvgfLoK1YT3ezYlIjUtu0Annplh4rhP8V5V6VTQx16pUaeQN1dR0ZTJxWT7RTJxXWTVFh4BVLUGEDuIqzO417el8XH4bY1aBLroWWVVAvOolyIHUb4ovwdmD2VbVsqAXtsYYHnMk4sZ+IkyiMdJggwQb2AJN9jaTHgcV4JVHJPmi5N0EfHGXWvlyjHvKDfciUJE9DYH1xz/ACGY1ZZeZVdJPM6ZCnwti1/2g7Ug4lm0gsIveP0xQ8pVKGvSP5GJ57G4+hxP1ajOFrwCEXB0yHhnCTVo5+qSABYT4FQf/wAh7YodFSTAuTYDryx0vJsv7HWQGD2ZYjqWdB9hOKp8BcM7bOLPypLn02+sHBi0uNEnmRfs1GRyNHLqRJUPVjcs1wPTfFTXi7dqrgariFibztHji1caywrLVqOWUKO73ZU3MydhYQMc7epvBiPOJ6eGLR7RSZOVNtFszPEdXakaT2j2I2hZiDGxJPtjQt2eoC/dAN923t06YTcGqg1AWjSoZiAbDnA8JxHmeI62hZFxaD3jMz16YpKbeScVWDofwh8VLQWsrJq1qQBYczcn1+mABWlj0Gx8SZM3wg4VWMHUb7HwvhrRribxNuV462wFyYOrI94cwYAAqWneDJ53kWtbFm4RV/EVVRZMbC4HOTuOeK5w4GSwAF5uQSOg9iPO+LZ8NUW7csRyHe2kRb9cVc1WgKGSwik3jjMH6MZiHUvZxqFqUu6NLSJ0sARfvd7paMetSJOkBSgXvGIY9BP3OIMtQ1oNL6TyYKNQwdl66suo20sBNxLDc3NxI8sfJU3k9rRrlFAYIoKizFY2HS+8nBmUzJTU0E6WldWmZiYEf1fEFGorSWM1ASAw3BixtaSIMcsAKDPec9mPV5m88wPCMUXtXYG8D3j2Z/aezrKirU/OsyQSLS0cupGK1magYKiiHgNBZTSW+0ETPPTMelsPFAVUbSpLMQ0so1AE6T0iCIxGHVnFQINIBUi2mbd7V4XHqcU5ed9rvP5kWPGkqrAt4bRLB0c6VIOlbbqBAJG8gEwOuMoUJMByJkSRyE7SN74KqOus6UUGdQIBvqEEGBE2mcD5tCC2oCYF1JkCbx44zymmqKUQ5iiFQPqkwdVhOox0F+npit8WeSgFpa/UgkGPoMWuuNF+6DHIcv8AEb8vbFU4s/41K0d8HexnoMW4H7qEkg40wKgLGxUkHxCyojxMDAGbo97vAFm2t0FxgvNTLQCZjaN8QMtxrA56ibkbx+mNvC8IDQDWpE6lIDd23kItf74e5StTZFEQqRJE7ADu9TeL+GF+byrWVAA2/etyFyf63xKinTWDMQRTaQOREc/1xpgnPQk2oobrxEJIoIpkTawkwJjnbCesJq06at8plrGREEd4ePLGnCcwe7B2Enu/l5eZ8cNeC15VtYlr7xESYPh/xgwg2K5oP4SXo5mnXXQQt1Hy3i4PgwLLPKemPM/VqZqmzLSKVKJYBWW9ShqLQpH5kvA5gnwxrmK34ZKgyjKABYdRfp3Y98TcQ+Jqlaooy9Pswh1Ehlu2yrMWi84fkk4rrWP9E0nJ9kD8HzdM9s1Kpq10W1fu6lMhrwJJInyGHuezo/Z1qlIIhWE/MCqAQNrsHJ8sVls/2lRQVRFZSzmmAgZlIaHI589htODeF8QCqCW7Re0gEixHeVDBt+bfnOG45qqOlB9rHXCKjMNAaYAIHWPyz5Tir/F2T7LNBwZ7akwNrakItPkwE4e8NzTrUqVDTIRWOk9LwDAMxHtbAn/UOoHGWfTBlxN7grPPyBxRpODROeyk5HNtpzRWYSkiG095nYn7x6YZf9NsvopZisdyQg8gJP3xHlsu6cNzh27RkMRchWmZ5ROGPwfSjJKsfPJ/1E/phE3JV4J0k7NuNcdc0P2cghS2qRtsLe+F+Q+Dmd9LkRp7SQ0B006rE7Wnly9cWBcn2INQiqraGlYXZh3RpN9JWQT9cF5ni9OtmKVM0CGVaS6DoEroI7rSCAQwgSZIBw0+VtGZ40LMp8JZQAfPpqMFDOY06gxUGO6YhD4jWI6E1uB5dKva9nKUoDOisqNb5lcCJUb2DQDvAjfh+cVNeqSA/aKCjAvqDBGgSpIaRpII3E8sRcPCulJSzd+xemTolgTpcNAaoNLiAQYO/LGdzbwwB9B6b06ormnDsHNZVXWNYETqBBBY7jvTMxJAlSkNQFRFZChV3VaYKlNUAKrSSUXlEkTBIwJk8g65er2dSaDA6ADYHTppDVB1SQFKkA/LJmDgk1Ky1jRZWbSUZGKNfQql1BWACKhiRN95mcUg3Wfz9wEuWqKj6CAmsI1NwVCN3e+AHIkAxIG0kX2xa+HcdWkrEoC40CFZdLMyyNNpNhsAd/aoVqIFPsyaZFNnVRUUq8iD8x3P+FlhtjNsRV8yzU6VTUabBGYSjNSlYQsdMQFBBBII38sWUmth+xfW+PKfKlUNgeR3E8pH1xmKDR4tKjSQBEXE7WN1zKgidu6LRjMcuXG/8f8ATuzE2QqalZtesEWGwBja2JP2pu0VTtp1CVgHynnhTkM0TAUEjY8rdT1Hlg+nnDUMDS0W5287Wx83KNPR9BWRnl0MlwWGlrLyuADYb2wVWy7Se9AYSSRz8JO0Y2di/ZAISdiwsFtfvDx5YIepCQVgKSsERbqAPm8sSk8NWBAxlUZipZQRoaARERJWJO528DgnMZV0DM7adQEAgEEbSRt4Rjfh/DHML2kIbkNJYTJMaiFWemwwY+clQH0MIIEHYbHcwThJZhb/AJBvIpzbgEBE3MwomCbHURYmMQZnJgsoSQxnvE2Om5UqTeDHvhxXRkCsIVZkz0IiQB0F774CdFAYt3jqKqTFgYkdQJ/TBV9snXjArzOZYWADbyZiTttH28MVjjD99GAsHF+k8vPFizyEFgdMkyNO/l98VfjtVSSF/wCI2P8AXXGv06XbROVjQv1YCSL/ANeNsDZlySVF2gkHkOpPXlj2m4IDkWF8TZiiH7w/MJ2vpgSLc4xp48MIJUqOJYlmKrYqJ9+u2NstxKctVZ7FkOkj/EwgHBL0FVQVX5jBv+k8hgWrlqbdxQe7BEixI5E8+sYvx8leBJpPZAublBCyUA1crdBGHKcR7PLh9GqAIHMnl4+cTgJ80oUHSRyaAIPtv54I4Zww5ioy0HU06aKbk2ZxOkeMhr4ft1Xb4EfwOsi7VsnWM06baQ51bd0zCk79L9cVhuIsnepkMFSSpFi2qxB2B++ABVqhVNQzpf5OQAPI7E+eMzGb1EmmNKKe9tcg20iLHrPhijkpYBGLjsaZfOMuXdyD2kamUA84DQvKRPe5b3xY8jxQGipZQUkEK0ENBiOcESDivZTPdkxZmLIVBJJBYcogACCIt54d0gva00Wj2RIbSxI0xMsCIMmyjw8sdHeAy1ksGTZe4Q40sY0HS06mgX3mBEHr7i/FNEZmtlsuvcaSLxpHca4i0WPtgLhtdlDvUAPad8AflJMqAN5Ef1NyOK5LWWrrIZFJggiPw6iwJ6lh740w+xl5dDnNfC71FUKgan2QUNACnum8b3OEHAaYphQwZQq8iQRK2uLi53gxgnK/Gme0hQ6WAAGhNthyxvm65MPpg1GIgAEAyJFzYWiemIwp3JCclpJM9z2XDANDVglgjBZptKqEkmSp/iE8uWB89wKmzvZRUpQ51Bo01F1NS7sCQe8oUSQY3xJx6mKhdvxIoBiVpMFKszKAACpkq3K4GoRzwfl8myRUQMPwSSNaF5WYqEWDbRvNvLGfu70ZRNwfKVESkWqCdTFU1CoAgBeAjWsYtYmbSdgsgiurU9KkVHNZGhnWkXOhy8jYs1mEkEC/W0ZvJ6yab0wWlWVgBK6hJdCTqVtXL5TBthDnswy0mdWJAbVqLBtcEiqgW50sGVpMTPOMOpaaBQVkVqjKhahZ5dmCrpYaRIYmmbiQSQ0RI8cR58LrBZqjUVIXuqQUI0/isuw1LonYG554gerU/BdXpjs6RDB2LSrv8oDLIYEsYNovgb9oLU8x+z1qvcBDCSUNMLy2OmRAW9m8CTRSTdhoNzuaVVY1Ks0qhnXEqBGkgpqkMG5EwQbDbAfEs6VqJVVaYVE/E7PSQy1FVCVUjmIkFZDTuMF1syylXJD0mVFrLtqpOgphiii8N3S2reLDGmaoKlKm9P8AEQGqxQEMAz1NHcphZKqArEExHK04e7WDgfJcWqlAVy+XqLfS7pQDlZIUtJBmI5YzGuZ4ClRteXraaTAFQiwosNQANSQNU4zE65PEo/1OuJWuFZwDSQTLCLm1vPDzIU3F7sSbhbA3NzN8VngD6bWkEDnIvvi20q4R4tNjMk7+G/hjyPUKpNI99PA1oSFaQxUGeijnYC8DfBut6gIsEhTJ/Oeunl548yecWO8F1ahvaxsLHfnjSvao0MoBFoO1r2O/kMYmqydZoilmJRjBtpa9wTJUnw54b5RadIVHNMCRfaTFj4YWjiYOlCCLwukNM8tUDu/bEeVnXpqMQQbBoMzJAHIx1ucNHDtAlbVMYVqzugdXU09wCLkeBG3thZnKYJnVKtcwuxA+2Cq2aDhgsv8AvBdxvBtscRVcsiq5YkLo2a8+N5/o4Ek5BjhCbMoRTDiSSPzeewj9N8VXi5W+gyLzb79PLFyeuSoptZQFAaIuYA98VTjuW0g8wSdhHKP0xr9PSkJJkvCazCnEAiw9DfEeeYrJBIIEcojyNsQfDlXuMvQ9fDEmZAbunbmSZ9PpjWlXIxVmIbQzdMgSZgT1i33xpRqSukGSb73HngJwxPdgKNz+ox6oEE0o1LY/rfngtILVm3Ec3pp9dNyI3HngKpnGEVJZEa0q0EzsIAJ/XElPL6kdzqjYjmDzkTgGhJEh+6psp26X54txpHNBY09m5NMmmUlSxBPOTG8mfTB2Ry6g09Kibse6olYiLbm49vHAFDKu7MVYhVAGkm08z7nBeSLaUB7rk6tQ6A2W+DJ2hKdjDP0A8K/5TINgRYRIG43t4csGtP4OtjpcVLKe8G7ok3HdIv5jAJrVQ+qB+I6qI+WdtPgN/thv/Zb1KilaYJp07mlDGCSQzAiAFv53v0MX4Ol8m9TKUS2hWcLTYK7KWaKY5Cbcp8p3xYctWL5LMCA3epoSJMgXmfG2KTVzi1Q1RJVtADCI1EXZivIm1vDFv+BPiJaOWrOQSQ6AiwJ1BuvQxjRfhGefyKhlQOUe+APjDMNRXLLtGpyAYI1Qbnyx0Kn/ANQKHOk//af1xyn47znaVgx2KzfzP/GJQi4p5sWbUvA0+Gc5SNNwGTWSH74Jdt5RS1uYF9yfIi3V6+gVWalTWCir2gXZ1XUSg/KSZF+duYxxrI5xkfu84B6kSD6C2L/w/wCIkajXZpBfSXenJFFJggKTBBCmwH5ptiMoeGZZRp2Wqm4MIumsiizWs5BhGcmQswL7HYzhFRylKkKI0VEBVnYLoZuakR8xXYwenjj1c9Tbv1abIHQMj0mMMwOkO6TGrUQDI8bm+CM7meyrNULqlduzVYfUBK/NpP5SASQIIJHjhIyTwwGnEviCmtWnLEBo1gagUcLCgCb3k7WiDIjFfXiVRBVNMwaVPVNtRRiAxUgFf3rNsCQfE34mp6HQ9mqEhhVBAqJ3I7OroN9LA78o3BtivcO40haMxSALhqTOqgMSwgs4sZUCQbE3vi/VoW/gOzmaq0S9WlDU9IpAKi1F0OrCnqYwFfXAIgbyPHXh+ZL5ZKlOp2b0CuoEA1AS+liG0A6dJLadW4O42gzXDKgpv2J/uD3lTQpFNgxL1ABpcAEEMpazbXtpw9qtCgxo92xRnpA6CJVtbMR3oANgNV+i4o3aAj3imVmtULOJLE/hVNFMzcMqBYUEQY8cZiz8G+IzSoU6cDuCO7mYBgm4BUkT/UbYzEe3G8tg93wUFqRSvYCGvPTrHrixcOzEEwBMR1na5jCnilPuahuvPBXCc0GpgCQZjfccz6gYxc8e0bPdg/BYMh3CZfWBc9Fbpbw5HDPPaNaOygFRZok8rxv5YTUaxk2YbQJgQeWC6wKFF0kLuTTIIIEWgxjz38FBo7wGZ11E2Q8wCLeRknENEHVqWXIAEGLE21E8rA2wPV0PAMrJ7qyNKgeA/XnianXZAqorMLDVIgnqSb+sHBpJi+ArJVtNQ3+a7iIMiR749ekWDE/KDpvBJG9uhEx6YDrUtLzY28ZJ3tMxt649dNKwp5zed5mxBwE/DD9URduBqQCwMATMHb+umK5xlPm1G4tscOauZa2kqCDfoQegmf8AjCriZI2YEG48eRk7czi3E8itC7hfDmRO1kaXYrbqBI+/0xHmBygfrbf6YJynEpTsDbv6kgbnZgfQk4AzZJMb8j/XTHoU++RIvBKyahqG22/6YjojQuod0ndbRPKMRKAyaVMEC/njVlCkHU0dT/vh2vBRZyYajq1mcA/PzJnnzGPKGQUA6TqEbzvvzxrVadXf6AbX9Ivj3LlWlSdIAkrMX5+MYbwJlMb8Nh3gCZADT8o9TvbAPYl2cgg0wzBQbT1I9vriTsmJUKy6STIHzRy23Hh442K9m2gyZvpXY+M2jpgRVaFlK9m+Wc1ASH00wdiTBtIIO/S+G/DeLkAtSs0qahaQxBEaSRAYeHTC+qcsKRJNQMHHdvoFgNxIvf3xFwjK9ocwEYlSZUsbyCCPHqMUjT2K3g8fi06qaqs6pZvWAI8sPPh7KjsailolwRPgDP3xU+yU1WDA65uROkCLR6RjqXwz8KGtkabBocvUaWv3SQqqY5woPrg5X6RJ15Ff9lrH94uKb8YUWDIY3Ajyk/7nHT6nwFWF9aEc/mmOfLFA+P6wFdVH5E9p2+l8CM5N01RNqNWnZT0JGqDp5T9Y949QMNaJhFjkCQsELAnvN1J2jCdPmERM87DzJw5q02ZQd3aE6AyJmOVr33wOTwRG1POBVbUAQwcHWCEEQYQbiLGOoBwyp51dFKlKvTDK7Fl/EVmkQvXr/wAYrTPLq9g3eqd02CAEBFDW6874LoHQpCkamVFN5lmJOoiBsI26TjO8aYjQ5q8SUUWYJJoSlXtIBrUtQ09xtzz3EiRffCnjdIO6ItJjTdHrpTLqCupYJSpMwGDQpn5RvzHq1iKpdmIYOFLTKhdMRBN9vLCpuLMlPsz+IpgsHF7SEg7gQTt1xbjcsUTcRrkcq6USjdkHqAGmS2l6gJ0yH27rCdLkfKetzMhbtXqpVcMCUK1KY/Fpr+dQSsgBrG7XIk4qacZrQV1kqyim20aZnTe28mfXG/DONVKE6CIO6sAyk7QZsbT74t0dB6lyq8Py9Y9p2lJdcMQG0AEiT3NBi82mOlsZilGGv2I6WJG1tgfDGY6l5r8/mLRaq1PUpB5iMKOE1wupWsVJE+OGobCXiHcqhgN/vtjKo2nE9eLp2WkVBIOrUbgHptaNjPjgjLZkN80nSTYz9Dtiv5TPHSQTCFbiL6vAYaZKuBAgaVFufhjBycdFhxTppEkxSiVAJnVPMjl4Yk/awi001NJ2BG/nhWmZUodEyWkQZmTcGflkztjdqpL3kEbT+WbeuJSVBSsYDMsqswkgWhto53PhjdsyTIJU7AA+5uN8Ku2JBGrVEao6rv7n2x5msvqZX1RpOqDttEdcFKsNgYbE1NJEXHeFrQbff3x7xHLIKbEb+W5PIDALZkDQTIYbKPHriZcvVq94q2nwBxp44pK2iMnboptWsRWVh+Q+5BvibPse0JC+nhOLZ/Zi/mpj1XAHxDwsdmtRLX0tHK38oxqhyKT0dXUQZit3WsB089r4HpAlFUmxMR16nE5uCZBAPMeHXAhKk7wdxHLFkN9QmmohpBtz9Bt0xorAaS3zGR9MaOIKKCGsCSDE2mI5kHGuYq8+RMeI646jrwSZerqaSAvPUdzyAGG/7SrCD+Q8haCOuFtFIKwQVg+mDKNQEBOczy8fbfHMnVYPMw6mSpNoEGwvv9Ptgv4brfiJVayjpyuJsT3ufTEOkCmxINrgASDfqYvj3hdYMyKZAJBIGw6gdeWOg/jwdKqOhcR+D8jpqZwOwBGpaemxJvAnleYnCX4b+P3yy1FamXV31DvRpsBA7ptYYf5rScsyHbZR5AfbFKqcNlQI2xo5pp6VGWEaw3ZcP/m2kQaD36Op/QY5dxiozVHZjLHcmcF5jLEWOGnGuBkZOjmQZWrYkflZZBB8ZBxGOcjtJYKZllEi433J84MeeGKpC3BE7kkTp3K/Y+WAmHeAmBt4+UYMLQImSdwNMifmBO82NhtgTyR0FvBcXhdPZjTDDVLQBNjyuLDBmYq1GLBhpqEaApiVi5ZjEf8AIwJlKs968agflsqXG5EnzgzzwRTq6YLGQplrTqYiwC9AD4D2xnfwIB1GBLMWliZUkXYAAbE26ScI85HIkxzI9gOcYeZh2iTBAUg7QoIBtAmDcRywlzTAn+rDkMaOIOwGoAOd/DYeeMRZif6PXHhEnG9G5WZN4j/bGvwKx9kuGU2pqx3Iv3mF/IYzDPI0aZppqpkmIJBsYtjMSZMzXGAOMJKT0vgqca1EkRyOMunZ6m0KOHcW0kaj6jn54fjNCoCQQZEeEfQ4qFTKkMR0OJqdIjbFOThhLKYIcklsulKoRsRpgC9hHhzxuAocFNTGIgsWvy6n/nFY4VnWpOG0q0fvIGHsSMWGv8TNUuz1Z6U0pIB6yx+mIL0kfMhpc0rxELzYZO83dnkYXy5z74AOfBG+27HAXaljOiT+9UYuR6WH0xsmVJMtf7e22D/D44aFTnL9RY+A5Kk5BZ1Hmw1H+X38cXfLuqrCxAFoxzKlRAwXTMYn5Ho6bRq2vhZnKCVAQwENuPDFPTPVALOw/iONv7YrD859YOH7C9RFx3gvZVDF1G3UYTOBMeXO/jBxaM/nnqXaCesQcJ8wq3lYnFVKzk62K3VSwKgxvfqPLGAzMXg7esxgpaQAsQeoM/piBW+awv0i388NkdOIVk9mjzttjZnBYwZ6zv4xOAS1zf2PLG6oCQS1x4/ywKOtBdbiNil58Dba04Z8Cyv4isw22A3b+QHXAWRyRZhpWSebEKv1ufpi88C4KlPvMwZzzGw8FH674WU1ETMtDahRcwWBJ8rDwGD6Y6r9MeUk/wAWCFDHZh9cIp2BxoX8Q4ZSqC6rPkMZwHJ02p1clVACVO8kcnAvHjAB/hwee06g+v8APE+TLa1lee9rRtfFOPk6zTJzjcWjjnxX8LPk6xR50nZhfUORBwBSJARgukKfELAEyWP5o6b3x9Bce4TRzuXNOqoncEWIPUH7jY44xxj4Vr5RrrIA7raSRaY585Ixo5uP29o6Mik9S2JqYsVhmLKyj5iRcEQCfr0xMV1Fj8jAotu80HfSwAHvfAtfuwswxCzJkkTBXwAHPyxM03WBAI0xuCqjflEE3PMDGVoINmqcExfkI56bE6dhbrhTmLkkbT4YZ51gJCk6RYMDYEjqOe9sLK0eJt9sW40ED1X8sF8Lpk1U2+a8epwEx57nnhrwOl35AmSI8CN/SMaZaEkWvK0HCgDYWG3XHmHVDhfdG48JxmJ/wyVlTU43x5jMZZHqIV1f/qD6fbDVKYjYe2MxmO5PH2HjohZRO2Jaa4zGYXwEJpDEgxmMwhxMuJAce4zCDGwONGx7jMMhSJ8L83jMZhoHCyod8R0tjjMZjatEJbIzvgrKjfGYzCzBELypne+G9AwMZjMQlsqG0M24NnYeTHFg4Zm3MS7f6jjzGY5ALDl2Mb4KoHvj+uWMxmJeUF6GuXHdPl+mNuEUw9MK4DC9mEjnyOMxmPS9LpmDmOH/ABVSC1iFAADVIAEdMIv/ACz4s0+PnjMZjLIK/SAZ+1T/AE/bEPEuf+bGYzFo+ArTAV5Ysfwp83r/ACxmMxSeibOm5c90YzGYzFy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9706" name="Picture 10" descr="http://1.bp.blogspot.com/-H1EU1mEjDAs/TWLCae0tSBI/AAAAAAAAAoQ/pVRJ8Ud-e38/s400/S63048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4775200" cy="3581400"/>
          </a:xfrm>
          <a:prstGeom prst="round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IN" sz="32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Seed germination</a:t>
            </a:r>
            <a:endParaRPr lang="en-IN" sz="3200" dirty="0">
              <a:solidFill>
                <a:schemeClr val="dk1"/>
              </a:solidFill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43446"/>
            <a:ext cx="9144000" cy="22145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What is seed germination......?</a:t>
            </a:r>
          </a:p>
          <a:p>
            <a:pPr>
              <a:lnSpc>
                <a:spcPct val="150000"/>
              </a:lnSpc>
            </a:pPr>
            <a:r>
              <a:rPr lang="en-IN" sz="2800" dirty="0" smtClean="0">
                <a:latin typeface="Calibri" pitchFamily="34" charset="0"/>
                <a:cs typeface="Calibri" pitchFamily="34" charset="0"/>
              </a:rPr>
              <a:t>What are the conditions required for the process of seed germination...?</a:t>
            </a:r>
            <a:endParaRPr lang="en-IN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8" descr="germin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2591" y="685800"/>
            <a:ext cx="4423009" cy="387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7"/>
          <p:cNvSpPr txBox="1">
            <a:spLocks noChangeArrowheads="1"/>
          </p:cNvSpPr>
          <p:nvPr/>
        </p:nvSpPr>
        <p:spPr bwMode="auto">
          <a:xfrm>
            <a:off x="5689600" y="1341438"/>
            <a:ext cx="3454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Water enters the seed through the micropyle and activates enzymes.</a:t>
            </a:r>
            <a:br>
              <a:rPr lang="en-GB" sz="2400"/>
            </a:br>
            <a:endParaRPr lang="en-GB" sz="2400"/>
          </a:p>
          <a:p>
            <a:endParaRPr lang="en-GB" sz="2400"/>
          </a:p>
          <a:p>
            <a:r>
              <a:rPr lang="en-GB" sz="2400"/>
              <a:t>The water also softens the testa to allow it to split.</a:t>
            </a:r>
          </a:p>
        </p:txBody>
      </p:sp>
      <p:sp>
        <p:nvSpPr>
          <p:cNvPr id="40964" name="Rectangle 3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600" dirty="0" smtClean="0"/>
              <a:t>The seed contains the embryo plant and cotyledons (starch stores)</a:t>
            </a:r>
          </a:p>
        </p:txBody>
      </p:sp>
      <p:sp>
        <p:nvSpPr>
          <p:cNvPr id="40965" name="Line 23"/>
          <p:cNvSpPr>
            <a:spLocks noChangeShapeType="1"/>
          </p:cNvSpPr>
          <p:nvPr/>
        </p:nvSpPr>
        <p:spPr bwMode="auto">
          <a:xfrm>
            <a:off x="1908175" y="2924175"/>
            <a:ext cx="8636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0966" name="Line 22"/>
          <p:cNvSpPr>
            <a:spLocks noChangeShapeType="1"/>
          </p:cNvSpPr>
          <p:nvPr/>
        </p:nvSpPr>
        <p:spPr bwMode="auto">
          <a:xfrm flipV="1">
            <a:off x="1908175" y="4149725"/>
            <a:ext cx="760413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344738" y="1339850"/>
            <a:ext cx="3165475" cy="4679950"/>
            <a:chOff x="1477" y="844"/>
            <a:chExt cx="1994" cy="2948"/>
          </a:xfrm>
        </p:grpSpPr>
        <p:sp>
          <p:nvSpPr>
            <p:cNvPr id="40978" name="Oval 5"/>
            <p:cNvSpPr>
              <a:spLocks noChangeArrowheads="1"/>
            </p:cNvSpPr>
            <p:nvPr/>
          </p:nvSpPr>
          <p:spPr bwMode="auto">
            <a:xfrm>
              <a:off x="1477" y="844"/>
              <a:ext cx="1994" cy="2948"/>
            </a:xfrm>
            <a:prstGeom prst="ellipse">
              <a:avLst/>
            </a:prstGeom>
            <a:solidFill>
              <a:srgbClr val="996633"/>
            </a:solidFill>
            <a:ln w="76200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979" name="Oval 6"/>
            <p:cNvSpPr>
              <a:spLocks noChangeArrowheads="1"/>
            </p:cNvSpPr>
            <p:nvPr/>
          </p:nvSpPr>
          <p:spPr bwMode="auto">
            <a:xfrm>
              <a:off x="1680" y="935"/>
              <a:ext cx="1736" cy="276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 rot="214147">
              <a:off x="1565" y="1933"/>
              <a:ext cx="361" cy="929"/>
              <a:chOff x="1519" y="1949"/>
              <a:chExt cx="361" cy="929"/>
            </a:xfrm>
          </p:grpSpPr>
          <p:grpSp>
            <p:nvGrpSpPr>
              <p:cNvPr id="4" name="Group 34"/>
              <p:cNvGrpSpPr>
                <a:grpSpLocks/>
              </p:cNvGrpSpPr>
              <p:nvPr/>
            </p:nvGrpSpPr>
            <p:grpSpPr bwMode="auto">
              <a:xfrm rot="1030107">
                <a:off x="1610" y="1949"/>
                <a:ext cx="270" cy="428"/>
                <a:chOff x="1610" y="1888"/>
                <a:chExt cx="270" cy="428"/>
              </a:xfrm>
            </p:grpSpPr>
            <p:sp>
              <p:nvSpPr>
                <p:cNvPr id="40984" name="Oval 20"/>
                <p:cNvSpPr>
                  <a:spLocks noChangeArrowheads="1"/>
                </p:cNvSpPr>
                <p:nvPr/>
              </p:nvSpPr>
              <p:spPr bwMode="auto">
                <a:xfrm rot="-4543411">
                  <a:off x="1516" y="1982"/>
                  <a:ext cx="415" cy="227"/>
                </a:xfrm>
                <a:prstGeom prst="ellipse">
                  <a:avLst/>
                </a:prstGeom>
                <a:solidFill>
                  <a:srgbClr val="FFCC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0985" name="Oval 33"/>
                <p:cNvSpPr>
                  <a:spLocks noChangeArrowheads="1"/>
                </p:cNvSpPr>
                <p:nvPr/>
              </p:nvSpPr>
              <p:spPr bwMode="auto">
                <a:xfrm rot="-4026310">
                  <a:off x="1559" y="1995"/>
                  <a:ext cx="415" cy="227"/>
                </a:xfrm>
                <a:prstGeom prst="ellipse">
                  <a:avLst/>
                </a:prstGeom>
                <a:solidFill>
                  <a:srgbClr val="FFCC6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  <p:sp>
            <p:nvSpPr>
              <p:cNvPr id="40983" name="Freeform 37"/>
              <p:cNvSpPr>
                <a:spLocks/>
              </p:cNvSpPr>
              <p:nvPr/>
            </p:nvSpPr>
            <p:spPr bwMode="auto">
              <a:xfrm rot="-676599">
                <a:off x="1519" y="2205"/>
                <a:ext cx="242" cy="673"/>
              </a:xfrm>
              <a:custGeom>
                <a:avLst/>
                <a:gdLst>
                  <a:gd name="T0" fmla="*/ 189 w 242"/>
                  <a:gd name="T1" fmla="*/ 15 h 673"/>
                  <a:gd name="T2" fmla="*/ 53 w 242"/>
                  <a:gd name="T3" fmla="*/ 60 h 673"/>
                  <a:gd name="T4" fmla="*/ 8 w 242"/>
                  <a:gd name="T5" fmla="*/ 332 h 673"/>
                  <a:gd name="T6" fmla="*/ 99 w 242"/>
                  <a:gd name="T7" fmla="*/ 650 h 673"/>
                  <a:gd name="T8" fmla="*/ 144 w 242"/>
                  <a:gd name="T9" fmla="*/ 468 h 673"/>
                  <a:gd name="T10" fmla="*/ 144 w 242"/>
                  <a:gd name="T11" fmla="*/ 196 h 673"/>
                  <a:gd name="T12" fmla="*/ 235 w 242"/>
                  <a:gd name="T13" fmla="*/ 151 h 673"/>
                  <a:gd name="T14" fmla="*/ 189 w 242"/>
                  <a:gd name="T15" fmla="*/ 15 h 6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2"/>
                  <a:gd name="T25" fmla="*/ 0 h 673"/>
                  <a:gd name="T26" fmla="*/ 242 w 242"/>
                  <a:gd name="T27" fmla="*/ 673 h 6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2" h="673">
                    <a:moveTo>
                      <a:pt x="189" y="15"/>
                    </a:moveTo>
                    <a:cubicBezTo>
                      <a:pt x="159" y="0"/>
                      <a:pt x="83" y="7"/>
                      <a:pt x="53" y="60"/>
                    </a:cubicBezTo>
                    <a:cubicBezTo>
                      <a:pt x="23" y="113"/>
                      <a:pt x="0" y="234"/>
                      <a:pt x="8" y="332"/>
                    </a:cubicBezTo>
                    <a:cubicBezTo>
                      <a:pt x="16" y="430"/>
                      <a:pt x="76" y="627"/>
                      <a:pt x="99" y="650"/>
                    </a:cubicBezTo>
                    <a:cubicBezTo>
                      <a:pt x="122" y="673"/>
                      <a:pt x="136" y="544"/>
                      <a:pt x="144" y="468"/>
                    </a:cubicBezTo>
                    <a:cubicBezTo>
                      <a:pt x="152" y="392"/>
                      <a:pt x="129" y="249"/>
                      <a:pt x="144" y="196"/>
                    </a:cubicBezTo>
                    <a:cubicBezTo>
                      <a:pt x="159" y="143"/>
                      <a:pt x="228" y="181"/>
                      <a:pt x="235" y="151"/>
                    </a:cubicBezTo>
                    <a:cubicBezTo>
                      <a:pt x="242" y="121"/>
                      <a:pt x="219" y="30"/>
                      <a:pt x="189" y="15"/>
                    </a:cubicBez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40981" name="Oval 39"/>
            <p:cNvSpPr>
              <a:spLocks noChangeArrowheads="1"/>
            </p:cNvSpPr>
            <p:nvPr/>
          </p:nvSpPr>
          <p:spPr bwMode="auto">
            <a:xfrm flipV="1">
              <a:off x="1738" y="3339"/>
              <a:ext cx="136" cy="45"/>
            </a:xfrm>
            <a:prstGeom prst="ellipse">
              <a:avLst/>
            </a:pr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40968" name="Text Box 40"/>
          <p:cNvSpPr txBox="1">
            <a:spLocks noChangeArrowheads="1"/>
          </p:cNvSpPr>
          <p:nvPr/>
        </p:nvSpPr>
        <p:spPr bwMode="auto">
          <a:xfrm>
            <a:off x="250825" y="2492375"/>
            <a:ext cx="172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Plumule</a:t>
            </a:r>
          </a:p>
          <a:p>
            <a:pPr algn="ctr"/>
            <a:r>
              <a:rPr lang="en-GB"/>
              <a:t>(embryo shoot)</a:t>
            </a:r>
          </a:p>
        </p:txBody>
      </p:sp>
      <p:sp>
        <p:nvSpPr>
          <p:cNvPr id="40969" name="Text Box 42"/>
          <p:cNvSpPr txBox="1">
            <a:spLocks noChangeArrowheads="1"/>
          </p:cNvSpPr>
          <p:nvPr/>
        </p:nvSpPr>
        <p:spPr bwMode="auto">
          <a:xfrm>
            <a:off x="323850" y="4365625"/>
            <a:ext cx="155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Radicle</a:t>
            </a:r>
          </a:p>
          <a:p>
            <a:pPr algn="ctr"/>
            <a:r>
              <a:rPr lang="en-GB"/>
              <a:t>(embryo root)</a:t>
            </a:r>
          </a:p>
        </p:txBody>
      </p:sp>
      <p:sp>
        <p:nvSpPr>
          <p:cNvPr id="40970" name="Line 43"/>
          <p:cNvSpPr>
            <a:spLocks noChangeShapeType="1"/>
          </p:cNvSpPr>
          <p:nvPr/>
        </p:nvSpPr>
        <p:spPr bwMode="auto">
          <a:xfrm flipV="1">
            <a:off x="2411413" y="5373688"/>
            <a:ext cx="360362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0971" name="Text Box 44"/>
          <p:cNvSpPr txBox="1">
            <a:spLocks noChangeArrowheads="1"/>
          </p:cNvSpPr>
          <p:nvPr/>
        </p:nvSpPr>
        <p:spPr bwMode="auto">
          <a:xfrm>
            <a:off x="1743075" y="5897563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Micropyle</a:t>
            </a:r>
          </a:p>
        </p:txBody>
      </p:sp>
      <p:sp>
        <p:nvSpPr>
          <p:cNvPr id="40972" name="Line 45"/>
          <p:cNvSpPr>
            <a:spLocks noChangeShapeType="1"/>
          </p:cNvSpPr>
          <p:nvPr/>
        </p:nvSpPr>
        <p:spPr bwMode="auto">
          <a:xfrm>
            <a:off x="2339975" y="1557338"/>
            <a:ext cx="503238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0973" name="Text Box 46"/>
          <p:cNvSpPr txBox="1">
            <a:spLocks noChangeArrowheads="1"/>
          </p:cNvSpPr>
          <p:nvPr/>
        </p:nvSpPr>
        <p:spPr bwMode="auto">
          <a:xfrm>
            <a:off x="1619250" y="1341438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Testa</a:t>
            </a:r>
          </a:p>
        </p:txBody>
      </p:sp>
      <p:sp>
        <p:nvSpPr>
          <p:cNvPr id="40974" name="Line 47"/>
          <p:cNvSpPr>
            <a:spLocks noChangeShapeType="1"/>
          </p:cNvSpPr>
          <p:nvPr/>
        </p:nvSpPr>
        <p:spPr bwMode="auto">
          <a:xfrm flipH="1" flipV="1">
            <a:off x="4211638" y="5516563"/>
            <a:ext cx="10080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0975" name="Text Box 48"/>
          <p:cNvSpPr txBox="1">
            <a:spLocks noChangeArrowheads="1"/>
          </p:cNvSpPr>
          <p:nvPr/>
        </p:nvSpPr>
        <p:spPr bwMode="auto">
          <a:xfrm>
            <a:off x="5219700" y="580548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Cotyledon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Enzymes are used in seed germination</a:t>
            </a:r>
          </a:p>
        </p:txBody>
      </p:sp>
      <p:sp>
        <p:nvSpPr>
          <p:cNvPr id="41987" name="Oval 4"/>
          <p:cNvSpPr>
            <a:spLocks noChangeArrowheads="1"/>
          </p:cNvSpPr>
          <p:nvPr/>
        </p:nvSpPr>
        <p:spPr bwMode="auto">
          <a:xfrm>
            <a:off x="3316288" y="1268413"/>
            <a:ext cx="3165475" cy="4679950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1988" name="Oval 5"/>
          <p:cNvSpPr>
            <a:spLocks noChangeArrowheads="1"/>
          </p:cNvSpPr>
          <p:nvPr/>
        </p:nvSpPr>
        <p:spPr bwMode="auto">
          <a:xfrm>
            <a:off x="3441700" y="1412875"/>
            <a:ext cx="2913063" cy="43926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989" name="Freeform 6"/>
          <p:cNvSpPr>
            <a:spLocks/>
          </p:cNvSpPr>
          <p:nvPr/>
        </p:nvSpPr>
        <p:spPr bwMode="auto">
          <a:xfrm rot="-235738">
            <a:off x="2428875" y="1196975"/>
            <a:ext cx="1757363" cy="5046663"/>
          </a:xfrm>
          <a:custGeom>
            <a:avLst/>
            <a:gdLst>
              <a:gd name="T0" fmla="*/ 1200423 w 1259"/>
              <a:gd name="T1" fmla="*/ 2208213 h 3179"/>
              <a:gd name="T2" fmla="*/ 1504716 w 1259"/>
              <a:gd name="T3" fmla="*/ 2111375 h 3179"/>
              <a:gd name="T4" fmla="*/ 1730842 w 1259"/>
              <a:gd name="T5" fmla="*/ 2339975 h 3179"/>
              <a:gd name="T6" fmla="*/ 1663842 w 1259"/>
              <a:gd name="T7" fmla="*/ 2740025 h 3179"/>
              <a:gd name="T8" fmla="*/ 1303715 w 1259"/>
              <a:gd name="T9" fmla="*/ 2863850 h 3179"/>
              <a:gd name="T10" fmla="*/ 1077589 w 1259"/>
              <a:gd name="T11" fmla="*/ 2882900 h 3179"/>
              <a:gd name="T12" fmla="*/ 876588 w 1259"/>
              <a:gd name="T13" fmla="*/ 3063875 h 3179"/>
              <a:gd name="T14" fmla="*/ 784462 w 1259"/>
              <a:gd name="T15" fmla="*/ 3844926 h 3179"/>
              <a:gd name="T16" fmla="*/ 910088 w 1259"/>
              <a:gd name="T17" fmla="*/ 4511676 h 3179"/>
              <a:gd name="T18" fmla="*/ 700712 w 1259"/>
              <a:gd name="T19" fmla="*/ 5045076 h 3179"/>
              <a:gd name="T20" fmla="*/ 767712 w 1259"/>
              <a:gd name="T21" fmla="*/ 4502151 h 3179"/>
              <a:gd name="T22" fmla="*/ 591836 w 1259"/>
              <a:gd name="T23" fmla="*/ 3940176 h 3179"/>
              <a:gd name="T24" fmla="*/ 541586 w 1259"/>
              <a:gd name="T25" fmla="*/ 3359151 h 3179"/>
              <a:gd name="T26" fmla="*/ 533211 w 1259"/>
              <a:gd name="T27" fmla="*/ 2882900 h 3179"/>
              <a:gd name="T28" fmla="*/ 709087 w 1259"/>
              <a:gd name="T29" fmla="*/ 2473325 h 3179"/>
              <a:gd name="T30" fmla="*/ 449461 w 1259"/>
              <a:gd name="T31" fmla="*/ 2149475 h 3179"/>
              <a:gd name="T32" fmla="*/ 181459 w 1259"/>
              <a:gd name="T33" fmla="*/ 1730375 h 3179"/>
              <a:gd name="T34" fmla="*/ 30708 w 1259"/>
              <a:gd name="T35" fmla="*/ 1206500 h 3179"/>
              <a:gd name="T36" fmla="*/ 30708 w 1259"/>
              <a:gd name="T37" fmla="*/ 615950 h 3179"/>
              <a:gd name="T38" fmla="*/ 214959 w 1259"/>
              <a:gd name="T39" fmla="*/ 177800 h 3179"/>
              <a:gd name="T40" fmla="*/ 709087 w 1259"/>
              <a:gd name="T41" fmla="*/ 15875 h 3179"/>
              <a:gd name="T42" fmla="*/ 1060839 w 1259"/>
              <a:gd name="T43" fmla="*/ 273050 h 3179"/>
              <a:gd name="T44" fmla="*/ 817962 w 1259"/>
              <a:gd name="T45" fmla="*/ 463550 h 3179"/>
              <a:gd name="T46" fmla="*/ 365710 w 1259"/>
              <a:gd name="T47" fmla="*/ 368300 h 3179"/>
              <a:gd name="T48" fmla="*/ 206584 w 1259"/>
              <a:gd name="T49" fmla="*/ 787400 h 3179"/>
              <a:gd name="T50" fmla="*/ 214959 w 1259"/>
              <a:gd name="T51" fmla="*/ 1349375 h 3179"/>
              <a:gd name="T52" fmla="*/ 482961 w 1259"/>
              <a:gd name="T53" fmla="*/ 1920875 h 3179"/>
              <a:gd name="T54" fmla="*/ 759337 w 1259"/>
              <a:gd name="T55" fmla="*/ 2168525 h 3179"/>
              <a:gd name="T56" fmla="*/ 960338 w 1259"/>
              <a:gd name="T57" fmla="*/ 2397125 h 3179"/>
              <a:gd name="T58" fmla="*/ 1200423 w 1259"/>
              <a:gd name="T59" fmla="*/ 2208213 h 317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259"/>
              <a:gd name="T91" fmla="*/ 0 h 3179"/>
              <a:gd name="T92" fmla="*/ 1259 w 1259"/>
              <a:gd name="T93" fmla="*/ 3179 h 317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259" h="3179">
                <a:moveTo>
                  <a:pt x="860" y="1391"/>
                </a:moveTo>
                <a:cubicBezTo>
                  <a:pt x="925" y="1361"/>
                  <a:pt x="1015" y="1316"/>
                  <a:pt x="1078" y="1330"/>
                </a:cubicBezTo>
                <a:cubicBezTo>
                  <a:pt x="1141" y="1344"/>
                  <a:pt x="1221" y="1408"/>
                  <a:pt x="1240" y="1474"/>
                </a:cubicBezTo>
                <a:cubicBezTo>
                  <a:pt x="1259" y="1540"/>
                  <a:pt x="1243" y="1671"/>
                  <a:pt x="1192" y="1726"/>
                </a:cubicBezTo>
                <a:cubicBezTo>
                  <a:pt x="1141" y="1781"/>
                  <a:pt x="1004" y="1789"/>
                  <a:pt x="934" y="1804"/>
                </a:cubicBezTo>
                <a:cubicBezTo>
                  <a:pt x="864" y="1819"/>
                  <a:pt x="823" y="1795"/>
                  <a:pt x="772" y="1816"/>
                </a:cubicBezTo>
                <a:cubicBezTo>
                  <a:pt x="721" y="1837"/>
                  <a:pt x="663" y="1829"/>
                  <a:pt x="628" y="1930"/>
                </a:cubicBezTo>
                <a:cubicBezTo>
                  <a:pt x="593" y="2031"/>
                  <a:pt x="558" y="2270"/>
                  <a:pt x="562" y="2422"/>
                </a:cubicBezTo>
                <a:cubicBezTo>
                  <a:pt x="566" y="2574"/>
                  <a:pt x="662" y="2716"/>
                  <a:pt x="652" y="2842"/>
                </a:cubicBezTo>
                <a:cubicBezTo>
                  <a:pt x="642" y="2968"/>
                  <a:pt x="519" y="3179"/>
                  <a:pt x="502" y="3178"/>
                </a:cubicBezTo>
                <a:cubicBezTo>
                  <a:pt x="485" y="3177"/>
                  <a:pt x="563" y="2952"/>
                  <a:pt x="550" y="2836"/>
                </a:cubicBezTo>
                <a:cubicBezTo>
                  <a:pt x="537" y="2720"/>
                  <a:pt x="451" y="2602"/>
                  <a:pt x="424" y="2482"/>
                </a:cubicBezTo>
                <a:cubicBezTo>
                  <a:pt x="397" y="2362"/>
                  <a:pt x="395" y="2227"/>
                  <a:pt x="388" y="2116"/>
                </a:cubicBezTo>
                <a:cubicBezTo>
                  <a:pt x="381" y="2005"/>
                  <a:pt x="362" y="1909"/>
                  <a:pt x="382" y="1816"/>
                </a:cubicBezTo>
                <a:cubicBezTo>
                  <a:pt x="402" y="1723"/>
                  <a:pt x="518" y="1635"/>
                  <a:pt x="508" y="1558"/>
                </a:cubicBezTo>
                <a:cubicBezTo>
                  <a:pt x="498" y="1481"/>
                  <a:pt x="385" y="1432"/>
                  <a:pt x="322" y="1354"/>
                </a:cubicBezTo>
                <a:cubicBezTo>
                  <a:pt x="259" y="1276"/>
                  <a:pt x="180" y="1189"/>
                  <a:pt x="130" y="1090"/>
                </a:cubicBezTo>
                <a:cubicBezTo>
                  <a:pt x="80" y="991"/>
                  <a:pt x="40" y="877"/>
                  <a:pt x="22" y="760"/>
                </a:cubicBezTo>
                <a:cubicBezTo>
                  <a:pt x="4" y="643"/>
                  <a:pt x="0" y="496"/>
                  <a:pt x="22" y="388"/>
                </a:cubicBezTo>
                <a:cubicBezTo>
                  <a:pt x="44" y="280"/>
                  <a:pt x="73" y="175"/>
                  <a:pt x="154" y="112"/>
                </a:cubicBezTo>
                <a:cubicBezTo>
                  <a:pt x="235" y="49"/>
                  <a:pt x="407" y="0"/>
                  <a:pt x="508" y="10"/>
                </a:cubicBezTo>
                <a:cubicBezTo>
                  <a:pt x="609" y="20"/>
                  <a:pt x="747" y="125"/>
                  <a:pt x="760" y="172"/>
                </a:cubicBezTo>
                <a:cubicBezTo>
                  <a:pt x="773" y="219"/>
                  <a:pt x="669" y="282"/>
                  <a:pt x="586" y="292"/>
                </a:cubicBezTo>
                <a:cubicBezTo>
                  <a:pt x="503" y="302"/>
                  <a:pt x="335" y="198"/>
                  <a:pt x="262" y="232"/>
                </a:cubicBezTo>
                <a:cubicBezTo>
                  <a:pt x="189" y="266"/>
                  <a:pt x="166" y="393"/>
                  <a:pt x="148" y="496"/>
                </a:cubicBezTo>
                <a:cubicBezTo>
                  <a:pt x="130" y="599"/>
                  <a:pt x="121" y="731"/>
                  <a:pt x="154" y="850"/>
                </a:cubicBezTo>
                <a:cubicBezTo>
                  <a:pt x="187" y="969"/>
                  <a:pt x="281" y="1124"/>
                  <a:pt x="346" y="1210"/>
                </a:cubicBezTo>
                <a:cubicBezTo>
                  <a:pt x="411" y="1296"/>
                  <a:pt x="487" y="1316"/>
                  <a:pt x="544" y="1366"/>
                </a:cubicBezTo>
                <a:cubicBezTo>
                  <a:pt x="601" y="1416"/>
                  <a:pt x="636" y="1506"/>
                  <a:pt x="688" y="1510"/>
                </a:cubicBezTo>
                <a:cubicBezTo>
                  <a:pt x="740" y="1514"/>
                  <a:pt x="795" y="1421"/>
                  <a:pt x="860" y="1391"/>
                </a:cubicBezTo>
                <a:close/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1990" name="Oval 7"/>
          <p:cNvSpPr>
            <a:spLocks noChangeArrowheads="1"/>
          </p:cNvSpPr>
          <p:nvPr/>
        </p:nvSpPr>
        <p:spPr bwMode="auto">
          <a:xfrm rot="572369">
            <a:off x="2655888" y="1268413"/>
            <a:ext cx="658812" cy="360362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CCFF99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 flipV="1">
            <a:off x="2555875" y="3860800"/>
            <a:ext cx="7604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4981575" y="244475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starch</a:t>
            </a:r>
          </a:p>
        </p:txBody>
      </p:sp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582613" y="3611563"/>
            <a:ext cx="1947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embryo plant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995738" y="3241675"/>
            <a:ext cx="1439862" cy="641350"/>
            <a:chOff x="2517" y="2314"/>
            <a:chExt cx="907" cy="404"/>
          </a:xfrm>
        </p:grpSpPr>
        <p:sp>
          <p:nvSpPr>
            <p:cNvPr id="42006" name="Line 12"/>
            <p:cNvSpPr>
              <a:spLocks noChangeShapeType="1"/>
            </p:cNvSpPr>
            <p:nvPr/>
          </p:nvSpPr>
          <p:spPr bwMode="auto">
            <a:xfrm>
              <a:off x="2517" y="2523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2007" name="Text Box 13"/>
            <p:cNvSpPr txBox="1">
              <a:spLocks noChangeArrowheads="1"/>
            </p:cNvSpPr>
            <p:nvPr/>
          </p:nvSpPr>
          <p:spPr bwMode="auto">
            <a:xfrm>
              <a:off x="2652" y="2314"/>
              <a:ext cx="6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amylase</a:t>
              </a:r>
            </a:p>
            <a:p>
              <a:r>
                <a:rPr lang="en-GB"/>
                <a:t>secreted</a:t>
              </a:r>
            </a:p>
          </p:txBody>
        </p:sp>
      </p:grp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4846638" y="4216400"/>
            <a:ext cx="1252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maltose</a:t>
            </a:r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5484813" y="2925763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 flipH="1" flipV="1">
            <a:off x="3924300" y="3860800"/>
            <a:ext cx="9350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 rot="1934410">
            <a:off x="3803650" y="4106863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absorbed</a:t>
            </a:r>
          </a:p>
        </p:txBody>
      </p:sp>
      <p:sp>
        <p:nvSpPr>
          <p:cNvPr id="41999" name="Rectangle 18"/>
          <p:cNvSpPr>
            <a:spLocks noChangeArrowheads="1"/>
          </p:cNvSpPr>
          <p:nvPr/>
        </p:nvSpPr>
        <p:spPr bwMode="auto">
          <a:xfrm>
            <a:off x="6588125" y="1989138"/>
            <a:ext cx="24479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The enzymes break starch down into maltose and then glucose. The glucose is used in respiration to provide energy for growth</a:t>
            </a:r>
          </a:p>
        </p:txBody>
      </p:sp>
      <p:sp>
        <p:nvSpPr>
          <p:cNvPr id="42001" name="Text Box 20"/>
          <p:cNvSpPr txBox="1">
            <a:spLocks noChangeArrowheads="1"/>
          </p:cNvSpPr>
          <p:nvPr/>
        </p:nvSpPr>
        <p:spPr bwMode="auto">
          <a:xfrm>
            <a:off x="750888" y="1196975"/>
            <a:ext cx="100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/>
              <a:t>Plumule</a:t>
            </a:r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>
            <a:off x="1908175" y="1484313"/>
            <a:ext cx="576263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2003" name="Text Box 23"/>
          <p:cNvSpPr txBox="1">
            <a:spLocks noChangeArrowheads="1"/>
          </p:cNvSpPr>
          <p:nvPr/>
        </p:nvSpPr>
        <p:spPr bwMode="auto">
          <a:xfrm>
            <a:off x="468313" y="4941888"/>
            <a:ext cx="23606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Radicle</a:t>
            </a:r>
          </a:p>
          <a:p>
            <a:pPr algn="ctr"/>
            <a:r>
              <a:rPr lang="en-GB"/>
              <a:t>This is the first part to grow out of the seed as it needs to absorb more water</a:t>
            </a:r>
          </a:p>
        </p:txBody>
      </p:sp>
      <p:sp>
        <p:nvSpPr>
          <p:cNvPr id="42004" name="Line 24"/>
          <p:cNvSpPr>
            <a:spLocks noChangeShapeType="1"/>
          </p:cNvSpPr>
          <p:nvPr/>
        </p:nvSpPr>
        <p:spPr bwMode="auto">
          <a:xfrm>
            <a:off x="2124075" y="5157788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4" grpId="0"/>
      <p:bldP spid="87055" grpId="0" animBg="1"/>
      <p:bldP spid="87056" grpId="0" animBg="1"/>
      <p:bldP spid="8705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pPr eaLnBrk="1" hangingPunct="1"/>
            <a:r>
              <a:rPr lang="en-IN" sz="4600" kern="1200" dirty="0" smtClean="0">
                <a:solidFill>
                  <a:schemeClr val="accent1"/>
                </a:solidFill>
              </a:rPr>
              <a:t>Seedling </a:t>
            </a:r>
          </a:p>
        </p:txBody>
      </p:sp>
      <p:pic>
        <p:nvPicPr>
          <p:cNvPr id="124932" name="Picture 4" descr="http://2.bp.blogspot.com/_AMQiFip0IRI/TPo6hktBi4I/AAAAAAAABLc/5kb1uOEzipE/s640/parts+of+a+sprou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785818"/>
            <a:ext cx="4393419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Cambria" pitchFamily="18" charset="0"/>
              </a:rPr>
              <a:t>Asexual reproduction: </a:t>
            </a:r>
            <a:r>
              <a:rPr lang="en-IN" sz="3200" b="1" dirty="0" smtClean="0"/>
              <a:t> </a:t>
            </a:r>
          </a:p>
          <a:p>
            <a:pPr algn="ctr"/>
            <a:r>
              <a:rPr lang="en-IN" sz="3200" b="1" dirty="0" smtClean="0"/>
              <a:t>1_Asexual reproduction in bacteria </a:t>
            </a:r>
            <a:r>
              <a:rPr lang="en-IN" sz="32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endParaRPr lang="en-IN" sz="32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6386" name="Picture 2" descr="http://biology4igcse.weebly.com/uploads/9/0/8/0/9080078/596717645_orig.jpg?4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20566"/>
            <a:ext cx="7848600" cy="5337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sz="3600" dirty="0" smtClean="0"/>
              <a:t>Whilst germinating the plant uses food stores in the </a:t>
            </a:r>
            <a:r>
              <a:rPr lang="en-GB" sz="3600" dirty="0" smtClean="0">
                <a:solidFill>
                  <a:srgbClr val="C00000"/>
                </a:solidFill>
              </a:rPr>
              <a:t>cotyledon</a:t>
            </a:r>
            <a:r>
              <a:rPr lang="en-GB" sz="3600" dirty="0" smtClean="0"/>
              <a:t> to provide energy for growth</a:t>
            </a:r>
          </a:p>
        </p:txBody>
      </p:sp>
      <p:pic>
        <p:nvPicPr>
          <p:cNvPr id="43011" name="Picture 6" descr="iStock_000005478858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98160"/>
            <a:ext cx="9144000" cy="50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Line 9"/>
          <p:cNvSpPr>
            <a:spLocks noChangeShapeType="1"/>
          </p:cNvSpPr>
          <p:nvPr/>
        </p:nvSpPr>
        <p:spPr bwMode="auto">
          <a:xfrm>
            <a:off x="0" y="4225925"/>
            <a:ext cx="9144000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0" y="1557338"/>
            <a:ext cx="60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light</a:t>
            </a:r>
          </a:p>
        </p:txBody>
      </p:sp>
      <p:sp>
        <p:nvSpPr>
          <p:cNvPr id="43015" name="Text Box 11"/>
          <p:cNvSpPr txBox="1">
            <a:spLocks noChangeArrowheads="1"/>
          </p:cNvSpPr>
          <p:nvPr/>
        </p:nvSpPr>
        <p:spPr bwMode="auto">
          <a:xfrm>
            <a:off x="179388" y="594995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soil</a:t>
            </a:r>
          </a:p>
        </p:txBody>
      </p:sp>
      <p:sp>
        <p:nvSpPr>
          <p:cNvPr id="43016" name="Line 12"/>
          <p:cNvSpPr>
            <a:spLocks noChangeShapeType="1"/>
          </p:cNvSpPr>
          <p:nvPr/>
        </p:nvSpPr>
        <p:spPr bwMode="auto">
          <a:xfrm>
            <a:off x="2949575" y="1700213"/>
            <a:ext cx="0" cy="4824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3017" name="Text Box 13"/>
          <p:cNvSpPr txBox="1">
            <a:spLocks noChangeArrowheads="1"/>
          </p:cNvSpPr>
          <p:nvPr/>
        </p:nvSpPr>
        <p:spPr bwMode="auto">
          <a:xfrm>
            <a:off x="900113" y="5157788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germination</a:t>
            </a:r>
          </a:p>
        </p:txBody>
      </p:sp>
      <p:sp>
        <p:nvSpPr>
          <p:cNvPr id="43018" name="Text Box 14"/>
          <p:cNvSpPr txBox="1">
            <a:spLocks noChangeArrowheads="1"/>
          </p:cNvSpPr>
          <p:nvPr/>
        </p:nvSpPr>
        <p:spPr bwMode="auto">
          <a:xfrm>
            <a:off x="4643438" y="5805488"/>
            <a:ext cx="327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Plant growth and development</a:t>
            </a:r>
          </a:p>
        </p:txBody>
      </p:sp>
      <p:sp>
        <p:nvSpPr>
          <p:cNvPr id="43019" name="Text Box 15"/>
          <p:cNvSpPr txBox="1">
            <a:spLocks noChangeArrowheads="1"/>
          </p:cNvSpPr>
          <p:nvPr/>
        </p:nvSpPr>
        <p:spPr bwMode="auto">
          <a:xfrm>
            <a:off x="3276600" y="1557338"/>
            <a:ext cx="2590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The seedling can now photosynthesise and make its own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954107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GB" sz="28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Conditions required for germination</a:t>
            </a:r>
            <a:br>
              <a:rPr lang="en-GB" sz="28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</a:br>
            <a:r>
              <a:rPr lang="en-GB" sz="2800" dirty="0" smtClean="0">
                <a:solidFill>
                  <a:srgbClr val="FF0000"/>
                </a:solidFill>
                <a:latin typeface="Cambria" pitchFamily="18" charset="0"/>
                <a:ea typeface="+mn-ea"/>
                <a:cs typeface="+mn-cs"/>
              </a:rPr>
              <a:t>Summarise the findings of the experiment shown below: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611188" y="1268413"/>
            <a:ext cx="8137525" cy="5192712"/>
            <a:chOff x="385" y="799"/>
            <a:chExt cx="5126" cy="3271"/>
          </a:xfrm>
        </p:grpSpPr>
        <p:sp>
          <p:nvSpPr>
            <p:cNvPr id="45065" name="AutoShape 4"/>
            <p:cNvSpPr>
              <a:spLocks noChangeArrowheads="1"/>
            </p:cNvSpPr>
            <p:nvPr/>
          </p:nvSpPr>
          <p:spPr bwMode="auto">
            <a:xfrm>
              <a:off x="521" y="1298"/>
              <a:ext cx="681" cy="22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66" name="AutoShape 5"/>
            <p:cNvSpPr>
              <a:spLocks noChangeArrowheads="1"/>
            </p:cNvSpPr>
            <p:nvPr/>
          </p:nvSpPr>
          <p:spPr bwMode="auto">
            <a:xfrm>
              <a:off x="1564" y="1298"/>
              <a:ext cx="681" cy="22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67" name="AutoShape 6"/>
            <p:cNvSpPr>
              <a:spLocks noChangeArrowheads="1"/>
            </p:cNvSpPr>
            <p:nvPr/>
          </p:nvSpPr>
          <p:spPr bwMode="auto">
            <a:xfrm>
              <a:off x="2607" y="1298"/>
              <a:ext cx="681" cy="22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68" name="AutoShape 7"/>
            <p:cNvSpPr>
              <a:spLocks noChangeArrowheads="1"/>
            </p:cNvSpPr>
            <p:nvPr/>
          </p:nvSpPr>
          <p:spPr bwMode="auto">
            <a:xfrm>
              <a:off x="3650" y="1298"/>
              <a:ext cx="681" cy="22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69" name="AutoShape 8"/>
            <p:cNvSpPr>
              <a:spLocks noChangeArrowheads="1"/>
            </p:cNvSpPr>
            <p:nvPr/>
          </p:nvSpPr>
          <p:spPr bwMode="auto">
            <a:xfrm>
              <a:off x="4694" y="1298"/>
              <a:ext cx="681" cy="22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70" name="AutoShape 9"/>
            <p:cNvSpPr>
              <a:spLocks noChangeArrowheads="1"/>
            </p:cNvSpPr>
            <p:nvPr/>
          </p:nvSpPr>
          <p:spPr bwMode="auto">
            <a:xfrm>
              <a:off x="566" y="3140"/>
              <a:ext cx="589" cy="3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71" name="AutoShape 10"/>
            <p:cNvSpPr>
              <a:spLocks noChangeArrowheads="1"/>
            </p:cNvSpPr>
            <p:nvPr/>
          </p:nvSpPr>
          <p:spPr bwMode="auto">
            <a:xfrm>
              <a:off x="1619" y="3140"/>
              <a:ext cx="589" cy="3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72" name="AutoShape 11"/>
            <p:cNvSpPr>
              <a:spLocks noChangeArrowheads="1"/>
            </p:cNvSpPr>
            <p:nvPr/>
          </p:nvSpPr>
          <p:spPr bwMode="auto">
            <a:xfrm>
              <a:off x="2653" y="3140"/>
              <a:ext cx="589" cy="3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73" name="AutoShape 12"/>
            <p:cNvSpPr>
              <a:spLocks noChangeArrowheads="1"/>
            </p:cNvSpPr>
            <p:nvPr/>
          </p:nvSpPr>
          <p:spPr bwMode="auto">
            <a:xfrm>
              <a:off x="3696" y="3140"/>
              <a:ext cx="589" cy="3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74" name="AutoShape 13"/>
            <p:cNvSpPr>
              <a:spLocks noChangeArrowheads="1"/>
            </p:cNvSpPr>
            <p:nvPr/>
          </p:nvSpPr>
          <p:spPr bwMode="auto">
            <a:xfrm>
              <a:off x="4740" y="3141"/>
              <a:ext cx="589" cy="3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75" name="Rectangle 14"/>
            <p:cNvSpPr>
              <a:spLocks noChangeArrowheads="1"/>
            </p:cNvSpPr>
            <p:nvPr/>
          </p:nvSpPr>
          <p:spPr bwMode="auto">
            <a:xfrm>
              <a:off x="385" y="1063"/>
              <a:ext cx="5126" cy="3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5076" name="Oval 15"/>
            <p:cNvSpPr>
              <a:spLocks noChangeArrowheads="1"/>
            </p:cNvSpPr>
            <p:nvPr/>
          </p:nvSpPr>
          <p:spPr bwMode="auto">
            <a:xfrm>
              <a:off x="612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77" name="Oval 16"/>
            <p:cNvSpPr>
              <a:spLocks noChangeArrowheads="1"/>
            </p:cNvSpPr>
            <p:nvPr/>
          </p:nvSpPr>
          <p:spPr bwMode="auto">
            <a:xfrm>
              <a:off x="748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78" name="Oval 17"/>
            <p:cNvSpPr>
              <a:spLocks noChangeArrowheads="1"/>
            </p:cNvSpPr>
            <p:nvPr/>
          </p:nvSpPr>
          <p:spPr bwMode="auto">
            <a:xfrm>
              <a:off x="884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79" name="Oval 18"/>
            <p:cNvSpPr>
              <a:spLocks noChangeArrowheads="1"/>
            </p:cNvSpPr>
            <p:nvPr/>
          </p:nvSpPr>
          <p:spPr bwMode="auto">
            <a:xfrm>
              <a:off x="1020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80" name="Oval 19"/>
            <p:cNvSpPr>
              <a:spLocks noChangeArrowheads="1"/>
            </p:cNvSpPr>
            <p:nvPr/>
          </p:nvSpPr>
          <p:spPr bwMode="auto">
            <a:xfrm>
              <a:off x="1655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81" name="Oval 20"/>
            <p:cNvSpPr>
              <a:spLocks noChangeArrowheads="1"/>
            </p:cNvSpPr>
            <p:nvPr/>
          </p:nvSpPr>
          <p:spPr bwMode="auto">
            <a:xfrm>
              <a:off x="1791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82" name="Oval 21"/>
            <p:cNvSpPr>
              <a:spLocks noChangeArrowheads="1"/>
            </p:cNvSpPr>
            <p:nvPr/>
          </p:nvSpPr>
          <p:spPr bwMode="auto">
            <a:xfrm>
              <a:off x="1927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83" name="Oval 22"/>
            <p:cNvSpPr>
              <a:spLocks noChangeArrowheads="1"/>
            </p:cNvSpPr>
            <p:nvPr/>
          </p:nvSpPr>
          <p:spPr bwMode="auto">
            <a:xfrm>
              <a:off x="2063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84" name="Oval 23"/>
            <p:cNvSpPr>
              <a:spLocks noChangeArrowheads="1"/>
            </p:cNvSpPr>
            <p:nvPr/>
          </p:nvSpPr>
          <p:spPr bwMode="auto">
            <a:xfrm>
              <a:off x="2699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85" name="Oval 24"/>
            <p:cNvSpPr>
              <a:spLocks noChangeArrowheads="1"/>
            </p:cNvSpPr>
            <p:nvPr/>
          </p:nvSpPr>
          <p:spPr bwMode="auto">
            <a:xfrm>
              <a:off x="2835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86" name="Oval 25"/>
            <p:cNvSpPr>
              <a:spLocks noChangeArrowheads="1"/>
            </p:cNvSpPr>
            <p:nvPr/>
          </p:nvSpPr>
          <p:spPr bwMode="auto">
            <a:xfrm>
              <a:off x="2971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87" name="Oval 26"/>
            <p:cNvSpPr>
              <a:spLocks noChangeArrowheads="1"/>
            </p:cNvSpPr>
            <p:nvPr/>
          </p:nvSpPr>
          <p:spPr bwMode="auto">
            <a:xfrm>
              <a:off x="3107" y="3113"/>
              <a:ext cx="90" cy="91"/>
            </a:xfrm>
            <a:prstGeom prst="ellipse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88" name="Rectangle 31"/>
            <p:cNvSpPr>
              <a:spLocks noChangeArrowheads="1"/>
            </p:cNvSpPr>
            <p:nvPr/>
          </p:nvSpPr>
          <p:spPr bwMode="auto">
            <a:xfrm>
              <a:off x="4649" y="1253"/>
              <a:ext cx="771" cy="2313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89" name="AutoShape 32"/>
            <p:cNvSpPr>
              <a:spLocks noChangeArrowheads="1"/>
            </p:cNvSpPr>
            <p:nvPr/>
          </p:nvSpPr>
          <p:spPr bwMode="auto">
            <a:xfrm>
              <a:off x="2563" y="1179"/>
              <a:ext cx="771" cy="680"/>
            </a:xfrm>
            <a:custGeom>
              <a:avLst/>
              <a:gdLst>
                <a:gd name="T0" fmla="*/ 24 w 21600"/>
                <a:gd name="T1" fmla="*/ 11 h 21600"/>
                <a:gd name="T2" fmla="*/ 14 w 21600"/>
                <a:gd name="T3" fmla="*/ 21 h 21600"/>
                <a:gd name="T4" fmla="*/ 3 w 21600"/>
                <a:gd name="T5" fmla="*/ 11 h 21600"/>
                <a:gd name="T6" fmla="*/ 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1 w 21600"/>
                <a:gd name="T13" fmla="*/ 4511 h 21600"/>
                <a:gd name="T14" fmla="*/ 17089 w 21600"/>
                <a:gd name="T15" fmla="*/ 170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90" name="Rectangle 33"/>
            <p:cNvSpPr>
              <a:spLocks noChangeArrowheads="1"/>
            </p:cNvSpPr>
            <p:nvPr/>
          </p:nvSpPr>
          <p:spPr bwMode="auto">
            <a:xfrm>
              <a:off x="385" y="1253"/>
              <a:ext cx="953" cy="23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91" name="Text Box 34"/>
            <p:cNvSpPr txBox="1">
              <a:spLocks noChangeArrowheads="1"/>
            </p:cNvSpPr>
            <p:nvPr/>
          </p:nvSpPr>
          <p:spPr bwMode="auto">
            <a:xfrm>
              <a:off x="612" y="3612"/>
              <a:ext cx="35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4</a:t>
              </a:r>
              <a:r>
                <a:rPr lang="en-GB" baseline="30000"/>
                <a:t>o</a:t>
              </a:r>
              <a:r>
                <a:rPr lang="en-GB"/>
                <a:t>C</a:t>
              </a:r>
            </a:p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45092" name="Text Box 35"/>
            <p:cNvSpPr txBox="1">
              <a:spLocks noChangeArrowheads="1"/>
            </p:cNvSpPr>
            <p:nvPr/>
          </p:nvSpPr>
          <p:spPr bwMode="auto">
            <a:xfrm>
              <a:off x="639" y="3258"/>
              <a:ext cx="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moist</a:t>
              </a:r>
            </a:p>
          </p:txBody>
        </p:sp>
        <p:sp>
          <p:nvSpPr>
            <p:cNvPr id="45093" name="Text Box 36"/>
            <p:cNvSpPr txBox="1">
              <a:spLocks noChangeArrowheads="1"/>
            </p:cNvSpPr>
            <p:nvPr/>
          </p:nvSpPr>
          <p:spPr bwMode="auto">
            <a:xfrm>
              <a:off x="2699" y="3249"/>
              <a:ext cx="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moist</a:t>
              </a:r>
            </a:p>
          </p:txBody>
        </p:sp>
        <p:sp>
          <p:nvSpPr>
            <p:cNvPr id="45094" name="Text Box 37"/>
            <p:cNvSpPr txBox="1">
              <a:spLocks noChangeArrowheads="1"/>
            </p:cNvSpPr>
            <p:nvPr/>
          </p:nvSpPr>
          <p:spPr bwMode="auto">
            <a:xfrm>
              <a:off x="3742" y="3249"/>
              <a:ext cx="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moist</a:t>
              </a:r>
            </a:p>
          </p:txBody>
        </p:sp>
        <p:sp>
          <p:nvSpPr>
            <p:cNvPr id="45095" name="Text Box 38"/>
            <p:cNvSpPr txBox="1">
              <a:spLocks noChangeArrowheads="1"/>
            </p:cNvSpPr>
            <p:nvPr/>
          </p:nvSpPr>
          <p:spPr bwMode="auto">
            <a:xfrm>
              <a:off x="4803" y="3221"/>
              <a:ext cx="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moist</a:t>
              </a:r>
            </a:p>
          </p:txBody>
        </p:sp>
        <p:sp>
          <p:nvSpPr>
            <p:cNvPr id="45096" name="Text Box 39"/>
            <p:cNvSpPr txBox="1">
              <a:spLocks noChangeArrowheads="1"/>
            </p:cNvSpPr>
            <p:nvPr/>
          </p:nvSpPr>
          <p:spPr bwMode="auto">
            <a:xfrm>
              <a:off x="1764" y="3276"/>
              <a:ext cx="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dry</a:t>
              </a:r>
            </a:p>
          </p:txBody>
        </p:sp>
        <p:sp>
          <p:nvSpPr>
            <p:cNvPr id="45097" name="Text Box 40"/>
            <p:cNvSpPr txBox="1">
              <a:spLocks noChangeArrowheads="1"/>
            </p:cNvSpPr>
            <p:nvPr/>
          </p:nvSpPr>
          <p:spPr bwMode="auto">
            <a:xfrm>
              <a:off x="1643" y="3624"/>
              <a:ext cx="5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Warm</a:t>
              </a:r>
            </a:p>
            <a:p>
              <a:pPr algn="ctr"/>
              <a:r>
                <a:rPr lang="en-GB"/>
                <a:t>B</a:t>
              </a:r>
            </a:p>
          </p:txBody>
        </p:sp>
        <p:sp>
          <p:nvSpPr>
            <p:cNvPr id="45098" name="Text Box 41"/>
            <p:cNvSpPr txBox="1">
              <a:spLocks noChangeArrowheads="1"/>
            </p:cNvSpPr>
            <p:nvPr/>
          </p:nvSpPr>
          <p:spPr bwMode="auto">
            <a:xfrm>
              <a:off x="2712" y="3643"/>
              <a:ext cx="5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Warm</a:t>
              </a:r>
            </a:p>
            <a:p>
              <a:pPr algn="ctr"/>
              <a:r>
                <a:rPr lang="en-GB"/>
                <a:t>C</a:t>
              </a:r>
            </a:p>
          </p:txBody>
        </p:sp>
        <p:sp>
          <p:nvSpPr>
            <p:cNvPr id="45099" name="Text Box 42"/>
            <p:cNvSpPr txBox="1">
              <a:spLocks noChangeArrowheads="1"/>
            </p:cNvSpPr>
            <p:nvPr/>
          </p:nvSpPr>
          <p:spPr bwMode="auto">
            <a:xfrm>
              <a:off x="3760" y="3666"/>
              <a:ext cx="5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Warm</a:t>
              </a:r>
            </a:p>
            <a:p>
              <a:pPr algn="ctr"/>
              <a:r>
                <a:rPr lang="en-GB"/>
                <a:t>D</a:t>
              </a:r>
            </a:p>
          </p:txBody>
        </p:sp>
        <p:sp>
          <p:nvSpPr>
            <p:cNvPr id="45100" name="Text Box 43"/>
            <p:cNvSpPr txBox="1">
              <a:spLocks noChangeArrowheads="1"/>
            </p:cNvSpPr>
            <p:nvPr/>
          </p:nvSpPr>
          <p:spPr bwMode="auto">
            <a:xfrm>
              <a:off x="4830" y="3657"/>
              <a:ext cx="5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Warm</a:t>
              </a:r>
            </a:p>
            <a:p>
              <a:pPr algn="ctr"/>
              <a:r>
                <a:rPr lang="en-GB"/>
                <a:t>E</a:t>
              </a:r>
            </a:p>
          </p:txBody>
        </p:sp>
        <p:sp>
          <p:nvSpPr>
            <p:cNvPr id="45101" name="Text Box 44"/>
            <p:cNvSpPr txBox="1">
              <a:spLocks noChangeArrowheads="1"/>
            </p:cNvSpPr>
            <p:nvPr/>
          </p:nvSpPr>
          <p:spPr bwMode="auto">
            <a:xfrm>
              <a:off x="567" y="1797"/>
              <a:ext cx="68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Oxygen present</a:t>
              </a:r>
            </a:p>
          </p:txBody>
        </p:sp>
        <p:sp>
          <p:nvSpPr>
            <p:cNvPr id="45102" name="Text Box 45"/>
            <p:cNvSpPr txBox="1">
              <a:spLocks noChangeArrowheads="1"/>
            </p:cNvSpPr>
            <p:nvPr/>
          </p:nvSpPr>
          <p:spPr bwMode="auto">
            <a:xfrm>
              <a:off x="1565" y="1806"/>
              <a:ext cx="68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Oxygen present</a:t>
              </a:r>
            </a:p>
          </p:txBody>
        </p:sp>
        <p:sp>
          <p:nvSpPr>
            <p:cNvPr id="45103" name="Text Box 46"/>
            <p:cNvSpPr txBox="1">
              <a:spLocks noChangeArrowheads="1"/>
            </p:cNvSpPr>
            <p:nvPr/>
          </p:nvSpPr>
          <p:spPr bwMode="auto">
            <a:xfrm>
              <a:off x="3651" y="1797"/>
              <a:ext cx="68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Oxygen present</a:t>
              </a:r>
            </a:p>
          </p:txBody>
        </p:sp>
        <p:sp>
          <p:nvSpPr>
            <p:cNvPr id="45104" name="Text Box 47"/>
            <p:cNvSpPr txBox="1">
              <a:spLocks noChangeArrowheads="1"/>
            </p:cNvSpPr>
            <p:nvPr/>
          </p:nvSpPr>
          <p:spPr bwMode="auto">
            <a:xfrm>
              <a:off x="4712" y="1779"/>
              <a:ext cx="68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Oxygen present</a:t>
              </a:r>
            </a:p>
          </p:txBody>
        </p:sp>
        <p:sp>
          <p:nvSpPr>
            <p:cNvPr id="45105" name="Text Box 48"/>
            <p:cNvSpPr txBox="1">
              <a:spLocks noChangeArrowheads="1"/>
            </p:cNvSpPr>
            <p:nvPr/>
          </p:nvSpPr>
          <p:spPr bwMode="auto">
            <a:xfrm>
              <a:off x="2608" y="2432"/>
              <a:ext cx="64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/>
                <a:t>No oxygen</a:t>
              </a:r>
            </a:p>
          </p:txBody>
        </p:sp>
        <p:sp>
          <p:nvSpPr>
            <p:cNvPr id="45106" name="Oval 49"/>
            <p:cNvSpPr>
              <a:spLocks noChangeArrowheads="1"/>
            </p:cNvSpPr>
            <p:nvPr/>
          </p:nvSpPr>
          <p:spPr bwMode="auto">
            <a:xfrm>
              <a:off x="2608" y="1888"/>
              <a:ext cx="272" cy="482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107" name="Line 50"/>
            <p:cNvSpPr>
              <a:spLocks noChangeShapeType="1"/>
            </p:cNvSpPr>
            <p:nvPr/>
          </p:nvSpPr>
          <p:spPr bwMode="auto">
            <a:xfrm flipH="1" flipV="1">
              <a:off x="2608" y="1344"/>
              <a:ext cx="91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3696" y="2478"/>
              <a:ext cx="248" cy="831"/>
              <a:chOff x="3696" y="2478"/>
              <a:chExt cx="248" cy="831"/>
            </a:xfrm>
          </p:grpSpPr>
          <p:sp>
            <p:nvSpPr>
              <p:cNvPr id="45168" name="Oval 27"/>
              <p:cNvSpPr>
                <a:spLocks noChangeArrowheads="1"/>
              </p:cNvSpPr>
              <p:nvPr/>
            </p:nvSpPr>
            <p:spPr bwMode="auto">
              <a:xfrm>
                <a:off x="3742" y="3113"/>
                <a:ext cx="90" cy="9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4" name="Group 58"/>
              <p:cNvGrpSpPr>
                <a:grpSpLocks/>
              </p:cNvGrpSpPr>
              <p:nvPr/>
            </p:nvGrpSpPr>
            <p:grpSpPr bwMode="auto">
              <a:xfrm>
                <a:off x="3696" y="2478"/>
                <a:ext cx="248" cy="831"/>
                <a:chOff x="3696" y="2478"/>
                <a:chExt cx="248" cy="831"/>
              </a:xfrm>
            </p:grpSpPr>
            <p:sp>
              <p:nvSpPr>
                <p:cNvPr id="45170" name="AutoShape 51"/>
                <p:cNvSpPr>
                  <a:spLocks noChangeArrowheads="1"/>
                </p:cNvSpPr>
                <p:nvPr/>
              </p:nvSpPr>
              <p:spPr bwMode="auto">
                <a:xfrm>
                  <a:off x="3787" y="2568"/>
                  <a:ext cx="55" cy="5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71" name="Oval 52"/>
                <p:cNvSpPr>
                  <a:spLocks noChangeArrowheads="1"/>
                </p:cNvSpPr>
                <p:nvPr/>
              </p:nvSpPr>
              <p:spPr bwMode="auto">
                <a:xfrm rot="2182130">
                  <a:off x="3696" y="2478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72" name="Oval 53"/>
                <p:cNvSpPr>
                  <a:spLocks noChangeArrowheads="1"/>
                </p:cNvSpPr>
                <p:nvPr/>
              </p:nvSpPr>
              <p:spPr bwMode="auto">
                <a:xfrm rot="-1581288">
                  <a:off x="3807" y="2490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73" name="AutoShape 54"/>
                <p:cNvSpPr>
                  <a:spLocks noChangeArrowheads="1"/>
                </p:cNvSpPr>
                <p:nvPr/>
              </p:nvSpPr>
              <p:spPr bwMode="auto">
                <a:xfrm flipH="1">
                  <a:off x="3795" y="3128"/>
                  <a:ext cx="91" cy="1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74" name="Oval 57"/>
                <p:cNvSpPr>
                  <a:spLocks noChangeArrowheads="1"/>
                </p:cNvSpPr>
                <p:nvPr/>
              </p:nvSpPr>
              <p:spPr bwMode="auto">
                <a:xfrm>
                  <a:off x="3791" y="3109"/>
                  <a:ext cx="46" cy="45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5" name="Group 78"/>
            <p:cNvGrpSpPr>
              <a:grpSpLocks/>
            </p:cNvGrpSpPr>
            <p:nvPr/>
          </p:nvGrpSpPr>
          <p:grpSpPr bwMode="auto">
            <a:xfrm>
              <a:off x="3833" y="2568"/>
              <a:ext cx="248" cy="741"/>
              <a:chOff x="3833" y="2568"/>
              <a:chExt cx="248" cy="741"/>
            </a:xfrm>
          </p:grpSpPr>
          <p:sp>
            <p:nvSpPr>
              <p:cNvPr id="45161" name="Oval 28"/>
              <p:cNvSpPr>
                <a:spLocks noChangeArrowheads="1"/>
              </p:cNvSpPr>
              <p:nvPr/>
            </p:nvSpPr>
            <p:spPr bwMode="auto">
              <a:xfrm>
                <a:off x="3878" y="3113"/>
                <a:ext cx="90" cy="9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6" name="Group 59"/>
              <p:cNvGrpSpPr>
                <a:grpSpLocks/>
              </p:cNvGrpSpPr>
              <p:nvPr/>
            </p:nvGrpSpPr>
            <p:grpSpPr bwMode="auto">
              <a:xfrm>
                <a:off x="3833" y="2568"/>
                <a:ext cx="248" cy="741"/>
                <a:chOff x="3696" y="2478"/>
                <a:chExt cx="248" cy="831"/>
              </a:xfrm>
            </p:grpSpPr>
            <p:sp>
              <p:nvSpPr>
                <p:cNvPr id="45163" name="AutoShape 60"/>
                <p:cNvSpPr>
                  <a:spLocks noChangeArrowheads="1"/>
                </p:cNvSpPr>
                <p:nvPr/>
              </p:nvSpPr>
              <p:spPr bwMode="auto">
                <a:xfrm>
                  <a:off x="3787" y="2568"/>
                  <a:ext cx="55" cy="5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64" name="Oval 61"/>
                <p:cNvSpPr>
                  <a:spLocks noChangeArrowheads="1"/>
                </p:cNvSpPr>
                <p:nvPr/>
              </p:nvSpPr>
              <p:spPr bwMode="auto">
                <a:xfrm rot="2182130">
                  <a:off x="3696" y="2478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65" name="Oval 62"/>
                <p:cNvSpPr>
                  <a:spLocks noChangeArrowheads="1"/>
                </p:cNvSpPr>
                <p:nvPr/>
              </p:nvSpPr>
              <p:spPr bwMode="auto">
                <a:xfrm rot="-1581288">
                  <a:off x="3807" y="2490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66" name="AutoShape 63"/>
                <p:cNvSpPr>
                  <a:spLocks noChangeArrowheads="1"/>
                </p:cNvSpPr>
                <p:nvPr/>
              </p:nvSpPr>
              <p:spPr bwMode="auto">
                <a:xfrm flipH="1">
                  <a:off x="3795" y="3128"/>
                  <a:ext cx="91" cy="1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67" name="Oval 64"/>
                <p:cNvSpPr>
                  <a:spLocks noChangeArrowheads="1"/>
                </p:cNvSpPr>
                <p:nvPr/>
              </p:nvSpPr>
              <p:spPr bwMode="auto">
                <a:xfrm>
                  <a:off x="3791" y="3109"/>
                  <a:ext cx="46" cy="45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7" name="Group 79"/>
            <p:cNvGrpSpPr>
              <a:grpSpLocks/>
            </p:cNvGrpSpPr>
            <p:nvPr/>
          </p:nvGrpSpPr>
          <p:grpSpPr bwMode="auto">
            <a:xfrm>
              <a:off x="3969" y="2478"/>
              <a:ext cx="248" cy="831"/>
              <a:chOff x="3969" y="2478"/>
              <a:chExt cx="248" cy="831"/>
            </a:xfrm>
          </p:grpSpPr>
          <p:sp>
            <p:nvSpPr>
              <p:cNvPr id="45154" name="Oval 29"/>
              <p:cNvSpPr>
                <a:spLocks noChangeArrowheads="1"/>
              </p:cNvSpPr>
              <p:nvPr/>
            </p:nvSpPr>
            <p:spPr bwMode="auto">
              <a:xfrm>
                <a:off x="4014" y="3113"/>
                <a:ext cx="90" cy="9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8" name="Group 65"/>
              <p:cNvGrpSpPr>
                <a:grpSpLocks/>
              </p:cNvGrpSpPr>
              <p:nvPr/>
            </p:nvGrpSpPr>
            <p:grpSpPr bwMode="auto">
              <a:xfrm>
                <a:off x="3969" y="2478"/>
                <a:ext cx="248" cy="831"/>
                <a:chOff x="3696" y="2478"/>
                <a:chExt cx="248" cy="831"/>
              </a:xfrm>
            </p:grpSpPr>
            <p:sp>
              <p:nvSpPr>
                <p:cNvPr id="45156" name="AutoShape 66"/>
                <p:cNvSpPr>
                  <a:spLocks noChangeArrowheads="1"/>
                </p:cNvSpPr>
                <p:nvPr/>
              </p:nvSpPr>
              <p:spPr bwMode="auto">
                <a:xfrm>
                  <a:off x="3787" y="2568"/>
                  <a:ext cx="55" cy="5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57" name="Oval 67"/>
                <p:cNvSpPr>
                  <a:spLocks noChangeArrowheads="1"/>
                </p:cNvSpPr>
                <p:nvPr/>
              </p:nvSpPr>
              <p:spPr bwMode="auto">
                <a:xfrm rot="2182130">
                  <a:off x="3696" y="2478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58" name="Oval 68"/>
                <p:cNvSpPr>
                  <a:spLocks noChangeArrowheads="1"/>
                </p:cNvSpPr>
                <p:nvPr/>
              </p:nvSpPr>
              <p:spPr bwMode="auto">
                <a:xfrm rot="-1581288">
                  <a:off x="3807" y="2490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59" name="AutoShape 69"/>
                <p:cNvSpPr>
                  <a:spLocks noChangeArrowheads="1"/>
                </p:cNvSpPr>
                <p:nvPr/>
              </p:nvSpPr>
              <p:spPr bwMode="auto">
                <a:xfrm flipH="1">
                  <a:off x="3795" y="3128"/>
                  <a:ext cx="91" cy="1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60" name="Oval 70"/>
                <p:cNvSpPr>
                  <a:spLocks noChangeArrowheads="1"/>
                </p:cNvSpPr>
                <p:nvPr/>
              </p:nvSpPr>
              <p:spPr bwMode="auto">
                <a:xfrm>
                  <a:off x="3791" y="3109"/>
                  <a:ext cx="46" cy="45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9" name="Group 80"/>
            <p:cNvGrpSpPr>
              <a:grpSpLocks/>
            </p:cNvGrpSpPr>
            <p:nvPr/>
          </p:nvGrpSpPr>
          <p:grpSpPr bwMode="auto">
            <a:xfrm>
              <a:off x="4105" y="2568"/>
              <a:ext cx="248" cy="695"/>
              <a:chOff x="4105" y="2568"/>
              <a:chExt cx="248" cy="695"/>
            </a:xfrm>
          </p:grpSpPr>
          <p:sp>
            <p:nvSpPr>
              <p:cNvPr id="45147" name="Oval 30"/>
              <p:cNvSpPr>
                <a:spLocks noChangeArrowheads="1"/>
              </p:cNvSpPr>
              <p:nvPr/>
            </p:nvSpPr>
            <p:spPr bwMode="auto">
              <a:xfrm>
                <a:off x="4150" y="3113"/>
                <a:ext cx="90" cy="9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10" name="Group 71"/>
              <p:cNvGrpSpPr>
                <a:grpSpLocks/>
              </p:cNvGrpSpPr>
              <p:nvPr/>
            </p:nvGrpSpPr>
            <p:grpSpPr bwMode="auto">
              <a:xfrm>
                <a:off x="4105" y="2568"/>
                <a:ext cx="248" cy="695"/>
                <a:chOff x="3696" y="2478"/>
                <a:chExt cx="248" cy="831"/>
              </a:xfrm>
            </p:grpSpPr>
            <p:sp>
              <p:nvSpPr>
                <p:cNvPr id="45149" name="AutoShape 72"/>
                <p:cNvSpPr>
                  <a:spLocks noChangeArrowheads="1"/>
                </p:cNvSpPr>
                <p:nvPr/>
              </p:nvSpPr>
              <p:spPr bwMode="auto">
                <a:xfrm>
                  <a:off x="3787" y="2568"/>
                  <a:ext cx="55" cy="5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50" name="Oval 73"/>
                <p:cNvSpPr>
                  <a:spLocks noChangeArrowheads="1"/>
                </p:cNvSpPr>
                <p:nvPr/>
              </p:nvSpPr>
              <p:spPr bwMode="auto">
                <a:xfrm rot="2182130">
                  <a:off x="3696" y="2478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51" name="Oval 74"/>
                <p:cNvSpPr>
                  <a:spLocks noChangeArrowheads="1"/>
                </p:cNvSpPr>
                <p:nvPr/>
              </p:nvSpPr>
              <p:spPr bwMode="auto">
                <a:xfrm rot="-1581288">
                  <a:off x="3807" y="2490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52" name="AutoShape 75"/>
                <p:cNvSpPr>
                  <a:spLocks noChangeArrowheads="1"/>
                </p:cNvSpPr>
                <p:nvPr/>
              </p:nvSpPr>
              <p:spPr bwMode="auto">
                <a:xfrm flipH="1">
                  <a:off x="3795" y="3128"/>
                  <a:ext cx="91" cy="1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53" name="Oval 76"/>
                <p:cNvSpPr>
                  <a:spLocks noChangeArrowheads="1"/>
                </p:cNvSpPr>
                <p:nvPr/>
              </p:nvSpPr>
              <p:spPr bwMode="auto">
                <a:xfrm>
                  <a:off x="3791" y="3109"/>
                  <a:ext cx="46" cy="45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11" name="Group 81"/>
            <p:cNvGrpSpPr>
              <a:grpSpLocks/>
            </p:cNvGrpSpPr>
            <p:nvPr/>
          </p:nvGrpSpPr>
          <p:grpSpPr bwMode="auto">
            <a:xfrm>
              <a:off x="4715" y="2486"/>
              <a:ext cx="248" cy="831"/>
              <a:chOff x="3696" y="2478"/>
              <a:chExt cx="248" cy="831"/>
            </a:xfrm>
          </p:grpSpPr>
          <p:sp>
            <p:nvSpPr>
              <p:cNvPr id="45140" name="Oval 82"/>
              <p:cNvSpPr>
                <a:spLocks noChangeArrowheads="1"/>
              </p:cNvSpPr>
              <p:nvPr/>
            </p:nvSpPr>
            <p:spPr bwMode="auto">
              <a:xfrm>
                <a:off x="3742" y="3113"/>
                <a:ext cx="90" cy="9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12" name="Group 83"/>
              <p:cNvGrpSpPr>
                <a:grpSpLocks/>
              </p:cNvGrpSpPr>
              <p:nvPr/>
            </p:nvGrpSpPr>
            <p:grpSpPr bwMode="auto">
              <a:xfrm>
                <a:off x="3696" y="2478"/>
                <a:ext cx="248" cy="831"/>
                <a:chOff x="3696" y="2478"/>
                <a:chExt cx="248" cy="831"/>
              </a:xfrm>
            </p:grpSpPr>
            <p:sp>
              <p:nvSpPr>
                <p:cNvPr id="45142" name="AutoShape 84"/>
                <p:cNvSpPr>
                  <a:spLocks noChangeArrowheads="1"/>
                </p:cNvSpPr>
                <p:nvPr/>
              </p:nvSpPr>
              <p:spPr bwMode="auto">
                <a:xfrm>
                  <a:off x="3787" y="2568"/>
                  <a:ext cx="55" cy="5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43" name="Oval 85"/>
                <p:cNvSpPr>
                  <a:spLocks noChangeArrowheads="1"/>
                </p:cNvSpPr>
                <p:nvPr/>
              </p:nvSpPr>
              <p:spPr bwMode="auto">
                <a:xfrm rot="2182130">
                  <a:off x="3696" y="2478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44" name="Oval 86"/>
                <p:cNvSpPr>
                  <a:spLocks noChangeArrowheads="1"/>
                </p:cNvSpPr>
                <p:nvPr/>
              </p:nvSpPr>
              <p:spPr bwMode="auto">
                <a:xfrm rot="-1581288">
                  <a:off x="3807" y="2490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45" name="AutoShape 87"/>
                <p:cNvSpPr>
                  <a:spLocks noChangeArrowheads="1"/>
                </p:cNvSpPr>
                <p:nvPr/>
              </p:nvSpPr>
              <p:spPr bwMode="auto">
                <a:xfrm flipH="1">
                  <a:off x="3795" y="3128"/>
                  <a:ext cx="91" cy="1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46" name="Oval 88"/>
                <p:cNvSpPr>
                  <a:spLocks noChangeArrowheads="1"/>
                </p:cNvSpPr>
                <p:nvPr/>
              </p:nvSpPr>
              <p:spPr bwMode="auto">
                <a:xfrm>
                  <a:off x="3791" y="3109"/>
                  <a:ext cx="46" cy="45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13" name="Group 89"/>
            <p:cNvGrpSpPr>
              <a:grpSpLocks/>
            </p:cNvGrpSpPr>
            <p:nvPr/>
          </p:nvGrpSpPr>
          <p:grpSpPr bwMode="auto">
            <a:xfrm>
              <a:off x="4852" y="2576"/>
              <a:ext cx="248" cy="741"/>
              <a:chOff x="3833" y="2568"/>
              <a:chExt cx="248" cy="741"/>
            </a:xfrm>
          </p:grpSpPr>
          <p:sp>
            <p:nvSpPr>
              <p:cNvPr id="45133" name="Oval 90"/>
              <p:cNvSpPr>
                <a:spLocks noChangeArrowheads="1"/>
              </p:cNvSpPr>
              <p:nvPr/>
            </p:nvSpPr>
            <p:spPr bwMode="auto">
              <a:xfrm>
                <a:off x="3878" y="3113"/>
                <a:ext cx="90" cy="9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14" name="Group 91"/>
              <p:cNvGrpSpPr>
                <a:grpSpLocks/>
              </p:cNvGrpSpPr>
              <p:nvPr/>
            </p:nvGrpSpPr>
            <p:grpSpPr bwMode="auto">
              <a:xfrm>
                <a:off x="3833" y="2568"/>
                <a:ext cx="248" cy="741"/>
                <a:chOff x="3696" y="2478"/>
                <a:chExt cx="248" cy="831"/>
              </a:xfrm>
            </p:grpSpPr>
            <p:sp>
              <p:nvSpPr>
                <p:cNvPr id="45135" name="AutoShape 92"/>
                <p:cNvSpPr>
                  <a:spLocks noChangeArrowheads="1"/>
                </p:cNvSpPr>
                <p:nvPr/>
              </p:nvSpPr>
              <p:spPr bwMode="auto">
                <a:xfrm>
                  <a:off x="3787" y="2568"/>
                  <a:ext cx="55" cy="5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36" name="Oval 93"/>
                <p:cNvSpPr>
                  <a:spLocks noChangeArrowheads="1"/>
                </p:cNvSpPr>
                <p:nvPr/>
              </p:nvSpPr>
              <p:spPr bwMode="auto">
                <a:xfrm rot="2182130">
                  <a:off x="3696" y="2478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37" name="Oval 94"/>
                <p:cNvSpPr>
                  <a:spLocks noChangeArrowheads="1"/>
                </p:cNvSpPr>
                <p:nvPr/>
              </p:nvSpPr>
              <p:spPr bwMode="auto">
                <a:xfrm rot="-1581288">
                  <a:off x="3807" y="2490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38" name="AutoShape 95"/>
                <p:cNvSpPr>
                  <a:spLocks noChangeArrowheads="1"/>
                </p:cNvSpPr>
                <p:nvPr/>
              </p:nvSpPr>
              <p:spPr bwMode="auto">
                <a:xfrm flipH="1">
                  <a:off x="3795" y="3128"/>
                  <a:ext cx="91" cy="1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39" name="Oval 96"/>
                <p:cNvSpPr>
                  <a:spLocks noChangeArrowheads="1"/>
                </p:cNvSpPr>
                <p:nvPr/>
              </p:nvSpPr>
              <p:spPr bwMode="auto">
                <a:xfrm>
                  <a:off x="3791" y="3109"/>
                  <a:ext cx="46" cy="45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15" name="Group 97"/>
            <p:cNvGrpSpPr>
              <a:grpSpLocks/>
            </p:cNvGrpSpPr>
            <p:nvPr/>
          </p:nvGrpSpPr>
          <p:grpSpPr bwMode="auto">
            <a:xfrm>
              <a:off x="4988" y="2486"/>
              <a:ext cx="248" cy="831"/>
              <a:chOff x="3969" y="2478"/>
              <a:chExt cx="248" cy="831"/>
            </a:xfrm>
          </p:grpSpPr>
          <p:sp>
            <p:nvSpPr>
              <p:cNvPr id="45126" name="Oval 98"/>
              <p:cNvSpPr>
                <a:spLocks noChangeArrowheads="1"/>
              </p:cNvSpPr>
              <p:nvPr/>
            </p:nvSpPr>
            <p:spPr bwMode="auto">
              <a:xfrm>
                <a:off x="4014" y="3113"/>
                <a:ext cx="90" cy="9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16" name="Group 99"/>
              <p:cNvGrpSpPr>
                <a:grpSpLocks/>
              </p:cNvGrpSpPr>
              <p:nvPr/>
            </p:nvGrpSpPr>
            <p:grpSpPr bwMode="auto">
              <a:xfrm>
                <a:off x="3969" y="2478"/>
                <a:ext cx="248" cy="831"/>
                <a:chOff x="3696" y="2478"/>
                <a:chExt cx="248" cy="831"/>
              </a:xfrm>
            </p:grpSpPr>
            <p:sp>
              <p:nvSpPr>
                <p:cNvPr id="45128" name="AutoShape 100"/>
                <p:cNvSpPr>
                  <a:spLocks noChangeArrowheads="1"/>
                </p:cNvSpPr>
                <p:nvPr/>
              </p:nvSpPr>
              <p:spPr bwMode="auto">
                <a:xfrm>
                  <a:off x="3787" y="2568"/>
                  <a:ext cx="55" cy="5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29" name="Oval 101"/>
                <p:cNvSpPr>
                  <a:spLocks noChangeArrowheads="1"/>
                </p:cNvSpPr>
                <p:nvPr/>
              </p:nvSpPr>
              <p:spPr bwMode="auto">
                <a:xfrm rot="2182130">
                  <a:off x="3696" y="2478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30" name="Oval 102"/>
                <p:cNvSpPr>
                  <a:spLocks noChangeArrowheads="1"/>
                </p:cNvSpPr>
                <p:nvPr/>
              </p:nvSpPr>
              <p:spPr bwMode="auto">
                <a:xfrm rot="-1581288">
                  <a:off x="3807" y="2490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31" name="AutoShape 103"/>
                <p:cNvSpPr>
                  <a:spLocks noChangeArrowheads="1"/>
                </p:cNvSpPr>
                <p:nvPr/>
              </p:nvSpPr>
              <p:spPr bwMode="auto">
                <a:xfrm flipH="1">
                  <a:off x="3795" y="3128"/>
                  <a:ext cx="91" cy="1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32" name="Oval 104"/>
                <p:cNvSpPr>
                  <a:spLocks noChangeArrowheads="1"/>
                </p:cNvSpPr>
                <p:nvPr/>
              </p:nvSpPr>
              <p:spPr bwMode="auto">
                <a:xfrm>
                  <a:off x="3791" y="3109"/>
                  <a:ext cx="46" cy="45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grpSp>
          <p:nvGrpSpPr>
            <p:cNvPr id="17" name="Group 105"/>
            <p:cNvGrpSpPr>
              <a:grpSpLocks/>
            </p:cNvGrpSpPr>
            <p:nvPr/>
          </p:nvGrpSpPr>
          <p:grpSpPr bwMode="auto">
            <a:xfrm>
              <a:off x="5124" y="2576"/>
              <a:ext cx="248" cy="695"/>
              <a:chOff x="4105" y="2568"/>
              <a:chExt cx="248" cy="695"/>
            </a:xfrm>
          </p:grpSpPr>
          <p:sp>
            <p:nvSpPr>
              <p:cNvPr id="45119" name="Oval 106"/>
              <p:cNvSpPr>
                <a:spLocks noChangeArrowheads="1"/>
              </p:cNvSpPr>
              <p:nvPr/>
            </p:nvSpPr>
            <p:spPr bwMode="auto">
              <a:xfrm>
                <a:off x="4150" y="3113"/>
                <a:ext cx="90" cy="91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  <p:grpSp>
            <p:nvGrpSpPr>
              <p:cNvPr id="18" name="Group 107"/>
              <p:cNvGrpSpPr>
                <a:grpSpLocks/>
              </p:cNvGrpSpPr>
              <p:nvPr/>
            </p:nvGrpSpPr>
            <p:grpSpPr bwMode="auto">
              <a:xfrm>
                <a:off x="4105" y="2568"/>
                <a:ext cx="248" cy="695"/>
                <a:chOff x="3696" y="2478"/>
                <a:chExt cx="248" cy="831"/>
              </a:xfrm>
            </p:grpSpPr>
            <p:sp>
              <p:nvSpPr>
                <p:cNvPr id="45121" name="AutoShape 108"/>
                <p:cNvSpPr>
                  <a:spLocks noChangeArrowheads="1"/>
                </p:cNvSpPr>
                <p:nvPr/>
              </p:nvSpPr>
              <p:spPr bwMode="auto">
                <a:xfrm>
                  <a:off x="3787" y="2568"/>
                  <a:ext cx="55" cy="59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22" name="Oval 109"/>
                <p:cNvSpPr>
                  <a:spLocks noChangeArrowheads="1"/>
                </p:cNvSpPr>
                <p:nvPr/>
              </p:nvSpPr>
              <p:spPr bwMode="auto">
                <a:xfrm rot="2182130">
                  <a:off x="3696" y="2478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23" name="Oval 110"/>
                <p:cNvSpPr>
                  <a:spLocks noChangeArrowheads="1"/>
                </p:cNvSpPr>
                <p:nvPr/>
              </p:nvSpPr>
              <p:spPr bwMode="auto">
                <a:xfrm rot="-1581288">
                  <a:off x="3807" y="2490"/>
                  <a:ext cx="137" cy="90"/>
                </a:xfrm>
                <a:prstGeom prst="ellipse">
                  <a:avLst/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24" name="AutoShape 111"/>
                <p:cNvSpPr>
                  <a:spLocks noChangeArrowheads="1"/>
                </p:cNvSpPr>
                <p:nvPr/>
              </p:nvSpPr>
              <p:spPr bwMode="auto">
                <a:xfrm flipH="1">
                  <a:off x="3795" y="3128"/>
                  <a:ext cx="91" cy="181"/>
                </a:xfrm>
                <a:prstGeom prst="moon">
                  <a:avLst>
                    <a:gd name="adj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  <p:sp>
              <p:nvSpPr>
                <p:cNvPr id="45125" name="Oval 112"/>
                <p:cNvSpPr>
                  <a:spLocks noChangeArrowheads="1"/>
                </p:cNvSpPr>
                <p:nvPr/>
              </p:nvSpPr>
              <p:spPr bwMode="auto">
                <a:xfrm>
                  <a:off x="3791" y="3109"/>
                  <a:ext cx="46" cy="45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IN"/>
                </a:p>
              </p:txBody>
            </p:sp>
          </p:grpSp>
        </p:grpSp>
        <p:sp>
          <p:nvSpPr>
            <p:cNvPr id="45116" name="Text Box 114"/>
            <p:cNvSpPr txBox="1">
              <a:spLocks noChangeArrowheads="1"/>
            </p:cNvSpPr>
            <p:nvPr/>
          </p:nvSpPr>
          <p:spPr bwMode="auto">
            <a:xfrm>
              <a:off x="4740" y="935"/>
              <a:ext cx="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No light</a:t>
              </a:r>
            </a:p>
          </p:txBody>
        </p:sp>
        <p:sp>
          <p:nvSpPr>
            <p:cNvPr id="45117" name="Line 117"/>
            <p:cNvSpPr>
              <a:spLocks noChangeShapeType="1"/>
            </p:cNvSpPr>
            <p:nvPr/>
          </p:nvSpPr>
          <p:spPr bwMode="auto">
            <a:xfrm>
              <a:off x="2381" y="1026"/>
              <a:ext cx="318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5118" name="Text Box 118"/>
            <p:cNvSpPr txBox="1">
              <a:spLocks noChangeArrowheads="1"/>
            </p:cNvSpPr>
            <p:nvPr/>
          </p:nvSpPr>
          <p:spPr bwMode="auto">
            <a:xfrm>
              <a:off x="2154" y="799"/>
              <a:ext cx="19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Pyrogallol (absorbs oxygen)</a:t>
              </a:r>
            </a:p>
          </p:txBody>
        </p:sp>
      </p:grpSp>
      <p:sp>
        <p:nvSpPr>
          <p:cNvPr id="45064" name="Line 122"/>
          <p:cNvSpPr>
            <a:spLocks noChangeShapeType="1"/>
          </p:cNvSpPr>
          <p:nvPr/>
        </p:nvSpPr>
        <p:spPr bwMode="auto">
          <a:xfrm>
            <a:off x="1258888" y="15573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3220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IN" sz="28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Conditions for seed germination</a:t>
            </a:r>
            <a:endParaRPr lang="en-IN" sz="2800" dirty="0">
              <a:solidFill>
                <a:schemeClr val="dk1"/>
              </a:solidFill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3" name="Picture 2" descr="http://bretmarlandscape.com/wp-content/uploads/2013/08/watering20ca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857232"/>
            <a:ext cx="1857356" cy="228558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14546" y="785794"/>
            <a:ext cx="69294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/>
              <a:t>Water  is needed for seed to swell. This swelling  breaks the testas of some seeds.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/>
              <a:t> Activate enzymes.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/>
              <a:t>Transport of simple materials to the embryo</a:t>
            </a:r>
            <a:endParaRPr lang="en-IN" sz="2400" dirty="0"/>
          </a:p>
        </p:txBody>
      </p:sp>
      <p:pic>
        <p:nvPicPr>
          <p:cNvPr id="5" name="Picture 2" descr="http://www.cjc.dk/uploads/RTEmagicC_Contamination_Ozygen-air-gas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09926"/>
            <a:ext cx="1643074" cy="164307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714356"/>
            <a:ext cx="9144000" cy="250033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76600"/>
            <a:ext cx="9144000" cy="17145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3500438"/>
            <a:ext cx="7072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/>
              <a:t>Oxygen is needed for aerobic respiration to provide the embryo with energy.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14950"/>
            <a:ext cx="9144000" cy="16430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noFill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5286388"/>
            <a:ext cx="7072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/>
              <a:t>Suitable warm temperature is needed for efficient enzyme action.</a:t>
            </a:r>
          </a:p>
        </p:txBody>
      </p:sp>
      <p:pic>
        <p:nvPicPr>
          <p:cNvPr id="5124" name="Picture 4" descr="http://images.tutorvista.com/cms/images/95/thermometer-fire-ice.png"/>
          <p:cNvPicPr>
            <a:picLocks noChangeAspect="1" noChangeArrowheads="1"/>
          </p:cNvPicPr>
          <p:nvPr/>
        </p:nvPicPr>
        <p:blipFill>
          <a:blip r:embed="rId5"/>
          <a:srcRect t="9324" r="50179" b="17985"/>
          <a:stretch>
            <a:fillRect/>
          </a:stretch>
        </p:blipFill>
        <p:spPr bwMode="auto">
          <a:xfrm>
            <a:off x="304800" y="5181600"/>
            <a:ext cx="1371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10" grpId="0" animBg="1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IN" sz="32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Growth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1905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C00000"/>
                </a:solidFill>
              </a:rPr>
              <a:t>What do you mean by growth…?</a:t>
            </a:r>
          </a:p>
          <a:p>
            <a:pPr>
              <a:lnSpc>
                <a:spcPct val="150000"/>
              </a:lnSpc>
            </a:pPr>
            <a:r>
              <a:rPr lang="en-IN" sz="2800" kern="1200" dirty="0" smtClean="0">
                <a:latin typeface="+mj-lt"/>
                <a:ea typeface="ＭＳ Ｐゴシック" charset="0"/>
                <a:cs typeface="ＭＳ Ｐゴシック" charset="0"/>
              </a:rPr>
              <a:t>Permanent increase in size and dry mass of an organism, by an increases in </a:t>
            </a:r>
            <a:r>
              <a:rPr lang="en-IN" sz="2800" u="sng" kern="1200" dirty="0" smtClean="0">
                <a:latin typeface="+mj-lt"/>
                <a:ea typeface="ＭＳ Ｐゴシック" charset="0"/>
                <a:cs typeface="ＭＳ Ｐゴシック" charset="0"/>
              </a:rPr>
              <a:t>cell number </a:t>
            </a:r>
            <a:r>
              <a:rPr lang="en-IN" sz="2800" kern="1200" dirty="0" smtClean="0">
                <a:latin typeface="+mj-lt"/>
                <a:ea typeface="ＭＳ Ｐゴシック" charset="0"/>
                <a:cs typeface="ＭＳ Ｐゴシック" charset="0"/>
              </a:rPr>
              <a:t>or </a:t>
            </a:r>
            <a:r>
              <a:rPr lang="en-IN" sz="2800" u="sng" kern="1200" dirty="0" smtClean="0">
                <a:latin typeface="+mj-lt"/>
                <a:ea typeface="ＭＳ Ｐゴシック" charset="0"/>
                <a:cs typeface="ＭＳ Ｐゴシック" charset="0"/>
              </a:rPr>
              <a:t>cell size </a:t>
            </a:r>
            <a:r>
              <a:rPr lang="en-IN" sz="2800" kern="1200" dirty="0" smtClean="0">
                <a:latin typeface="+mj-lt"/>
                <a:ea typeface="ＭＳ Ｐゴシック" charset="0"/>
                <a:cs typeface="ＭＳ Ｐゴシック" charset="0"/>
              </a:rPr>
              <a:t>or both.</a:t>
            </a:r>
          </a:p>
          <a:p>
            <a:pPr>
              <a:lnSpc>
                <a:spcPct val="150000"/>
              </a:lnSpc>
              <a:buNone/>
            </a:pPr>
            <a:endParaRPr lang="en-IN" sz="1800" dirty="0">
              <a:latin typeface="Georgia" pitchFamily="18" charset="0"/>
            </a:endParaRPr>
          </a:p>
        </p:txBody>
      </p:sp>
      <p:pic>
        <p:nvPicPr>
          <p:cNvPr id="4" name="Picture 3" descr="35_10PrimarySecondGrowth_L"/>
          <p:cNvPicPr>
            <a:picLocks noChangeAspect="1" noChangeArrowheads="1"/>
          </p:cNvPicPr>
          <p:nvPr/>
        </p:nvPicPr>
        <p:blipFill>
          <a:blip r:embed="rId3" cstate="print"/>
          <a:srcRect t="1165" r="52344" b="5702"/>
          <a:stretch>
            <a:fillRect/>
          </a:stretch>
        </p:blipFill>
        <p:spPr bwMode="auto">
          <a:xfrm>
            <a:off x="5867400" y="2438400"/>
            <a:ext cx="2743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bc_grow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743200"/>
            <a:ext cx="4549795" cy="3164692"/>
          </a:xfrm>
          <a:prstGeom prst="round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61722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7030A0"/>
                </a:solidFill>
                <a:latin typeface="Georgia" pitchFamily="18" charset="0"/>
              </a:rPr>
              <a:t>What are the ways to measure the  plant growth….?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IN" sz="32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Growth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6096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rgbClr val="7030A0"/>
                </a:solidFill>
                <a:latin typeface="Georgia" pitchFamily="18" charset="0"/>
              </a:rPr>
              <a:t>What are the ways to measure the  plant growth….?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371600"/>
            <a:ext cx="8153400" cy="1554163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Georgia" pitchFamily="18" charset="0"/>
              </a:rPr>
              <a:t>Wet mass  </a:t>
            </a:r>
          </a:p>
          <a:p>
            <a:pPr lvl="0"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Georgia" pitchFamily="18" charset="0"/>
              </a:rPr>
              <a:t>Dry mass</a:t>
            </a:r>
          </a:p>
        </p:txBody>
      </p:sp>
      <p:pic>
        <p:nvPicPr>
          <p:cNvPr id="8" name="Picture 11" descr="iStock_000005478858Small"/>
          <p:cNvPicPr>
            <a:picLocks noChangeAspect="1" noChangeArrowheads="1"/>
          </p:cNvPicPr>
          <p:nvPr/>
        </p:nvPicPr>
        <p:blipFill>
          <a:blip r:embed="rId3"/>
          <a:srcRect t="26248" r="26135" b="5159"/>
          <a:stretch>
            <a:fillRect/>
          </a:stretch>
        </p:blipFill>
        <p:spPr bwMode="auto">
          <a:xfrm>
            <a:off x="1295400" y="3048000"/>
            <a:ext cx="6019800" cy="307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 smtClean="0"/>
              <a:t>Changes in dry mass of the germinating seed:</a:t>
            </a:r>
          </a:p>
        </p:txBody>
      </p:sp>
      <p:sp>
        <p:nvSpPr>
          <p:cNvPr id="44035" name="Line 10"/>
          <p:cNvSpPr>
            <a:spLocks noChangeShapeType="1"/>
          </p:cNvSpPr>
          <p:nvPr/>
        </p:nvSpPr>
        <p:spPr bwMode="auto">
          <a:xfrm flipH="1" flipV="1">
            <a:off x="6588125" y="2924175"/>
            <a:ext cx="1008063" cy="4333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4036" name="Text Box 13"/>
          <p:cNvSpPr txBox="1">
            <a:spLocks noChangeArrowheads="1"/>
          </p:cNvSpPr>
          <p:nvPr/>
        </p:nvSpPr>
        <p:spPr bwMode="auto">
          <a:xfrm>
            <a:off x="3203575" y="1268413"/>
            <a:ext cx="32400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Seed loses weight as it uses up starch stores in the cotyledons as the seedling cannot photosynthesise yet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900113" y="1557338"/>
            <a:ext cx="6696075" cy="4686300"/>
            <a:chOff x="567" y="981"/>
            <a:chExt cx="4218" cy="2952"/>
          </a:xfrm>
        </p:grpSpPr>
        <p:pic>
          <p:nvPicPr>
            <p:cNvPr id="44048" name="Picture 11" descr="iStock_000005478858Small"/>
            <p:cNvPicPr>
              <a:picLocks noChangeAspect="1" noChangeArrowheads="1"/>
            </p:cNvPicPr>
            <p:nvPr/>
          </p:nvPicPr>
          <p:blipFill>
            <a:blip r:embed="rId3"/>
            <a:srcRect t="26248" r="26135" b="5159"/>
            <a:stretch>
              <a:fillRect/>
            </a:stretch>
          </p:blipFill>
          <p:spPr bwMode="auto">
            <a:xfrm>
              <a:off x="1882" y="2296"/>
              <a:ext cx="2540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567" y="981"/>
              <a:ext cx="4218" cy="2952"/>
              <a:chOff x="567" y="981"/>
              <a:chExt cx="4218" cy="2952"/>
            </a:xfrm>
          </p:grpSpPr>
          <p:sp>
            <p:nvSpPr>
              <p:cNvPr id="44050" name="Line 4"/>
              <p:cNvSpPr>
                <a:spLocks noChangeShapeType="1"/>
              </p:cNvSpPr>
              <p:nvPr/>
            </p:nvSpPr>
            <p:spPr bwMode="auto">
              <a:xfrm>
                <a:off x="1655" y="981"/>
                <a:ext cx="0" cy="276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4051" name="Line 5"/>
              <p:cNvSpPr>
                <a:spLocks noChangeShapeType="1"/>
              </p:cNvSpPr>
              <p:nvPr/>
            </p:nvSpPr>
            <p:spPr bwMode="auto">
              <a:xfrm>
                <a:off x="1519" y="3657"/>
                <a:ext cx="326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4052" name="Text Box 15"/>
              <p:cNvSpPr txBox="1">
                <a:spLocks noChangeArrowheads="1"/>
              </p:cNvSpPr>
              <p:nvPr/>
            </p:nvSpPr>
            <p:spPr bwMode="auto">
              <a:xfrm>
                <a:off x="2925" y="3702"/>
                <a:ext cx="4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Days</a:t>
                </a:r>
              </a:p>
            </p:txBody>
          </p:sp>
          <p:sp>
            <p:nvSpPr>
              <p:cNvPr id="44053" name="Text Box 16"/>
              <p:cNvSpPr txBox="1">
                <a:spLocks noChangeArrowheads="1"/>
              </p:cNvSpPr>
              <p:nvPr/>
            </p:nvSpPr>
            <p:spPr bwMode="auto">
              <a:xfrm>
                <a:off x="567" y="1933"/>
                <a:ext cx="8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/>
                  <a:t>Dry mass/g</a:t>
                </a:r>
              </a:p>
            </p:txBody>
          </p:sp>
          <p:sp>
            <p:nvSpPr>
              <p:cNvPr id="44054" name="Freeform 23"/>
              <p:cNvSpPr>
                <a:spLocks/>
              </p:cNvSpPr>
              <p:nvPr/>
            </p:nvSpPr>
            <p:spPr bwMode="auto">
              <a:xfrm rot="855210">
                <a:off x="1610" y="1162"/>
                <a:ext cx="2677" cy="1550"/>
              </a:xfrm>
              <a:custGeom>
                <a:avLst/>
                <a:gdLst>
                  <a:gd name="T0" fmla="*/ 0 w 2677"/>
                  <a:gd name="T1" fmla="*/ 817 h 1550"/>
                  <a:gd name="T2" fmla="*/ 454 w 2677"/>
                  <a:gd name="T3" fmla="*/ 817 h 1550"/>
                  <a:gd name="T4" fmla="*/ 998 w 2677"/>
                  <a:gd name="T5" fmla="*/ 1316 h 1550"/>
                  <a:gd name="T6" fmla="*/ 1270 w 2677"/>
                  <a:gd name="T7" fmla="*/ 1497 h 1550"/>
                  <a:gd name="T8" fmla="*/ 1679 w 2677"/>
                  <a:gd name="T9" fmla="*/ 1497 h 1550"/>
                  <a:gd name="T10" fmla="*/ 2041 w 2677"/>
                  <a:gd name="T11" fmla="*/ 1179 h 1550"/>
                  <a:gd name="T12" fmla="*/ 2677 w 2677"/>
                  <a:gd name="T13" fmla="*/ 0 h 15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77"/>
                  <a:gd name="T22" fmla="*/ 0 h 1550"/>
                  <a:gd name="T23" fmla="*/ 2677 w 2677"/>
                  <a:gd name="T24" fmla="*/ 1550 h 15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77" h="1550">
                    <a:moveTo>
                      <a:pt x="0" y="817"/>
                    </a:moveTo>
                    <a:cubicBezTo>
                      <a:pt x="144" y="775"/>
                      <a:pt x="288" y="734"/>
                      <a:pt x="454" y="817"/>
                    </a:cubicBezTo>
                    <a:cubicBezTo>
                      <a:pt x="620" y="900"/>
                      <a:pt x="862" y="1203"/>
                      <a:pt x="998" y="1316"/>
                    </a:cubicBezTo>
                    <a:cubicBezTo>
                      <a:pt x="1134" y="1429"/>
                      <a:pt x="1157" y="1467"/>
                      <a:pt x="1270" y="1497"/>
                    </a:cubicBezTo>
                    <a:cubicBezTo>
                      <a:pt x="1383" y="1527"/>
                      <a:pt x="1551" y="1550"/>
                      <a:pt x="1679" y="1497"/>
                    </a:cubicBezTo>
                    <a:cubicBezTo>
                      <a:pt x="1807" y="1444"/>
                      <a:pt x="1875" y="1428"/>
                      <a:pt x="2041" y="1179"/>
                    </a:cubicBezTo>
                    <a:cubicBezTo>
                      <a:pt x="2207" y="930"/>
                      <a:pt x="2442" y="465"/>
                      <a:pt x="2677" y="0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sp>
        <p:nvSpPr>
          <p:cNvPr id="44039" name="Text Box 24"/>
          <p:cNvSpPr txBox="1">
            <a:spLocks noChangeArrowheads="1"/>
          </p:cNvSpPr>
          <p:nvPr/>
        </p:nvSpPr>
        <p:spPr bwMode="auto">
          <a:xfrm>
            <a:off x="611188" y="4076700"/>
            <a:ext cx="1892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/>
              <a:t>Dry mass is the mass of solid matter with all water removed</a:t>
            </a:r>
          </a:p>
        </p:txBody>
      </p:sp>
      <p:sp>
        <p:nvSpPr>
          <p:cNvPr id="44040" name="Text Box 14"/>
          <p:cNvSpPr txBox="1">
            <a:spLocks noChangeArrowheads="1"/>
          </p:cNvSpPr>
          <p:nvPr/>
        </p:nvSpPr>
        <p:spPr bwMode="auto">
          <a:xfrm>
            <a:off x="6659563" y="3357563"/>
            <a:ext cx="2339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Weight increases as the seedling can photosynthesise and plant grows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>
            <a:off x="4284663" y="2492375"/>
            <a:ext cx="358775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4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IN" sz="3200" dirty="0" smtClean="0">
                <a:solidFill>
                  <a:schemeClr val="dk1"/>
                </a:solidFill>
                <a:latin typeface="Cambria" pitchFamily="18" charset="0"/>
                <a:ea typeface="+mn-ea"/>
                <a:cs typeface="+mn-cs"/>
              </a:rPr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4005282"/>
          </a:xfrm>
        </p:spPr>
        <p:txBody>
          <a:bodyPr>
            <a:noAutofit/>
          </a:bodyPr>
          <a:lstStyle/>
          <a:p>
            <a:pPr marL="574675" lvl="1" indent="-574675">
              <a:lnSpc>
                <a:spcPct val="150000"/>
              </a:lnSpc>
              <a:buNone/>
            </a:pPr>
            <a:r>
              <a:rPr lang="en-US" sz="3200" dirty="0" smtClean="0">
                <a:solidFill>
                  <a:srgbClr val="C00000"/>
                </a:solidFill>
                <a:latin typeface="+mj-lt"/>
                <a:ea typeface="+mn-ea"/>
              </a:rPr>
              <a:t>	Development………….?</a:t>
            </a:r>
          </a:p>
          <a:p>
            <a:pPr marL="574675" lvl="1" indent="-574675">
              <a:lnSpc>
                <a:spcPct val="150000"/>
              </a:lnSpc>
            </a:pPr>
            <a:r>
              <a:rPr lang="en-US" sz="3200" dirty="0" smtClean="0">
                <a:latin typeface="+mj-lt"/>
                <a:ea typeface="+mn-ea"/>
              </a:rPr>
              <a:t>As the plant and animal grow, the cells of an organism become specialized and the organism becomes more complex. This is termed development.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Cambria" pitchFamily="18" charset="0"/>
              </a:rPr>
              <a:t>Asexual reproduction: </a:t>
            </a:r>
            <a:r>
              <a:rPr lang="en-IN" sz="3200" b="1" dirty="0" smtClean="0"/>
              <a:t> </a:t>
            </a:r>
          </a:p>
          <a:p>
            <a:pPr algn="ctr"/>
            <a:r>
              <a:rPr lang="en-IN" sz="3200" b="1" dirty="0" smtClean="0"/>
              <a:t>2_ Spore production in fungi </a:t>
            </a:r>
            <a:r>
              <a:rPr lang="en-IN" sz="32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endParaRPr lang="en-IN" sz="32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9458" name="Picture 2" descr="http://biology4igcse.weebly.com/uploads/9/0/8/0/9080078/253187705_or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446216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966713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>
              <a:lnSpc>
                <a:spcPct val="150000"/>
              </a:lnSpc>
              <a:buFont typeface="+mj-lt"/>
              <a:buAutoNum type="arabicPeriod"/>
            </a:pPr>
            <a:r>
              <a:rPr lang="en-IN" sz="2000" dirty="0" err="1" smtClean="0"/>
              <a:t>Hypha</a:t>
            </a:r>
            <a:r>
              <a:rPr lang="en-IN" sz="2000" dirty="0" smtClean="0"/>
              <a:t> grows upwards.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 smtClean="0"/>
              <a:t>Tip of </a:t>
            </a:r>
            <a:r>
              <a:rPr lang="en-IN" sz="2000" dirty="0" err="1" smtClean="0"/>
              <a:t>hypha</a:t>
            </a:r>
            <a:r>
              <a:rPr lang="en-IN" sz="2000" dirty="0" smtClean="0"/>
              <a:t> swells to form sporangium;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 smtClean="0"/>
              <a:t>In sporangium nuclei divide (by mitosis); spores form;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 smtClean="0"/>
              <a:t>Sporangium opens and spores are released 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Cambria" pitchFamily="18" charset="0"/>
              </a:rPr>
              <a:t>Asexual reproduction: </a:t>
            </a:r>
            <a:r>
              <a:rPr lang="en-IN" sz="3200" b="1" dirty="0" smtClean="0"/>
              <a:t> </a:t>
            </a:r>
          </a:p>
          <a:p>
            <a:pPr algn="ctr"/>
            <a:r>
              <a:rPr lang="en-IN" sz="3200" b="1" dirty="0" smtClean="0"/>
              <a:t>3_ Tuber formation in potatoes </a:t>
            </a:r>
            <a:r>
              <a:rPr lang="en-IN" sz="32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endParaRPr lang="en-IN" sz="32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482" name="Picture 2" descr="Pictur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143001"/>
            <a:ext cx="5257800" cy="381636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4953000"/>
            <a:ext cx="9144000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 smtClean="0"/>
              <a:t> Stem grows underground;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 smtClean="0"/>
              <a:t>Sucrose transported to stem from leaves;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 smtClean="0"/>
              <a:t>Sucrose converted to starch;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000" dirty="0" smtClean="0"/>
              <a:t>Stem swells and form tuber.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Cambria" pitchFamily="18" charset="0"/>
              </a:rPr>
              <a:t>Asexual reproduction: </a:t>
            </a:r>
            <a:r>
              <a:rPr lang="en-IN" sz="3200" b="1" dirty="0" smtClean="0"/>
              <a:t> Advantages</a:t>
            </a:r>
            <a:r>
              <a:rPr lang="en-IN" sz="32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endParaRPr lang="en-IN" sz="32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9144000" cy="30868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dirty="0" smtClean="0"/>
              <a:t>The process is quick.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dirty="0" smtClean="0"/>
              <a:t>Only one parent is needed.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dirty="0" smtClean="0"/>
              <a:t>No gametes are needed.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dirty="0" smtClean="0"/>
              <a:t>All the good characteristics of the parent are passed on to the offspring.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dirty="0" smtClean="0"/>
              <a:t>When there is no dispersal (</a:t>
            </a:r>
            <a:r>
              <a:rPr lang="en-IN" sz="2200" dirty="0" err="1" smtClean="0"/>
              <a:t>eg</a:t>
            </a:r>
            <a:r>
              <a:rPr lang="en-IN" sz="2200" dirty="0" smtClean="0"/>
              <a:t>. potato tubers) offspring will grow in the same favourable environment as the parent. </a:t>
            </a:r>
            <a:endParaRPr lang="en-IN" sz="2200" dirty="0"/>
          </a:p>
        </p:txBody>
      </p:sp>
      <p:sp>
        <p:nvSpPr>
          <p:cNvPr id="6" name="Rectangle 5"/>
          <p:cNvSpPr/>
          <p:nvPr/>
        </p:nvSpPr>
        <p:spPr>
          <a:xfrm>
            <a:off x="0" y="4558192"/>
            <a:ext cx="9144000" cy="2071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dirty="0" smtClean="0"/>
              <a:t>There is little variations.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dirty="0" smtClean="0"/>
              <a:t>If the parents has no resistance to a particular disease, none of the offspring will have resistance.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200" dirty="0" smtClean="0"/>
              <a:t>Lack of dispersal can lead to competition for nutrients, water and light.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886200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Cambria" pitchFamily="18" charset="0"/>
              </a:rPr>
              <a:t>Asexual reproduction: </a:t>
            </a:r>
            <a:r>
              <a:rPr lang="en-IN" sz="3200" b="1" dirty="0" smtClean="0"/>
              <a:t> Disadvantages</a:t>
            </a:r>
            <a:r>
              <a:rPr lang="en-IN" sz="32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endParaRPr lang="en-IN" sz="32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Cambria" pitchFamily="18" charset="0"/>
              </a:rPr>
              <a:t>Sexual reproduction </a:t>
            </a:r>
            <a:endParaRPr lang="en-IN" sz="32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8434" name="Picture 2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543921" cy="3505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" y="4724400"/>
            <a:ext cx="899160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i="1" dirty="0" smtClean="0"/>
              <a:t>Sexual reproduction is a process involving the fusion of haploid nuclei to form a diploid zygote and the production of  genetically dissimilar offspring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Cambria" pitchFamily="18" charset="0"/>
              </a:rPr>
              <a:t>Sexual reproduction: </a:t>
            </a:r>
            <a:r>
              <a:rPr lang="en-IN" sz="3200" b="1" dirty="0" smtClean="0"/>
              <a:t> Advantages</a:t>
            </a:r>
            <a:r>
              <a:rPr lang="en-IN" sz="32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endParaRPr lang="en-IN" sz="32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85800"/>
            <a:ext cx="9144000" cy="11430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/>
              <a:t>Offspring shows variations.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/>
              <a:t>New varieties can be developed. </a:t>
            </a:r>
            <a:endParaRPr lang="en-IN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4038600"/>
            <a:ext cx="9144000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/>
              <a:t>Two parents needed.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/>
              <a:t>Fertilization is random, so harmful variation can occur.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/>
              <a:t>Very complex process compare to asexual reproduction.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971800"/>
            <a:ext cx="9144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latin typeface="Cambria" pitchFamily="18" charset="0"/>
              </a:rPr>
              <a:t>Sexual reproduction: </a:t>
            </a:r>
            <a:r>
              <a:rPr lang="en-IN" sz="3200" b="1" dirty="0" smtClean="0"/>
              <a:t> Disadvantages</a:t>
            </a:r>
            <a:r>
              <a:rPr lang="en-IN" sz="32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endParaRPr lang="en-IN" sz="32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67368eea2b5aba2486166d39db76d62e8a2fd"/>
</p:tagLst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4059</TotalTime>
  <Words>1356</Words>
  <Application>Microsoft Office PowerPoint</Application>
  <PresentationFormat>On-screen Show (4:3)</PresentationFormat>
  <Paragraphs>279</Paragraphs>
  <Slides>46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REPRODUCTION IN LIVING ORGANISMS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Flower structure and function</vt:lpstr>
      <vt:lpstr>Slide 12</vt:lpstr>
      <vt:lpstr>Slide 13</vt:lpstr>
      <vt:lpstr>Wind pollinated flowers</vt:lpstr>
      <vt:lpstr>COMPARE THE DIFFERENT STRUCTURAL ADAPTATIONS OF INSECT-POLLINATED &amp; WIND POLLINATED FLOWERS</vt:lpstr>
      <vt:lpstr>Pollination : Self pollination and cross pollination</vt:lpstr>
      <vt:lpstr>Slide 17</vt:lpstr>
      <vt:lpstr>Slide 18</vt:lpstr>
      <vt:lpstr>FERTILIZATION</vt:lpstr>
      <vt:lpstr>Describe the events that occur in flowering plants after fertilisation to form a seed.</vt:lpstr>
      <vt:lpstr>Formation of fruit</vt:lpstr>
      <vt:lpstr>FRUITS</vt:lpstr>
      <vt:lpstr>Slide 23</vt:lpstr>
      <vt:lpstr>Structure of seed</vt:lpstr>
      <vt:lpstr>Slide 25</vt:lpstr>
      <vt:lpstr>Seed and fruit dispersal</vt:lpstr>
      <vt:lpstr>Methods of seed and fruit dispersal</vt:lpstr>
      <vt:lpstr>Dispersal by wind</vt:lpstr>
      <vt:lpstr>Wind dispersed fruits: Dandelion</vt:lpstr>
      <vt:lpstr>Slide 30</vt:lpstr>
      <vt:lpstr>Wind dispersed fruits: Sycamore (Fig mulberry)</vt:lpstr>
      <vt:lpstr>Dispersal by animals : Features</vt:lpstr>
      <vt:lpstr>Animal dispersed fruits: succulent fruits</vt:lpstr>
      <vt:lpstr>Animal dispersed fruits: Cocklebur</vt:lpstr>
      <vt:lpstr> Seed  dormancy:  Seed dormancy is a condition of plant seeds that prevents germinating under optimal environmental conditions.</vt:lpstr>
      <vt:lpstr>Seed germination</vt:lpstr>
      <vt:lpstr>The seed contains the embryo plant and cotyledons (starch stores)</vt:lpstr>
      <vt:lpstr>Enzymes are used in seed germination</vt:lpstr>
      <vt:lpstr>Seedling </vt:lpstr>
      <vt:lpstr>Whilst germinating the plant uses food stores in the cotyledon to provide energy for growth</vt:lpstr>
      <vt:lpstr>Conditions required for germination Summarise the findings of the experiment shown below:</vt:lpstr>
      <vt:lpstr>Conditions for seed germination</vt:lpstr>
      <vt:lpstr>Growth </vt:lpstr>
      <vt:lpstr>Growth</vt:lpstr>
      <vt:lpstr>Changes in dry mass of the germinating seed:</vt:lpstr>
      <vt:lpstr>Development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GAJENDRA KHANDELWAL</dc:creator>
  <cp:lastModifiedBy>GAJENDRA KHANDELWAL</cp:lastModifiedBy>
  <cp:revision>91</cp:revision>
  <dcterms:created xsi:type="dcterms:W3CDTF">2006-08-16T00:00:00Z</dcterms:created>
  <dcterms:modified xsi:type="dcterms:W3CDTF">2015-06-29T06:03:15Z</dcterms:modified>
</cp:coreProperties>
</file>